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67" r:id="rId2"/>
    <p:sldId id="259" r:id="rId3"/>
    <p:sldId id="271" r:id="rId4"/>
    <p:sldId id="261" r:id="rId5"/>
    <p:sldId id="277" r:id="rId6"/>
    <p:sldId id="272" r:id="rId7"/>
    <p:sldId id="273" r:id="rId8"/>
    <p:sldId id="282" r:id="rId9"/>
    <p:sldId id="274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89B-1F09-4E39-92F7-EAD3740A527F}" type="datetimeFigureOut">
              <a:rPr lang="en-US" smtClean="0"/>
              <a:t>24-Oct-18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B0F7-D108-48C7-8841-41C8031F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0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89B-1F09-4E39-92F7-EAD3740A527F}" type="datetimeFigureOut">
              <a:rPr lang="en-US" smtClean="0"/>
              <a:t>24-Oct-18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B0F7-D108-48C7-8841-41C8031F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4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89B-1F09-4E39-92F7-EAD3740A527F}" type="datetimeFigureOut">
              <a:rPr lang="en-US" smtClean="0"/>
              <a:t>24-Oct-18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B0F7-D108-48C7-8841-41C8031F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3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89B-1F09-4E39-92F7-EAD3740A527F}" type="datetimeFigureOut">
              <a:rPr lang="en-US" smtClean="0"/>
              <a:t>24-Oct-18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B0F7-D108-48C7-8841-41C8031F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9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89B-1F09-4E39-92F7-EAD3740A527F}" type="datetimeFigureOut">
              <a:rPr lang="en-US" smtClean="0"/>
              <a:t>24-Oct-18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B0F7-D108-48C7-8841-41C8031F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89B-1F09-4E39-92F7-EAD3740A527F}" type="datetimeFigureOut">
              <a:rPr lang="en-US" smtClean="0"/>
              <a:t>24-Oct-18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B0F7-D108-48C7-8841-41C8031F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5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89B-1F09-4E39-92F7-EAD3740A527F}" type="datetimeFigureOut">
              <a:rPr lang="en-US" smtClean="0"/>
              <a:t>24-Oct-18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B0F7-D108-48C7-8841-41C8031F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89B-1F09-4E39-92F7-EAD3740A527F}" type="datetimeFigureOut">
              <a:rPr lang="en-US" smtClean="0"/>
              <a:t>24-Oct-18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B0F7-D108-48C7-8841-41C8031F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89B-1F09-4E39-92F7-EAD3740A527F}" type="datetimeFigureOut">
              <a:rPr lang="en-US" smtClean="0"/>
              <a:t>24-Oct-18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B0F7-D108-48C7-8841-41C8031F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6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89B-1F09-4E39-92F7-EAD3740A527F}" type="datetimeFigureOut">
              <a:rPr lang="en-US" smtClean="0"/>
              <a:t>24-Oct-18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B0F7-D108-48C7-8841-41C8031F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0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89B-1F09-4E39-92F7-EAD3740A527F}" type="datetimeFigureOut">
              <a:rPr lang="en-US" smtClean="0"/>
              <a:t>24-Oct-18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B0F7-D108-48C7-8841-41C8031F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589B-1F09-4E39-92F7-EAD3740A527F}" type="datetimeFigureOut">
              <a:rPr lang="en-US" smtClean="0"/>
              <a:t>24-Oct-18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6B0F7-D108-48C7-8841-41C8031F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5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12" Type="http://schemas.openxmlformats.org/officeDocument/2006/relationships/image" Target="../media/image12.wmf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TLT213</a:t>
            </a:r>
            <a:br>
              <a:rPr lang="tr-TR" dirty="0" smtClean="0"/>
            </a:br>
            <a:r>
              <a:rPr lang="tr-TR" dirty="0" smtClean="0"/>
              <a:t>Genel Laboratuvar Bilgisi-1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Klinik kimya laboratuvarı Temel Teknikleri (Türkçe-İngilizce adları verilmiştir)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Spe</a:t>
            </a:r>
            <a:r>
              <a:rPr lang="tr-TR" sz="2400" dirty="0" smtClean="0"/>
              <a:t>k</a:t>
            </a:r>
            <a:r>
              <a:rPr lang="en-US" sz="2400" dirty="0" err="1" smtClean="0"/>
              <a:t>tro</a:t>
            </a:r>
            <a:r>
              <a:rPr lang="tr-TR" sz="2400" dirty="0" smtClean="0"/>
              <a:t>f</a:t>
            </a:r>
            <a:r>
              <a:rPr lang="en-US" sz="2400" dirty="0" err="1" smtClean="0"/>
              <a:t>otometr</a:t>
            </a:r>
            <a:r>
              <a:rPr lang="tr-TR" sz="2400" dirty="0" smtClean="0"/>
              <a:t>e-</a:t>
            </a:r>
            <a:r>
              <a:rPr lang="en-US" sz="2400" dirty="0" smtClean="0"/>
              <a:t>Spectrophotometry</a:t>
            </a:r>
            <a:endParaRPr lang="ja-JP" altLang="en-US" sz="2400" dirty="0"/>
          </a:p>
          <a:p>
            <a:r>
              <a:rPr lang="en-US" sz="2400" dirty="0" smtClean="0"/>
              <a:t>Ne</a:t>
            </a:r>
            <a:r>
              <a:rPr lang="tr-TR" sz="2400" dirty="0" smtClean="0"/>
              <a:t>f</a:t>
            </a:r>
            <a:r>
              <a:rPr lang="en-US" sz="2400" dirty="0" err="1" smtClean="0"/>
              <a:t>elometr</a:t>
            </a:r>
            <a:r>
              <a:rPr lang="tr-TR" sz="2400" dirty="0" smtClean="0"/>
              <a:t>i -</a:t>
            </a:r>
            <a:r>
              <a:rPr lang="en-US" sz="2400" dirty="0" err="1" smtClean="0"/>
              <a:t>Nephelometry</a:t>
            </a:r>
            <a:endParaRPr lang="ja-JP" altLang="en-US" sz="2400" dirty="0"/>
          </a:p>
          <a:p>
            <a:r>
              <a:rPr lang="en-US" sz="2400" dirty="0" smtClean="0"/>
              <a:t>T</a:t>
            </a:r>
            <a:r>
              <a:rPr lang="tr-TR" sz="2400" dirty="0" smtClean="0"/>
              <a:t>ü</a:t>
            </a:r>
            <a:r>
              <a:rPr lang="en-US" sz="2400" dirty="0" err="1" smtClean="0"/>
              <a:t>rbidimetr</a:t>
            </a:r>
            <a:r>
              <a:rPr lang="tr-TR" sz="2400" dirty="0" smtClean="0"/>
              <a:t>i-</a:t>
            </a:r>
            <a:r>
              <a:rPr lang="en-US" sz="2400" dirty="0" err="1" smtClean="0"/>
              <a:t>Turbidimetry</a:t>
            </a:r>
            <a:r>
              <a:rPr lang="tr-TR" altLang="ja-JP" sz="2400" dirty="0" smtClean="0"/>
              <a:t> </a:t>
            </a:r>
            <a:endParaRPr lang="ja-JP" altLang="en-US" sz="2400" dirty="0"/>
          </a:p>
          <a:p>
            <a:r>
              <a:rPr lang="en-US" sz="2400" dirty="0" err="1" smtClean="0"/>
              <a:t>Florometr</a:t>
            </a:r>
            <a:r>
              <a:rPr lang="tr-TR" sz="2400" dirty="0" smtClean="0"/>
              <a:t>i</a:t>
            </a:r>
            <a:r>
              <a:rPr lang="tr-TR" altLang="ja-JP" sz="2400" dirty="0" smtClean="0"/>
              <a:t>-</a:t>
            </a:r>
            <a:r>
              <a:rPr lang="en-US" sz="2400" dirty="0" err="1" smtClean="0"/>
              <a:t>Fluorometry</a:t>
            </a:r>
            <a:r>
              <a:rPr lang="tr-TR" altLang="ja-JP" sz="2400" dirty="0" smtClean="0"/>
              <a:t> </a:t>
            </a:r>
            <a:endParaRPr lang="ja-JP" altLang="en-US" sz="2400" dirty="0"/>
          </a:p>
          <a:p>
            <a:r>
              <a:rPr lang="tr-TR" sz="2400" dirty="0" err="1" smtClean="0"/>
              <a:t>Elektororez</a:t>
            </a:r>
            <a:r>
              <a:rPr lang="tr-TR" sz="2400" dirty="0"/>
              <a:t>-</a:t>
            </a:r>
            <a:r>
              <a:rPr lang="en-US" sz="2400" dirty="0" smtClean="0"/>
              <a:t>Electrophoresis</a:t>
            </a:r>
            <a:r>
              <a:rPr lang="tr-TR" altLang="ja-JP" sz="2400" dirty="0" smtClean="0"/>
              <a:t> (</a:t>
            </a:r>
            <a:r>
              <a:rPr lang="tr-TR" altLang="ja-JP" sz="2400" dirty="0" err="1" smtClean="0"/>
              <a:t>dna</a:t>
            </a:r>
            <a:r>
              <a:rPr lang="tr-TR" altLang="ja-JP" sz="2400" dirty="0" smtClean="0"/>
              <a:t> veya protein için)</a:t>
            </a:r>
            <a:endParaRPr lang="ja-JP" altLang="en-US" sz="2400" dirty="0"/>
          </a:p>
          <a:p>
            <a:r>
              <a:rPr lang="tr-TR" sz="2400" dirty="0" err="1" smtClean="0"/>
              <a:t>Kromatografi</a:t>
            </a:r>
            <a:r>
              <a:rPr lang="tr-TR" sz="2400" dirty="0" smtClean="0"/>
              <a:t>- </a:t>
            </a:r>
            <a:r>
              <a:rPr lang="en-US" sz="2400" dirty="0" smtClean="0"/>
              <a:t>Chromatography</a:t>
            </a:r>
            <a:r>
              <a:rPr lang="tr-TR" altLang="ja-JP" sz="2400" dirty="0" smtClean="0"/>
              <a:t> </a:t>
            </a:r>
            <a:endParaRPr lang="ja-JP" altLang="en-US" sz="2400" dirty="0"/>
          </a:p>
          <a:p>
            <a:r>
              <a:rPr lang="tr-TR" sz="2400" dirty="0" smtClean="0"/>
              <a:t>Kütle </a:t>
            </a:r>
            <a:r>
              <a:rPr lang="tr-TR" sz="2400" dirty="0" err="1" smtClean="0"/>
              <a:t>spektrometrisi</a:t>
            </a:r>
            <a:r>
              <a:rPr lang="tr-TR" sz="2400" dirty="0" smtClean="0"/>
              <a:t>- </a:t>
            </a:r>
            <a:r>
              <a:rPr lang="en-US" sz="2400" dirty="0" smtClean="0"/>
              <a:t>Mas</a:t>
            </a:r>
            <a:r>
              <a:rPr lang="tr-TR" sz="2400" dirty="0" smtClean="0"/>
              <a:t>s </a:t>
            </a:r>
            <a:r>
              <a:rPr lang="en-US" sz="2400" dirty="0" smtClean="0"/>
              <a:t>spectrometry</a:t>
            </a:r>
            <a:r>
              <a:rPr lang="tr-TR" altLang="ja-JP" sz="2400" dirty="0" smtClean="0"/>
              <a:t> </a:t>
            </a:r>
            <a:endParaRPr lang="ja-JP" altLang="en-US" sz="2400" dirty="0"/>
          </a:p>
          <a:p>
            <a:r>
              <a:rPr lang="tr-TR" sz="2400" dirty="0" err="1" smtClean="0"/>
              <a:t>BiyoÇip</a:t>
            </a:r>
            <a:r>
              <a:rPr lang="tr-TR" sz="2400" dirty="0"/>
              <a:t> </a:t>
            </a:r>
            <a:r>
              <a:rPr lang="tr-TR" sz="2400" dirty="0" smtClean="0"/>
              <a:t>(protein ve DNA çip </a:t>
            </a:r>
            <a:r>
              <a:rPr lang="tr-TR" sz="2400" dirty="0" err="1" smtClean="0"/>
              <a:t>Aray</a:t>
            </a:r>
            <a:r>
              <a:rPr lang="tr-TR" sz="2400" dirty="0" smtClean="0"/>
              <a:t>) </a:t>
            </a:r>
            <a:r>
              <a:rPr lang="en-US" sz="2400" dirty="0" smtClean="0"/>
              <a:t>Biochip(Protein</a:t>
            </a:r>
            <a:r>
              <a:rPr lang="tr-TR" sz="2400" dirty="0" smtClean="0"/>
              <a:t>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err="1" smtClean="0"/>
              <a:t>DNAChip</a:t>
            </a:r>
            <a:r>
              <a:rPr lang="en-US" sz="2400" dirty="0" smtClean="0"/>
              <a:t>/Array)</a:t>
            </a:r>
            <a:r>
              <a:rPr lang="tr-TR" altLang="ja-JP" sz="2400" dirty="0" smtClean="0"/>
              <a:t> </a:t>
            </a:r>
            <a:endParaRPr lang="ja-JP" altLang="en-US" sz="2400" dirty="0"/>
          </a:p>
          <a:p>
            <a:r>
              <a:rPr lang="tr-TR" sz="2400" dirty="0" err="1" smtClean="0"/>
              <a:t>BiyoSensör</a:t>
            </a:r>
            <a:r>
              <a:rPr lang="tr-TR" sz="2400" dirty="0" smtClean="0"/>
              <a:t>-</a:t>
            </a:r>
            <a:r>
              <a:rPr lang="en-US" sz="2400" dirty="0" smtClean="0"/>
              <a:t>Biosensor</a:t>
            </a:r>
            <a:r>
              <a:rPr lang="tr-TR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2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50"/>
          <p:cNvSpPr>
            <a:spLocks noGrp="1"/>
          </p:cNvSpPr>
          <p:nvPr>
            <p:ph sz="half" idx="1"/>
          </p:nvPr>
        </p:nvSpPr>
        <p:spPr>
          <a:xfrm>
            <a:off x="5007429" y="136899"/>
            <a:ext cx="7053942" cy="6220358"/>
          </a:xfrm>
        </p:spPr>
        <p:txBody>
          <a:bodyPr>
            <a:noAutofit/>
          </a:bodyPr>
          <a:lstStyle/>
          <a:p>
            <a:pPr algn="just"/>
            <a:r>
              <a:rPr lang="tr-TR" sz="2200" b="1" dirty="0" smtClean="0"/>
              <a:t>Biyolojik materyallerin analizinde: </a:t>
            </a:r>
          </a:p>
          <a:p>
            <a:pPr lvl="1" algn="just"/>
            <a:r>
              <a:rPr lang="tr-TR" sz="2200" dirty="0" smtClean="0"/>
              <a:t>Materyaller Numune, </a:t>
            </a:r>
            <a:r>
              <a:rPr lang="tr-TR" sz="2200" dirty="0" err="1" smtClean="0"/>
              <a:t>spesimen</a:t>
            </a:r>
            <a:r>
              <a:rPr lang="tr-TR" sz="2200" dirty="0"/>
              <a:t> </a:t>
            </a:r>
            <a:r>
              <a:rPr lang="tr-TR" sz="2200" dirty="0" smtClean="0"/>
              <a:t>gibi adlar alır.</a:t>
            </a:r>
          </a:p>
          <a:p>
            <a:pPr lvl="1" algn="just"/>
            <a:r>
              <a:rPr lang="tr-TR" sz="2200" dirty="0" smtClean="0"/>
              <a:t>Analizleri için kimyasal tepkimeler gerçekleştirileceğinden farklı tehlikeleri olan kimyasal ajanlar kullanılır.</a:t>
            </a:r>
          </a:p>
          <a:p>
            <a:pPr lvl="1" algn="just"/>
            <a:r>
              <a:rPr lang="tr-TR" sz="2200" dirty="0" smtClean="0"/>
              <a:t>Analizlerde kullanılan ajanlar tek tek veya bir analiz için gerekli tüm kimyasalların bir arada sunulduğu kitler içerisinde bulunabilir.</a:t>
            </a:r>
          </a:p>
          <a:p>
            <a:pPr lvl="1" algn="just"/>
            <a:r>
              <a:rPr lang="tr-TR" sz="2200" dirty="0" smtClean="0"/>
              <a:t>Biyolojik materyaller yapılacak analiz çeşidine göre farklı vücut sıvıları, dokular veya kan Numuneleri şeklinde olabilir. Numunenin alındığı ve saklandığı kaplar numune ve analiz türüne göre değişiklik gösterir.</a:t>
            </a:r>
          </a:p>
          <a:p>
            <a:pPr lvl="1" algn="just"/>
            <a:r>
              <a:rPr lang="tr-TR" sz="2200" dirty="0" smtClean="0"/>
              <a:t>Analizler için tek bir metot mevcut değildir. Farklı analizler farklı yöntem ve metotları gerektirir:</a:t>
            </a:r>
          </a:p>
          <a:p>
            <a:pPr lvl="2" algn="just"/>
            <a:r>
              <a:rPr lang="tr-TR" sz="1800" dirty="0" smtClean="0"/>
              <a:t> spektroskopi, </a:t>
            </a:r>
            <a:r>
              <a:rPr lang="tr-TR" sz="1800" dirty="0" err="1" smtClean="0"/>
              <a:t>mikroskobi</a:t>
            </a:r>
            <a:r>
              <a:rPr lang="tr-TR" sz="1800" dirty="0" smtClean="0"/>
              <a:t>, </a:t>
            </a:r>
            <a:r>
              <a:rPr lang="tr-TR" sz="1800" dirty="0" err="1" smtClean="0"/>
              <a:t>immünhistokimya</a:t>
            </a:r>
            <a:r>
              <a:rPr lang="tr-TR" sz="1800" dirty="0" smtClean="0"/>
              <a:t>, </a:t>
            </a:r>
            <a:r>
              <a:rPr lang="tr-TR" sz="1800" dirty="0" err="1" smtClean="0"/>
              <a:t>proteinblot</a:t>
            </a:r>
            <a:r>
              <a:rPr lang="tr-TR" sz="1800" dirty="0" smtClean="0"/>
              <a:t>, </a:t>
            </a:r>
            <a:r>
              <a:rPr lang="tr-TR" sz="1800" dirty="0" err="1" smtClean="0"/>
              <a:t>dotblot</a:t>
            </a:r>
            <a:r>
              <a:rPr lang="tr-TR" sz="1800" dirty="0" smtClean="0"/>
              <a:t>, veya </a:t>
            </a:r>
            <a:r>
              <a:rPr lang="tr-TR" sz="1800" dirty="0" err="1" smtClean="0"/>
              <a:t>histobiyokimya</a:t>
            </a:r>
            <a:r>
              <a:rPr lang="tr-TR" sz="1800" dirty="0" smtClean="0"/>
              <a:t> gibi.</a:t>
            </a:r>
          </a:p>
          <a:p>
            <a:pPr lvl="1" algn="just"/>
            <a:r>
              <a:rPr lang="tr-TR" sz="2200" dirty="0" smtClean="0"/>
              <a:t>Biyokimya genel uygulamalarında en yaygın olarak kan ve idrar numuneleri analiz edilir.</a:t>
            </a:r>
          </a:p>
          <a:p>
            <a:pPr algn="just"/>
            <a:endParaRPr lang="en-US" sz="22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/>
          <a:srcRect l="3935" t="5411" r="6050" b="1121"/>
          <a:stretch/>
        </p:blipFill>
        <p:spPr>
          <a:xfrm>
            <a:off x="0" y="0"/>
            <a:ext cx="5312229" cy="60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4" y="2588419"/>
            <a:ext cx="3389313" cy="1412875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8241" y="549845"/>
            <a:ext cx="3516273" cy="1477310"/>
          </a:xfrm>
          <a:prstGeom prst="rect">
            <a:avLst/>
          </a:prstGeom>
          <a:noFill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369" y="4755356"/>
            <a:ext cx="4038601" cy="1443038"/>
          </a:xfrm>
          <a:prstGeom prst="rect">
            <a:avLst/>
          </a:prstGeom>
          <a:noFill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r="20787"/>
          <a:stretch/>
        </p:blipFill>
        <p:spPr>
          <a:xfrm>
            <a:off x="9468131" y="4658761"/>
            <a:ext cx="2410945" cy="1518202"/>
          </a:xfrm>
          <a:prstGeom prst="rect">
            <a:avLst/>
          </a:prstGeom>
          <a:noFill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06" y="500063"/>
            <a:ext cx="421798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4" t="1" r="29838" b="-6819"/>
          <a:stretch/>
        </p:blipFill>
        <p:spPr bwMode="auto">
          <a:xfrm>
            <a:off x="9468131" y="2382375"/>
            <a:ext cx="2036166" cy="14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1" r="33388"/>
          <a:stretch/>
        </p:blipFill>
        <p:spPr bwMode="auto">
          <a:xfrm>
            <a:off x="5526741" y="2588419"/>
            <a:ext cx="173103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3" y="4764088"/>
            <a:ext cx="3182348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8" y="338137"/>
            <a:ext cx="29972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6" y="4052907"/>
            <a:ext cx="3353378" cy="28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51" y="2102313"/>
            <a:ext cx="2430462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44" y="6215062"/>
            <a:ext cx="1582947" cy="30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771" y="6213363"/>
            <a:ext cx="20812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98" y="1901031"/>
            <a:ext cx="25177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51" y="3821132"/>
            <a:ext cx="24733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70" y="3953668"/>
            <a:ext cx="25606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82" y="6291478"/>
            <a:ext cx="46529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6" y="1846785"/>
            <a:ext cx="2892952" cy="27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14333" y="-49395"/>
            <a:ext cx="961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Laboratuvarlarda kullanılan kimyasal ajanların tehlike seviyeler uluslararası standartlarla belirlenmiştir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2406" y="3926646"/>
            <a:ext cx="4388202" cy="293135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Özel Tehlikeli Maddeler</a:t>
            </a:r>
            <a:endParaRPr lang="en-US" b="1" spc="5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lvl="1"/>
            <a:r>
              <a:rPr lang="en-US" dirty="0" smtClean="0"/>
              <a:t>OXY </a:t>
            </a:r>
            <a:r>
              <a:rPr lang="tr-TR" dirty="0" smtClean="0"/>
              <a:t>Oksitleyici ajan</a:t>
            </a:r>
            <a:endParaRPr lang="en-US" dirty="0" smtClean="0"/>
          </a:p>
          <a:p>
            <a:pPr lvl="1"/>
            <a:r>
              <a:rPr lang="en-US" dirty="0" smtClean="0"/>
              <a:t>ACID </a:t>
            </a:r>
            <a:r>
              <a:rPr lang="tr-TR" dirty="0" smtClean="0"/>
              <a:t>Asit</a:t>
            </a:r>
            <a:endParaRPr lang="en-US" dirty="0" smtClean="0"/>
          </a:p>
          <a:p>
            <a:pPr lvl="1"/>
            <a:r>
              <a:rPr lang="en-US" dirty="0" smtClean="0"/>
              <a:t>ALK Alkali</a:t>
            </a:r>
          </a:p>
          <a:p>
            <a:pPr lvl="1"/>
            <a:r>
              <a:rPr lang="en-US" dirty="0" smtClean="0"/>
              <a:t>COR </a:t>
            </a:r>
            <a:r>
              <a:rPr lang="tr-TR" dirty="0" err="1" smtClean="0"/>
              <a:t>Koroziv</a:t>
            </a:r>
            <a:r>
              <a:rPr lang="tr-TR" dirty="0" smtClean="0"/>
              <a:t>/Aşındırıcı</a:t>
            </a:r>
            <a:endParaRPr lang="en-US" dirty="0" smtClean="0"/>
          </a:p>
          <a:p>
            <a:pPr lvl="1"/>
            <a:r>
              <a:rPr lang="en-US" strike="sngStrike" dirty="0" smtClean="0"/>
              <a:t>W </a:t>
            </a:r>
            <a:r>
              <a:rPr lang="tr-TR" dirty="0" smtClean="0"/>
              <a:t> Su kullanılmaz</a:t>
            </a:r>
            <a:endParaRPr lang="en-US" dirty="0" smtClean="0"/>
          </a:p>
          <a:p>
            <a:pPr lvl="1"/>
            <a:r>
              <a:rPr lang="en-US" dirty="0" smtClean="0"/>
              <a:t>RAD </a:t>
            </a:r>
            <a:r>
              <a:rPr lang="en-US" dirty="0" err="1" smtClean="0"/>
              <a:t>Rad</a:t>
            </a:r>
            <a:r>
              <a:rPr lang="tr-TR" dirty="0" err="1" smtClean="0"/>
              <a:t>yasy</a:t>
            </a:r>
            <a:r>
              <a:rPr lang="en-US" dirty="0" smtClean="0"/>
              <a:t>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43550" y="277065"/>
            <a:ext cx="4445355" cy="3055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tr-TR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Tepkimesel</a:t>
            </a:r>
            <a:r>
              <a:rPr lang="tr-TR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(reaktifliğe göre) Tehlikeler</a:t>
            </a:r>
            <a:endParaRPr lang="en-US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lvl="1"/>
            <a:r>
              <a:rPr lang="en-US" dirty="0"/>
              <a:t>0 </a:t>
            </a:r>
            <a:r>
              <a:rPr lang="en-US" dirty="0" smtClean="0"/>
              <a:t>Stab</a:t>
            </a:r>
            <a:r>
              <a:rPr lang="tr-TR" dirty="0" smtClean="0"/>
              <a:t>il (dengeli)</a:t>
            </a:r>
            <a:endParaRPr lang="en-US" dirty="0"/>
          </a:p>
          <a:p>
            <a:pPr lvl="1"/>
            <a:r>
              <a:rPr lang="en-US" dirty="0"/>
              <a:t>1 </a:t>
            </a:r>
            <a:r>
              <a:rPr lang="tr-TR" dirty="0" smtClean="0"/>
              <a:t>Isıtılırsa dengesiz (</a:t>
            </a:r>
            <a:r>
              <a:rPr lang="tr-TR" dirty="0" err="1" smtClean="0"/>
              <a:t>instabil</a:t>
            </a:r>
            <a:r>
              <a:rPr lang="tr-TR" dirty="0" smtClean="0"/>
              <a:t>)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tr-TR" dirty="0" smtClean="0"/>
              <a:t>şiddetli kimyasal değişim</a:t>
            </a:r>
            <a:endParaRPr lang="en-US" dirty="0"/>
          </a:p>
          <a:p>
            <a:pPr lvl="1"/>
            <a:r>
              <a:rPr lang="en-US" dirty="0"/>
              <a:t>3 </a:t>
            </a:r>
            <a:r>
              <a:rPr lang="tr-TR" dirty="0" smtClean="0"/>
              <a:t>şok/ısı ile patlayıcı</a:t>
            </a:r>
            <a:endParaRPr lang="en-US" dirty="0"/>
          </a:p>
          <a:p>
            <a:pPr lvl="1"/>
            <a:r>
              <a:rPr lang="en-US" dirty="0"/>
              <a:t>4 </a:t>
            </a:r>
            <a:r>
              <a:rPr lang="tr-TR" dirty="0" smtClean="0"/>
              <a:t>patlayabilir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5445" y="3761777"/>
            <a:ext cx="5011271" cy="2613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tr-TR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Genel Sağlık Tehlikesi</a:t>
            </a:r>
            <a:endParaRPr lang="en-US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lvl="1"/>
            <a:r>
              <a:rPr lang="en-US" dirty="0"/>
              <a:t>0 Normal </a:t>
            </a:r>
            <a:r>
              <a:rPr lang="en-US" dirty="0" smtClean="0"/>
              <a:t>mater</a:t>
            </a:r>
            <a:r>
              <a:rPr lang="tr-TR" dirty="0" smtClean="0"/>
              <a:t>y</a:t>
            </a:r>
            <a:r>
              <a:rPr lang="en-US" dirty="0" smtClean="0"/>
              <a:t>al</a:t>
            </a:r>
            <a:endParaRPr lang="en-US" dirty="0"/>
          </a:p>
          <a:p>
            <a:pPr lvl="1"/>
            <a:r>
              <a:rPr lang="en-US" dirty="0"/>
              <a:t>1 </a:t>
            </a:r>
            <a:r>
              <a:rPr lang="tr-TR" dirty="0" smtClean="0"/>
              <a:t>Hafif Tehlikeli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tr-TR" dirty="0" smtClean="0"/>
              <a:t>Tehlikeli</a:t>
            </a:r>
            <a:endParaRPr lang="en-US" dirty="0"/>
          </a:p>
          <a:p>
            <a:pPr lvl="1"/>
            <a:r>
              <a:rPr lang="en-US" dirty="0"/>
              <a:t>3 </a:t>
            </a:r>
            <a:r>
              <a:rPr lang="tr-TR" dirty="0" smtClean="0"/>
              <a:t>Çok Tehlikeli</a:t>
            </a:r>
            <a:endParaRPr lang="en-US" dirty="0"/>
          </a:p>
          <a:p>
            <a:pPr lvl="1"/>
            <a:r>
              <a:rPr lang="en-US" dirty="0"/>
              <a:t>4 </a:t>
            </a:r>
            <a:r>
              <a:rPr lang="tr-TR" dirty="0" smtClean="0"/>
              <a:t>Ölümcül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7047"/>
            <a:ext cx="5011271" cy="26522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Yanma/Ateş </a:t>
            </a:r>
            <a:r>
              <a:rPr lang="tr-TR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Tehlikesi</a:t>
            </a:r>
            <a:endParaRPr lang="en-US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lvl="1"/>
            <a:r>
              <a:rPr lang="en-US" dirty="0" smtClean="0"/>
              <a:t>0 </a:t>
            </a:r>
            <a:r>
              <a:rPr lang="tr-TR" dirty="0" smtClean="0"/>
              <a:t>Yanmaz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tr-TR" dirty="0" smtClean="0"/>
              <a:t>Yanar 90</a:t>
            </a:r>
            <a:r>
              <a:rPr lang="en-US" dirty="0" smtClean="0"/>
              <a:t>° </a:t>
            </a:r>
            <a:r>
              <a:rPr lang="tr-TR" dirty="0" smtClean="0"/>
              <a:t>C ve üstü sıcaklıkta</a:t>
            </a:r>
            <a:endParaRPr lang="en-US" dirty="0" smtClean="0"/>
          </a:p>
          <a:p>
            <a:pPr lvl="1"/>
            <a:r>
              <a:rPr lang="en-US" dirty="0" smtClean="0"/>
              <a:t>2 </a:t>
            </a:r>
            <a:r>
              <a:rPr lang="tr-TR" dirty="0" smtClean="0"/>
              <a:t>Yanar 90</a:t>
            </a:r>
            <a:r>
              <a:rPr lang="en-US" dirty="0" smtClean="0"/>
              <a:t>° </a:t>
            </a:r>
            <a:r>
              <a:rPr lang="tr-TR" dirty="0" smtClean="0"/>
              <a:t>C altında </a:t>
            </a:r>
          </a:p>
          <a:p>
            <a:pPr lvl="1"/>
            <a:r>
              <a:rPr lang="en-US" dirty="0" smtClean="0"/>
              <a:t>3 </a:t>
            </a:r>
            <a:r>
              <a:rPr lang="tr-TR" dirty="0" smtClean="0"/>
              <a:t>Yanar 38</a:t>
            </a:r>
            <a:r>
              <a:rPr lang="en-US" dirty="0" smtClean="0"/>
              <a:t>° </a:t>
            </a:r>
            <a:r>
              <a:rPr lang="tr-TR" dirty="0" smtClean="0"/>
              <a:t>C altında </a:t>
            </a:r>
          </a:p>
          <a:p>
            <a:pPr lvl="1"/>
            <a:r>
              <a:rPr lang="en-US" dirty="0" smtClean="0"/>
              <a:t>4 </a:t>
            </a:r>
            <a:r>
              <a:rPr lang="tr-TR" dirty="0" smtClean="0"/>
              <a:t>Yanar 22</a:t>
            </a:r>
            <a:r>
              <a:rPr lang="en-US" dirty="0" smtClean="0"/>
              <a:t>° </a:t>
            </a:r>
            <a:r>
              <a:rPr lang="tr-TR" dirty="0" smtClean="0"/>
              <a:t>C altında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 rot="292600">
            <a:off x="3589818" y="1756093"/>
            <a:ext cx="4219575" cy="3124200"/>
          </a:xfrm>
          <a:prstGeom prst="rect">
            <a:avLst/>
          </a:prstGeom>
        </p:spPr>
      </p:pic>
      <p:cxnSp>
        <p:nvCxnSpPr>
          <p:cNvPr id="10" name="Curved Connector 9"/>
          <p:cNvCxnSpPr>
            <a:endCxn id="5" idx="0"/>
          </p:cNvCxnSpPr>
          <p:nvPr/>
        </p:nvCxnSpPr>
        <p:spPr>
          <a:xfrm rot="10800000" flipV="1">
            <a:off x="2691082" y="3243621"/>
            <a:ext cx="1740555" cy="518156"/>
          </a:xfrm>
          <a:prstGeom prst="curvedConnector2">
            <a:avLst/>
          </a:prstGeom>
          <a:ln w="38100"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V="1">
            <a:off x="4962631" y="1151727"/>
            <a:ext cx="870858" cy="773576"/>
          </a:xfrm>
          <a:prstGeom prst="curvedConnector3">
            <a:avLst>
              <a:gd name="adj1" fmla="val 115000"/>
            </a:avLst>
          </a:prstGeom>
          <a:ln w="38100"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endCxn id="3" idx="1"/>
          </p:cNvCxnSpPr>
          <p:nvPr/>
        </p:nvCxnSpPr>
        <p:spPr>
          <a:xfrm>
            <a:off x="5699606" y="4471542"/>
            <a:ext cx="1312800" cy="920781"/>
          </a:xfrm>
          <a:prstGeom prst="curvedConnector3">
            <a:avLst>
              <a:gd name="adj1" fmla="val 50000"/>
            </a:avLst>
          </a:prstGeom>
          <a:ln w="38100"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 flipV="1">
            <a:off x="6663867" y="1986650"/>
            <a:ext cx="992391" cy="966979"/>
          </a:xfrm>
          <a:prstGeom prst="curvedConnector3">
            <a:avLst>
              <a:gd name="adj1" fmla="val 104115"/>
            </a:avLst>
          </a:prstGeom>
          <a:ln w="38100"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6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933" y="365126"/>
            <a:ext cx="5748866" cy="763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3" t="635" r="13248" b="-635"/>
          <a:stretch/>
        </p:blipFill>
        <p:spPr>
          <a:xfrm>
            <a:off x="0" y="94154"/>
            <a:ext cx="3380317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272" r="18552"/>
          <a:stretch/>
        </p:blipFill>
        <p:spPr>
          <a:xfrm>
            <a:off x="3007783" y="94154"/>
            <a:ext cx="2421467" cy="54185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3309" y="6311900"/>
            <a:ext cx="557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kısım Klinik biyokimyada detaylı anlatılacaktır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140" y="2619044"/>
            <a:ext cx="3263719" cy="276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634" y="753292"/>
            <a:ext cx="2811260" cy="2264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56" y="4048266"/>
            <a:ext cx="6563702" cy="240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2320"/>
            <a:ext cx="5185687" cy="2855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9798" y="413172"/>
            <a:ext cx="3442545" cy="235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3" y="250824"/>
            <a:ext cx="5171779" cy="6367689"/>
          </a:xfrm>
        </p:spPr>
      </p:pic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5606142" y="385990"/>
            <a:ext cx="6295345" cy="3684588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 smtClean="0"/>
              <a:t>Kırmızı</a:t>
            </a:r>
            <a:r>
              <a:rPr lang="en-US" b="1" dirty="0" smtClean="0"/>
              <a:t> </a:t>
            </a:r>
            <a:r>
              <a:rPr lang="en-US" b="1" dirty="0" err="1" smtClean="0"/>
              <a:t>Kapaklı</a:t>
            </a:r>
            <a:r>
              <a:rPr lang="en-US" b="1" dirty="0" smtClean="0"/>
              <a:t> </a:t>
            </a:r>
            <a:r>
              <a:rPr lang="en-US" b="1" dirty="0" err="1" smtClean="0"/>
              <a:t>Tüpler</a:t>
            </a:r>
            <a:r>
              <a:rPr lang="en-US" b="1" dirty="0" smtClean="0"/>
              <a:t>:</a:t>
            </a:r>
            <a:r>
              <a:rPr lang="en-US" dirty="0" smtClean="0"/>
              <a:t> </a:t>
            </a:r>
            <a:r>
              <a:rPr lang="en-US" dirty="0" err="1" smtClean="0"/>
              <a:t>Biyokimya</a:t>
            </a:r>
            <a:r>
              <a:rPr lang="en-US" dirty="0" smtClean="0"/>
              <a:t> </a:t>
            </a:r>
            <a:r>
              <a:rPr lang="en-US" dirty="0" err="1" smtClean="0"/>
              <a:t>laboratuarlarında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testler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kanı</a:t>
            </a:r>
            <a:r>
              <a:rPr lang="en-US" dirty="0" smtClean="0"/>
              <a:t> </a:t>
            </a:r>
            <a:r>
              <a:rPr lang="en-US" dirty="0" err="1" smtClean="0"/>
              <a:t>almakta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 Bu </a:t>
            </a:r>
            <a:r>
              <a:rPr lang="en-US" dirty="0" err="1" smtClean="0"/>
              <a:t>tüpler</a:t>
            </a:r>
            <a:r>
              <a:rPr lang="en-US" dirty="0" smtClean="0"/>
              <a:t> </a:t>
            </a:r>
            <a:r>
              <a:rPr lang="en-US" dirty="0" err="1" smtClean="0"/>
              <a:t>plazmanin</a:t>
            </a:r>
            <a:r>
              <a:rPr lang="en-US" dirty="0" smtClean="0"/>
              <a:t> </a:t>
            </a:r>
            <a:r>
              <a:rPr lang="en-US" dirty="0" err="1" smtClean="0"/>
              <a:t>hızlı</a:t>
            </a:r>
            <a:r>
              <a:rPr lang="en-US" dirty="0" smtClean="0"/>
              <a:t>, net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kolay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ayrışması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tasarlanmıştır</a:t>
            </a:r>
            <a:r>
              <a:rPr lang="en-US" dirty="0" smtClean="0"/>
              <a:t>. </a:t>
            </a:r>
            <a:endParaRPr lang="tr-TR" dirty="0" smtClean="0"/>
          </a:p>
          <a:p>
            <a:r>
              <a:rPr lang="en-US" b="1" dirty="0" err="1" smtClean="0"/>
              <a:t>Mor</a:t>
            </a:r>
            <a:r>
              <a:rPr lang="en-US" b="1" dirty="0" smtClean="0"/>
              <a:t> </a:t>
            </a:r>
            <a:r>
              <a:rPr lang="en-US" b="1" dirty="0" err="1" smtClean="0"/>
              <a:t>Kapaklı</a:t>
            </a:r>
            <a:r>
              <a:rPr lang="en-US" b="1" dirty="0" smtClean="0"/>
              <a:t> </a:t>
            </a:r>
            <a:r>
              <a:rPr lang="en-US" b="1" dirty="0" err="1" smtClean="0"/>
              <a:t>EDTA’lı</a:t>
            </a:r>
            <a:r>
              <a:rPr lang="en-US" b="1" dirty="0" smtClean="0"/>
              <a:t> </a:t>
            </a:r>
            <a:r>
              <a:rPr lang="en-US" b="1" dirty="0" err="1" smtClean="0"/>
              <a:t>Tüpler</a:t>
            </a:r>
            <a:r>
              <a:rPr lang="en-US" b="1" dirty="0" smtClean="0"/>
              <a:t>:</a:t>
            </a:r>
            <a:r>
              <a:rPr lang="en-US" dirty="0" smtClean="0"/>
              <a:t> </a:t>
            </a:r>
            <a:r>
              <a:rPr lang="en-US" dirty="0" err="1" smtClean="0"/>
              <a:t>Hastanın</a:t>
            </a:r>
            <a:r>
              <a:rPr lang="en-US" dirty="0" smtClean="0"/>
              <a:t> tam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sayımı</a:t>
            </a:r>
            <a:r>
              <a:rPr lang="en-US" dirty="0" smtClean="0"/>
              <a:t> </a:t>
            </a:r>
            <a:r>
              <a:rPr lang="en-US" dirty="0" err="1" smtClean="0"/>
              <a:t>sonuçlarının</a:t>
            </a:r>
            <a:r>
              <a:rPr lang="en-US" dirty="0" smtClean="0"/>
              <a:t> </a:t>
            </a:r>
            <a:r>
              <a:rPr lang="en-US" dirty="0" err="1" smtClean="0"/>
              <a:t>kontrolünde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 </a:t>
            </a:r>
            <a:endParaRPr lang="tr-TR" dirty="0" smtClean="0"/>
          </a:p>
          <a:p>
            <a:r>
              <a:rPr lang="en-US" b="1" dirty="0" err="1" smtClean="0"/>
              <a:t>Mavi</a:t>
            </a:r>
            <a:r>
              <a:rPr lang="en-US" b="1" dirty="0" smtClean="0"/>
              <a:t> </a:t>
            </a:r>
            <a:r>
              <a:rPr lang="en-US" b="1" dirty="0" err="1" smtClean="0"/>
              <a:t>kapaklı</a:t>
            </a:r>
            <a:r>
              <a:rPr lang="en-US" b="1" dirty="0" smtClean="0"/>
              <a:t> </a:t>
            </a:r>
            <a:r>
              <a:rPr lang="en-US" b="1" dirty="0" err="1" smtClean="0"/>
              <a:t>Koagulasyon</a:t>
            </a:r>
            <a:r>
              <a:rPr lang="en-US" b="1" dirty="0" smtClean="0"/>
              <a:t> </a:t>
            </a:r>
            <a:r>
              <a:rPr lang="en-US" b="1" dirty="0" err="1" smtClean="0"/>
              <a:t>Tüpleri</a:t>
            </a:r>
            <a:r>
              <a:rPr lang="en-US" b="1" dirty="0" smtClean="0"/>
              <a:t> :</a:t>
            </a:r>
            <a:r>
              <a:rPr lang="en-US" dirty="0" smtClean="0"/>
              <a:t>Kanın </a:t>
            </a:r>
            <a:r>
              <a:rPr lang="en-US" dirty="0" err="1" smtClean="0"/>
              <a:t>pıhtılaşmasını</a:t>
            </a:r>
            <a:r>
              <a:rPr lang="en-US" dirty="0" smtClean="0"/>
              <a:t> </a:t>
            </a:r>
            <a:r>
              <a:rPr lang="en-US" dirty="0" err="1" smtClean="0"/>
              <a:t>ölçmede</a:t>
            </a:r>
            <a:r>
              <a:rPr lang="en-US" dirty="0" smtClean="0"/>
              <a:t> </a:t>
            </a:r>
            <a:r>
              <a:rPr lang="en-US" dirty="0" err="1" smtClean="0"/>
              <a:t>kullanılmaktadır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b="1" dirty="0" err="1" smtClean="0"/>
              <a:t>Gri</a:t>
            </a:r>
            <a:r>
              <a:rPr lang="en-US" b="1" dirty="0" smtClean="0"/>
              <a:t> </a:t>
            </a:r>
            <a:r>
              <a:rPr lang="en-US" b="1" dirty="0" err="1" smtClean="0"/>
              <a:t>Kapaklı</a:t>
            </a:r>
            <a:r>
              <a:rPr lang="en-US" b="1" dirty="0" smtClean="0"/>
              <a:t> </a:t>
            </a:r>
            <a:r>
              <a:rPr lang="en-US" b="1" dirty="0" err="1" smtClean="0"/>
              <a:t>Glikoz</a:t>
            </a:r>
            <a:r>
              <a:rPr lang="en-US" b="1" dirty="0" smtClean="0"/>
              <a:t> </a:t>
            </a:r>
            <a:r>
              <a:rPr lang="en-US" b="1" dirty="0" err="1" smtClean="0"/>
              <a:t>Tüpleri</a:t>
            </a:r>
            <a:r>
              <a:rPr lang="en-US" b="1" dirty="0" smtClean="0"/>
              <a:t> :</a:t>
            </a:r>
            <a:r>
              <a:rPr lang="en-US" dirty="0" err="1" smtClean="0"/>
              <a:t>glikoz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laktat</a:t>
            </a:r>
            <a:r>
              <a:rPr lang="en-US" dirty="0" smtClean="0"/>
              <a:t> </a:t>
            </a:r>
            <a:r>
              <a:rPr lang="en-US" dirty="0" err="1" smtClean="0"/>
              <a:t>tespiti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uygundur</a:t>
            </a:r>
            <a:r>
              <a:rPr lang="en-US" dirty="0" smtClean="0"/>
              <a:t>. </a:t>
            </a:r>
            <a:endParaRPr lang="tr-TR" dirty="0" smtClean="0"/>
          </a:p>
          <a:p>
            <a:r>
              <a:rPr lang="en-US" b="1" dirty="0" err="1" smtClean="0"/>
              <a:t>Siyah</a:t>
            </a:r>
            <a:r>
              <a:rPr lang="en-US" b="1" dirty="0" smtClean="0"/>
              <a:t> </a:t>
            </a:r>
            <a:r>
              <a:rPr lang="en-US" b="1" dirty="0" err="1" smtClean="0"/>
              <a:t>kapaklı</a:t>
            </a:r>
            <a:r>
              <a:rPr lang="en-US" b="1" dirty="0" smtClean="0"/>
              <a:t> </a:t>
            </a:r>
            <a:r>
              <a:rPr lang="en-US" b="1" dirty="0" err="1" smtClean="0"/>
              <a:t>Vakumlu</a:t>
            </a:r>
            <a:r>
              <a:rPr lang="en-US" b="1" dirty="0" smtClean="0"/>
              <a:t> </a:t>
            </a:r>
            <a:r>
              <a:rPr lang="en-US" b="1" dirty="0" err="1" smtClean="0"/>
              <a:t>Sedimantasyon</a:t>
            </a:r>
            <a:r>
              <a:rPr lang="en-US" b="1" dirty="0" smtClean="0"/>
              <a:t> </a:t>
            </a:r>
            <a:r>
              <a:rPr lang="en-US" b="1" dirty="0" err="1" smtClean="0"/>
              <a:t>Tüpleri</a:t>
            </a:r>
            <a:r>
              <a:rPr lang="en-US" b="1" dirty="0" smtClean="0"/>
              <a:t>: </a:t>
            </a:r>
            <a:r>
              <a:rPr lang="en-US" dirty="0" smtClean="0"/>
              <a:t>Kanın </a:t>
            </a:r>
            <a:r>
              <a:rPr lang="en-US" dirty="0" err="1" smtClean="0"/>
              <a:t>sedimantasyon</a:t>
            </a:r>
            <a:r>
              <a:rPr lang="en-US" dirty="0" smtClean="0"/>
              <a:t> </a:t>
            </a:r>
            <a:r>
              <a:rPr lang="en-US" dirty="0" err="1" smtClean="0"/>
              <a:t>hızını</a:t>
            </a:r>
            <a:r>
              <a:rPr lang="en-US" dirty="0" smtClean="0"/>
              <a:t> </a:t>
            </a:r>
            <a:r>
              <a:rPr lang="en-US" dirty="0" err="1" smtClean="0"/>
              <a:t>tayin</a:t>
            </a:r>
            <a:r>
              <a:rPr lang="en-US" dirty="0" smtClean="0"/>
              <a:t> </a:t>
            </a:r>
            <a:r>
              <a:rPr lang="en-US" dirty="0" err="1" smtClean="0"/>
              <a:t>etmede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 </a:t>
            </a:r>
            <a:endParaRPr lang="tr-TR" dirty="0" smtClean="0"/>
          </a:p>
          <a:p>
            <a:r>
              <a:rPr lang="en-US" b="1" dirty="0" err="1" smtClean="0"/>
              <a:t>Lacivert</a:t>
            </a:r>
            <a:r>
              <a:rPr lang="en-US" b="1" dirty="0" smtClean="0"/>
              <a:t> </a:t>
            </a:r>
            <a:r>
              <a:rPr lang="en-US" b="1" dirty="0" err="1" smtClean="0"/>
              <a:t>Kapaklı</a:t>
            </a:r>
            <a:r>
              <a:rPr lang="en-US" b="1" dirty="0" smtClean="0"/>
              <a:t> Trace Element </a:t>
            </a:r>
            <a:r>
              <a:rPr lang="en-US" b="1" dirty="0" err="1" smtClean="0"/>
              <a:t>Tüpleri</a:t>
            </a:r>
            <a:r>
              <a:rPr lang="en-US" b="1" dirty="0" smtClean="0"/>
              <a:t>:</a:t>
            </a:r>
            <a:r>
              <a:rPr lang="en-US" dirty="0" smtClean="0"/>
              <a:t> </a:t>
            </a:r>
            <a:r>
              <a:rPr lang="en-US" dirty="0" err="1" smtClean="0"/>
              <a:t>bakır</a:t>
            </a:r>
            <a:r>
              <a:rPr lang="en-US" dirty="0" smtClean="0"/>
              <a:t>, </a:t>
            </a:r>
            <a:r>
              <a:rPr lang="en-US" dirty="0" err="1" smtClean="0"/>
              <a:t>çinko</a:t>
            </a:r>
            <a:r>
              <a:rPr lang="en-US" dirty="0" smtClean="0"/>
              <a:t>, </a:t>
            </a:r>
            <a:r>
              <a:rPr lang="en-US" dirty="0" err="1" smtClean="0"/>
              <a:t>kurşun</a:t>
            </a:r>
            <a:r>
              <a:rPr lang="en-US" dirty="0" smtClean="0"/>
              <a:t> vb. </a:t>
            </a:r>
            <a:r>
              <a:rPr lang="en-US" dirty="0" err="1" smtClean="0"/>
              <a:t>elementlerin</a:t>
            </a:r>
            <a:r>
              <a:rPr lang="en-US" dirty="0" smtClean="0"/>
              <a:t> test </a:t>
            </a:r>
            <a:r>
              <a:rPr lang="en-US" dirty="0" err="1" smtClean="0"/>
              <a:t>edilmesinde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b="1" dirty="0" smtClean="0"/>
              <a:t>Sarı </a:t>
            </a:r>
            <a:r>
              <a:rPr lang="en-US" b="1" dirty="0" err="1" smtClean="0"/>
              <a:t>kapaklı</a:t>
            </a:r>
            <a:r>
              <a:rPr lang="en-US" b="1" dirty="0" smtClean="0"/>
              <a:t> </a:t>
            </a:r>
            <a:r>
              <a:rPr lang="en-US" b="1" dirty="0" err="1" smtClean="0"/>
              <a:t>Jelli</a:t>
            </a:r>
            <a:r>
              <a:rPr lang="en-US" b="1" dirty="0" smtClean="0"/>
              <a:t> </a:t>
            </a:r>
            <a:r>
              <a:rPr lang="en-US" b="1" dirty="0" err="1" smtClean="0"/>
              <a:t>Tüpler</a:t>
            </a:r>
            <a:r>
              <a:rPr lang="en-US" b="1" dirty="0" smtClean="0"/>
              <a:t> :</a:t>
            </a:r>
            <a:r>
              <a:rPr lang="en-US" dirty="0" err="1" smtClean="0"/>
              <a:t>Biyokimya</a:t>
            </a:r>
            <a:r>
              <a:rPr lang="en-US" dirty="0" smtClean="0"/>
              <a:t> </a:t>
            </a:r>
            <a:r>
              <a:rPr lang="en-US" dirty="0" err="1" smtClean="0"/>
              <a:t>laboratuarlarinda</a:t>
            </a:r>
            <a:r>
              <a:rPr lang="en-US" dirty="0" smtClean="0"/>
              <a:t> </a:t>
            </a:r>
            <a:r>
              <a:rPr lang="en-US" dirty="0" err="1" smtClean="0"/>
              <a:t>yapilan</a:t>
            </a:r>
            <a:r>
              <a:rPr lang="en-US" dirty="0" smtClean="0"/>
              <a:t> </a:t>
            </a:r>
            <a:r>
              <a:rPr lang="en-US" dirty="0" err="1" smtClean="0"/>
              <a:t>testler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kani</a:t>
            </a:r>
            <a:r>
              <a:rPr lang="en-US" dirty="0" smtClean="0"/>
              <a:t> </a:t>
            </a:r>
            <a:r>
              <a:rPr lang="en-US" dirty="0" err="1" smtClean="0"/>
              <a:t>almakta</a:t>
            </a:r>
            <a:r>
              <a:rPr lang="en-US" dirty="0" smtClean="0"/>
              <a:t> </a:t>
            </a:r>
            <a:r>
              <a:rPr lang="en-US" dirty="0" err="1" smtClean="0"/>
              <a:t>kullanilir.Bu</a:t>
            </a:r>
            <a:r>
              <a:rPr lang="en-US" dirty="0" smtClean="0"/>
              <a:t> </a:t>
            </a:r>
            <a:r>
              <a:rPr lang="en-US" dirty="0" err="1" smtClean="0"/>
              <a:t>tüpler</a:t>
            </a:r>
            <a:r>
              <a:rPr lang="en-US" dirty="0" smtClean="0"/>
              <a:t> serum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plazmanin</a:t>
            </a:r>
            <a:r>
              <a:rPr lang="en-US" dirty="0" smtClean="0"/>
              <a:t> </a:t>
            </a:r>
            <a:r>
              <a:rPr lang="en-US" dirty="0" err="1" smtClean="0"/>
              <a:t>hızlı</a:t>
            </a:r>
            <a:r>
              <a:rPr lang="en-US" dirty="0" smtClean="0"/>
              <a:t> , net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kolay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sekilde</a:t>
            </a:r>
            <a:r>
              <a:rPr lang="en-US" dirty="0" smtClean="0"/>
              <a:t> </a:t>
            </a:r>
            <a:r>
              <a:rPr lang="en-US" dirty="0" err="1" smtClean="0"/>
              <a:t>ayrışması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tasarlanmıştır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83" y="4070578"/>
            <a:ext cx="6354062" cy="21815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68436" y="6067441"/>
            <a:ext cx="557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kısım Klinik biyokimyada detaylı anlatılacaktır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43" t="7356" r="5031"/>
          <a:stretch/>
        </p:blipFill>
        <p:spPr>
          <a:xfrm>
            <a:off x="6703448" y="287799"/>
            <a:ext cx="5133645" cy="4661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448" y="122874"/>
            <a:ext cx="5267100" cy="258989"/>
          </a:xfrm>
        </p:spPr>
        <p:txBody>
          <a:bodyPr>
            <a:normAutofit fontScale="90000"/>
          </a:bodyPr>
          <a:lstStyle/>
          <a:p>
            <a:r>
              <a:rPr lang="tr-TR" sz="2000" dirty="0" smtClean="0"/>
              <a:t>Bu tablonun detaylı Türkçe çevirisi derste not edilmişti.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0781" y="381863"/>
            <a:ext cx="6382667" cy="6247537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 tüplerinin yanlış kullanımı </a:t>
            </a:r>
            <a:r>
              <a:rPr kumimoji="0" lang="tr-TR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interferans</a:t>
            </a:r>
            <a:r>
              <a:rPr kumimoji="0" lang="tr-T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sebebi olabilir: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tr-TR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plazma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eldesi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laboratuvar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testine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antikoagülanın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seçimi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önemlidir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Çünkü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antikoagülanlar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plazmada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yapılacak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analizleri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bozabilirler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Heparin: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•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Asit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fosfataz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laktat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dehidrojenaz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izositrat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dehidrojenaz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aktivitelerini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bozar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•Ca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EDTA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arasında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oluşumuna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dayalı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ölçümlerini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oluşumunu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engelleyerek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bozar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•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Serbest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T3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T4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seviyelerini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yükseltir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EDTA: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• Ca, Fe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Mg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ölçümlerinde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kullanılmamalıdır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•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EDTA’lı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potasyum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konsantrasyonu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yanlış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bulunur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•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Alkalen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fosfataz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kreatin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aktivitelerini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inhibe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Trisodyum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sitrat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• Ca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şelat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yaptığı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kalsiyum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ölçümlerinde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kullanılmamalıdır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•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Alkalen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fosfataz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aminotransferaz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(ALT, AST)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aktivitelerini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inhibe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Potasyum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oksalat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•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Oksalatlı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hematokrit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tayini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eritrosit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lökosit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sayımı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yapılabilir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•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Oksalatlı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yayma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preparatlarda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kullanılamaz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lökositlerin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nükleuslarında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dejenerasyon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eritrosit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  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membranlarında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çentiklenme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oluşturur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•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Alkalen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fosfataz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amilaz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laktat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dehidrogenaz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asit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fosfataz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enzimleri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inhibe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tr-TR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tr-TR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alt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kısım Klinik biyokimyada detaylı anlatılacaktır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24900" y="4919008"/>
            <a:ext cx="5267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Vakumlu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Tüpler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Alma 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Sırası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Vakumlu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tüplerin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kapak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renkleri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birbirine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karıştırılmamalı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belli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sıra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alınmalıdır.Önce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katkı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maddesiz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tüplere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katkı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maddeli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tüplere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alınmalıdır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tr-TR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 • </a:t>
            </a:r>
            <a:r>
              <a:rPr lang="en-US" sz="1200" dirty="0" err="1" smtClean="0"/>
              <a:t>Steril</a:t>
            </a:r>
            <a:r>
              <a:rPr lang="en-US" sz="1200" dirty="0" smtClean="0"/>
              <a:t> </a:t>
            </a:r>
            <a:r>
              <a:rPr lang="en-US" sz="1200" dirty="0" err="1" smtClean="0"/>
              <a:t>kan</a:t>
            </a:r>
            <a:r>
              <a:rPr lang="en-US" sz="1200" dirty="0" smtClean="0"/>
              <a:t> </a:t>
            </a:r>
            <a:r>
              <a:rPr lang="en-US" sz="1200" dirty="0" err="1" smtClean="0"/>
              <a:t>kültürü</a:t>
            </a:r>
            <a:r>
              <a:rPr lang="en-US" sz="1200" dirty="0" smtClean="0"/>
              <a:t> </a:t>
            </a:r>
            <a:r>
              <a:rPr lang="en-US" sz="1200" dirty="0" err="1" smtClean="0"/>
              <a:t>tüpleri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   • </a:t>
            </a:r>
            <a:r>
              <a:rPr lang="en-US" sz="1200" dirty="0" err="1" smtClean="0"/>
              <a:t>Düz</a:t>
            </a:r>
            <a:r>
              <a:rPr lang="en-US" sz="1200" dirty="0" smtClean="0"/>
              <a:t> </a:t>
            </a:r>
            <a:r>
              <a:rPr lang="en-US" sz="1200" dirty="0" err="1" smtClean="0"/>
              <a:t>tüpler</a:t>
            </a:r>
            <a:r>
              <a:rPr lang="en-US" sz="1200" dirty="0" smtClean="0"/>
              <a:t> (</a:t>
            </a:r>
            <a:r>
              <a:rPr lang="en-US" sz="1200" b="1" dirty="0" err="1" smtClean="0"/>
              <a:t>Kırmızı</a:t>
            </a:r>
            <a:r>
              <a:rPr lang="en-US" sz="1200" b="1" dirty="0" smtClean="0"/>
              <a:t>/sarı</a:t>
            </a:r>
            <a:r>
              <a:rPr lang="en-US" sz="1200" dirty="0" smtClean="0"/>
              <a:t> </a:t>
            </a:r>
            <a:r>
              <a:rPr lang="en-US" sz="1200" dirty="0" err="1" smtClean="0"/>
              <a:t>kapaklı</a:t>
            </a:r>
            <a:r>
              <a:rPr lang="en-US" sz="1200" dirty="0" smtClean="0"/>
              <a:t>)</a:t>
            </a:r>
            <a:br>
              <a:rPr lang="en-US" sz="1200" dirty="0" smtClean="0"/>
            </a:br>
            <a:r>
              <a:rPr lang="en-US" sz="1200" dirty="0" smtClean="0"/>
              <a:t>   • </a:t>
            </a:r>
            <a:r>
              <a:rPr lang="en-US" sz="1200" b="1" dirty="0" err="1" smtClean="0"/>
              <a:t>Mavi</a:t>
            </a:r>
            <a:r>
              <a:rPr lang="en-US" sz="1200" dirty="0" smtClean="0"/>
              <a:t> </a:t>
            </a:r>
            <a:r>
              <a:rPr lang="en-US" sz="1200" dirty="0" err="1" smtClean="0"/>
              <a:t>kapaklı</a:t>
            </a:r>
            <a:r>
              <a:rPr lang="en-US" sz="1200" dirty="0" smtClean="0"/>
              <a:t> </a:t>
            </a:r>
            <a:r>
              <a:rPr lang="en-US" sz="1200" dirty="0" err="1" smtClean="0"/>
              <a:t>tüpler</a:t>
            </a:r>
            <a:r>
              <a:rPr lang="en-US" sz="1200" dirty="0" smtClean="0"/>
              <a:t> (</a:t>
            </a:r>
            <a:r>
              <a:rPr lang="en-US" sz="1200" dirty="0" err="1" smtClean="0"/>
              <a:t>Koagülasyon</a:t>
            </a:r>
            <a:r>
              <a:rPr lang="en-US" sz="1200" dirty="0" smtClean="0"/>
              <a:t>)</a:t>
            </a:r>
            <a:br>
              <a:rPr lang="en-US" sz="1200" dirty="0" smtClean="0"/>
            </a:br>
            <a:r>
              <a:rPr lang="en-US" sz="1200" dirty="0" smtClean="0"/>
              <a:t>   • </a:t>
            </a:r>
            <a:r>
              <a:rPr lang="en-US" sz="1200" b="1" dirty="0" err="1" smtClean="0"/>
              <a:t>Yeşil</a:t>
            </a:r>
            <a:r>
              <a:rPr lang="en-US" sz="1200" dirty="0" smtClean="0"/>
              <a:t> </a:t>
            </a:r>
            <a:r>
              <a:rPr lang="en-US" sz="1200" dirty="0" err="1" smtClean="0"/>
              <a:t>kapaklı</a:t>
            </a:r>
            <a:r>
              <a:rPr lang="en-US" sz="1200" dirty="0" smtClean="0"/>
              <a:t> </a:t>
            </a:r>
            <a:r>
              <a:rPr lang="en-US" sz="1200" dirty="0" err="1" smtClean="0"/>
              <a:t>tüpler</a:t>
            </a:r>
            <a:r>
              <a:rPr lang="en-US" sz="1200" dirty="0" smtClean="0"/>
              <a:t> (Heparin)</a:t>
            </a:r>
            <a:br>
              <a:rPr lang="en-US" sz="1200" dirty="0" smtClean="0"/>
            </a:br>
            <a:r>
              <a:rPr lang="en-US" sz="1200" dirty="0" smtClean="0"/>
              <a:t>   • </a:t>
            </a:r>
            <a:r>
              <a:rPr lang="en-US" sz="1200" b="1" dirty="0" err="1" smtClean="0"/>
              <a:t>Mor</a:t>
            </a:r>
            <a:r>
              <a:rPr lang="en-US" sz="1200" dirty="0" smtClean="0"/>
              <a:t> </a:t>
            </a:r>
            <a:r>
              <a:rPr lang="en-US" sz="1200" dirty="0" err="1" smtClean="0"/>
              <a:t>kapaklı</a:t>
            </a:r>
            <a:r>
              <a:rPr lang="en-US" sz="1200" dirty="0" smtClean="0"/>
              <a:t> </a:t>
            </a:r>
            <a:r>
              <a:rPr lang="en-US" sz="1200" dirty="0" err="1" smtClean="0"/>
              <a:t>hematoloji</a:t>
            </a:r>
            <a:r>
              <a:rPr lang="en-US" sz="1200" dirty="0" smtClean="0"/>
              <a:t> </a:t>
            </a:r>
            <a:r>
              <a:rPr lang="en-US" sz="1200" dirty="0" err="1" smtClean="0"/>
              <a:t>tüpleri</a:t>
            </a:r>
            <a:r>
              <a:rPr lang="en-US" sz="1200" dirty="0" smtClean="0"/>
              <a:t> (EDTA)</a:t>
            </a:r>
            <a:br>
              <a:rPr lang="en-US" sz="1200" dirty="0" smtClean="0"/>
            </a:br>
            <a:r>
              <a:rPr lang="en-US" sz="1200" dirty="0" smtClean="0"/>
              <a:t>   • </a:t>
            </a:r>
            <a:r>
              <a:rPr lang="en-US" sz="1200" b="1" dirty="0" err="1" smtClean="0"/>
              <a:t>Gri</a:t>
            </a:r>
            <a:r>
              <a:rPr lang="en-US" sz="1200" dirty="0" smtClean="0"/>
              <a:t> (K-</a:t>
            </a:r>
            <a:r>
              <a:rPr lang="en-US" sz="1200" dirty="0" err="1" smtClean="0"/>
              <a:t>oksalat</a:t>
            </a:r>
            <a:r>
              <a:rPr lang="en-US" sz="1200" dirty="0" smtClean="0"/>
              <a:t> </a:t>
            </a:r>
            <a:r>
              <a:rPr lang="en-US" sz="1200" dirty="0" err="1" smtClean="0"/>
              <a:t>ve</a:t>
            </a:r>
            <a:r>
              <a:rPr lang="en-US" sz="1200" dirty="0" smtClean="0"/>
              <a:t> </a:t>
            </a:r>
            <a:r>
              <a:rPr lang="en-US" sz="1200" dirty="0" err="1" smtClean="0"/>
              <a:t>NaF</a:t>
            </a:r>
            <a:r>
              <a:rPr lang="en-US" sz="1200" dirty="0" smtClean="0"/>
              <a:t> </a:t>
            </a:r>
            <a:r>
              <a:rPr lang="en-US" sz="1200" dirty="0" err="1" smtClean="0"/>
              <a:t>içeren</a:t>
            </a:r>
            <a:r>
              <a:rPr lang="en-US" sz="1200" dirty="0" smtClean="0"/>
              <a:t>) </a:t>
            </a:r>
            <a:r>
              <a:rPr lang="en-US" sz="1200" dirty="0" err="1" smtClean="0"/>
              <a:t>kapaklı</a:t>
            </a:r>
            <a:r>
              <a:rPr lang="en-US" sz="1200" dirty="0" smtClean="0"/>
              <a:t> </a:t>
            </a:r>
            <a:r>
              <a:rPr lang="en-US" sz="1200" dirty="0" err="1" smtClean="0"/>
              <a:t>tüpler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837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Klinik Laboratuvarda Ölçümler ve yöntemleri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74295" y="1961091"/>
            <a:ext cx="5430658" cy="30852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961091"/>
            <a:ext cx="5181600" cy="435133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UV-VIS (kızıl ötesi ve görünür bölge) aralığında yapılan ölçümler</a:t>
            </a:r>
          </a:p>
          <a:p>
            <a:r>
              <a:rPr lang="tr-TR" sz="2400" dirty="0" smtClean="0"/>
              <a:t>Floresan ölçümler</a:t>
            </a:r>
          </a:p>
          <a:p>
            <a:r>
              <a:rPr lang="tr-TR" sz="2400" dirty="0" err="1" smtClean="0"/>
              <a:t>Kemilüminesan</a:t>
            </a:r>
            <a:r>
              <a:rPr lang="tr-TR" sz="2400" dirty="0" smtClean="0"/>
              <a:t> ölçümler</a:t>
            </a:r>
          </a:p>
          <a:p>
            <a:r>
              <a:rPr lang="tr-TR" sz="2400" dirty="0" smtClean="0"/>
              <a:t>Ve bazen </a:t>
            </a:r>
            <a:r>
              <a:rPr lang="tr-TR" sz="2400" dirty="0" err="1" smtClean="0"/>
              <a:t>fosforesan</a:t>
            </a:r>
            <a:r>
              <a:rPr lang="tr-TR" sz="2400" dirty="0" smtClean="0"/>
              <a:t> ölçümler temel analizlerde </a:t>
            </a:r>
            <a:r>
              <a:rPr lang="tr-TR" sz="2400" dirty="0" err="1" smtClean="0"/>
              <a:t>kullanılar</a:t>
            </a:r>
            <a:r>
              <a:rPr lang="tr-TR" sz="2400" dirty="0" smtClean="0"/>
              <a:t> </a:t>
            </a:r>
            <a:r>
              <a:rPr lang="tr-TR" sz="2400" dirty="0" err="1" smtClean="0"/>
              <a:t>spekroskopik</a:t>
            </a:r>
            <a:r>
              <a:rPr lang="tr-TR" sz="2400" dirty="0" smtClean="0"/>
              <a:t> ölçüm metotlarıdır.</a:t>
            </a:r>
          </a:p>
          <a:p>
            <a:endParaRPr lang="tr-TR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53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37603</TotalTime>
  <Words>403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Office Theme</vt:lpstr>
      <vt:lpstr>TLT213 Genel Laboratuvar Bilgisi-1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 tablonun detaylı Türkçe çevirisi derste not edilmişti.</vt:lpstr>
      <vt:lpstr>Klinik Laboratuvarda Ölçümler ve yöntemleri</vt:lpstr>
      <vt:lpstr>Klinik kimya laboratuvarı Temel Teknikleri (Türkçe-İngilizce adları verilmiştir)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Mesleki terminoloji</dc:title>
  <dc:creator>editorial-1</dc:creator>
  <cp:lastModifiedBy>YGI</cp:lastModifiedBy>
  <cp:revision>94</cp:revision>
  <cp:lastPrinted>2018-10-24T00:16:10Z</cp:lastPrinted>
  <dcterms:created xsi:type="dcterms:W3CDTF">2015-05-30T15:02:01Z</dcterms:created>
  <dcterms:modified xsi:type="dcterms:W3CDTF">2018-10-24T00:43:35Z</dcterms:modified>
</cp:coreProperties>
</file>