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7" r:id="rId6"/>
    <p:sldId id="261" r:id="rId7"/>
    <p:sldId id="266" r:id="rId8"/>
    <p:sldId id="262" r:id="rId9"/>
    <p:sldId id="263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8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376"/>
    <p:restoredTop sz="94631"/>
  </p:normalViewPr>
  <p:slideViewPr>
    <p:cSldViewPr snapToGrid="0" snapToObjects="1">
      <p:cViewPr varScale="1">
        <p:scale>
          <a:sx n="55" d="100"/>
          <a:sy n="55" d="100"/>
        </p:scale>
        <p:origin x="200" y="1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commentAuthors" Target="commentAuthor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940DD-1A38-A84A-A094-A3676ADA7FC2}" type="datetimeFigureOut">
              <a:rPr lang="en-US" smtClean="0"/>
              <a:t>5/24/19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D99D7-0E0D-4E4C-8768-6E75BB9F1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6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3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0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3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8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7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6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39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7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59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3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8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Siyaset</a:t>
            </a: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r>
              <a:rPr lang="en-US" b="1" dirty="0" smtClean="0">
                <a:latin typeface="+mn-lt"/>
              </a:rPr>
              <a:t>6.Hafta</a:t>
            </a:r>
            <a:endParaRPr lang="en-US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spcBef>
                <a:spcPts val="0"/>
              </a:spcBef>
            </a:pPr>
            <a:r>
              <a:rPr lang="en-US" sz="4000" b="1" dirty="0" err="1" smtClean="0"/>
              <a:t>Milliyetçilik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ve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Toplumsal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Cinsiyet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454351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Toplumsal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Milliyetçilik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22067"/>
          </a:xfrm>
        </p:spPr>
        <p:txBody>
          <a:bodyPr>
            <a:normAutofit/>
          </a:bodyPr>
          <a:lstStyle/>
          <a:p>
            <a:r>
              <a:rPr lang="en-US" sz="4400" dirty="0" err="1" smtClean="0"/>
              <a:t>Farklı</a:t>
            </a:r>
            <a:r>
              <a:rPr lang="en-US" sz="4400" dirty="0" smtClean="0"/>
              <a:t> </a:t>
            </a:r>
            <a:r>
              <a:rPr lang="en-US" sz="4400" dirty="0" err="1" smtClean="0"/>
              <a:t>kadınlık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erkeklik</a:t>
            </a:r>
            <a:r>
              <a:rPr lang="en-US" sz="4400" dirty="0" smtClean="0"/>
              <a:t> </a:t>
            </a:r>
            <a:r>
              <a:rPr lang="en-US" sz="4400" dirty="0" err="1" smtClean="0"/>
              <a:t>kurgularının</a:t>
            </a:r>
            <a:r>
              <a:rPr lang="en-US" sz="4400" dirty="0" smtClean="0"/>
              <a:t> ulus </a:t>
            </a:r>
            <a:r>
              <a:rPr lang="en-US" sz="4400" dirty="0" err="1" smtClean="0"/>
              <a:t>projeleriyle</a:t>
            </a:r>
            <a:r>
              <a:rPr lang="en-US" sz="4400" dirty="0" smtClean="0"/>
              <a:t> </a:t>
            </a:r>
            <a:r>
              <a:rPr lang="en-US" sz="4400" dirty="0" err="1" smtClean="0"/>
              <a:t>ilişkisi</a:t>
            </a:r>
            <a:endParaRPr lang="en-US" sz="4400" dirty="0" smtClean="0"/>
          </a:p>
          <a:p>
            <a:pPr lvl="1"/>
            <a:r>
              <a:rPr lang="en-US" sz="4400" dirty="0" err="1" smtClean="0"/>
              <a:t>Aile</a:t>
            </a:r>
            <a:r>
              <a:rPr lang="en-US" sz="4400" dirty="0" smtClean="0"/>
              <a:t> </a:t>
            </a:r>
            <a:r>
              <a:rPr lang="en-US" sz="4400" dirty="0" err="1" smtClean="0"/>
              <a:t>tahayülleri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ulus </a:t>
            </a:r>
            <a:r>
              <a:rPr lang="en-US" sz="4400" dirty="0" err="1" smtClean="0"/>
              <a:t>tahayülleri</a:t>
            </a:r>
            <a:endParaRPr lang="en-US" sz="4400" dirty="0" smtClean="0"/>
          </a:p>
          <a:p>
            <a:r>
              <a:rPr lang="en-US" sz="4400" dirty="0" err="1" smtClean="0"/>
              <a:t>Heteronormatif</a:t>
            </a:r>
            <a:r>
              <a:rPr lang="en-US" sz="4400" dirty="0" smtClean="0"/>
              <a:t> </a:t>
            </a:r>
            <a:r>
              <a:rPr lang="en-US" sz="4400" dirty="0" err="1" smtClean="0"/>
              <a:t>cinsiyet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ulus</a:t>
            </a:r>
          </a:p>
          <a:p>
            <a:pPr lvl="1"/>
            <a:r>
              <a:rPr lang="en-US" sz="4400" dirty="0"/>
              <a:t> </a:t>
            </a:r>
            <a:r>
              <a:rPr lang="en-US" sz="4400" dirty="0" smtClean="0"/>
              <a:t>‘</a:t>
            </a:r>
            <a:r>
              <a:rPr lang="en-US" sz="4400" dirty="0" err="1" smtClean="0"/>
              <a:t>Homonationalism</a:t>
            </a:r>
            <a:r>
              <a:rPr lang="en-US" sz="4400" dirty="0" smtClean="0"/>
              <a:t>’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023631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21583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Klasik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Milliyetçilik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Kuramlarının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Körlüğü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2586"/>
            <a:ext cx="10515600" cy="4736122"/>
          </a:xfrm>
        </p:spPr>
        <p:txBody>
          <a:bodyPr>
            <a:noAutofit/>
          </a:bodyPr>
          <a:lstStyle/>
          <a:p>
            <a:r>
              <a:rPr lang="en-US" sz="4000" dirty="0" smtClean="0"/>
              <a:t>Benedict Anderson – </a:t>
            </a:r>
            <a:r>
              <a:rPr lang="en-US" sz="4000" dirty="0" err="1" smtClean="0"/>
              <a:t>Hayali</a:t>
            </a:r>
            <a:r>
              <a:rPr lang="en-US" sz="4000" dirty="0" smtClean="0"/>
              <a:t> </a:t>
            </a:r>
            <a:r>
              <a:rPr lang="en-US" sz="4000" dirty="0" err="1" smtClean="0"/>
              <a:t>Cemaat</a:t>
            </a:r>
            <a:endParaRPr lang="en-US" sz="4000" dirty="0" smtClean="0"/>
          </a:p>
          <a:p>
            <a:pPr lvl="1"/>
            <a:r>
              <a:rPr lang="en-US" sz="4000" dirty="0" err="1" smtClean="0"/>
              <a:t>Erkek</a:t>
            </a:r>
            <a:r>
              <a:rPr lang="en-US" sz="4000" dirty="0" smtClean="0"/>
              <a:t> </a:t>
            </a:r>
            <a:r>
              <a:rPr lang="en-US" sz="4000" dirty="0" err="1" smtClean="0"/>
              <a:t>kardeşler</a:t>
            </a:r>
            <a:r>
              <a:rPr lang="en-US" sz="4000" dirty="0" smtClean="0"/>
              <a:t> </a:t>
            </a:r>
            <a:r>
              <a:rPr lang="en-US" sz="4000" dirty="0" err="1" smtClean="0"/>
              <a:t>birliği</a:t>
            </a:r>
            <a:r>
              <a:rPr lang="en-US" sz="4000" dirty="0" smtClean="0"/>
              <a:t> </a:t>
            </a:r>
            <a:r>
              <a:rPr lang="en-US" sz="4000" dirty="0" err="1" smtClean="0"/>
              <a:t>olarak</a:t>
            </a:r>
            <a:r>
              <a:rPr lang="en-US" sz="4000" dirty="0" smtClean="0"/>
              <a:t> ulus</a:t>
            </a:r>
            <a:endParaRPr lang="en-US" sz="4000" dirty="0"/>
          </a:p>
          <a:p>
            <a:r>
              <a:rPr lang="en-US" sz="4000" dirty="0" smtClean="0"/>
              <a:t>Eric </a:t>
            </a:r>
            <a:r>
              <a:rPr lang="en-US" sz="4000" dirty="0" err="1" smtClean="0"/>
              <a:t>Hobsbawm</a:t>
            </a:r>
            <a:r>
              <a:rPr lang="en-US" sz="4000" dirty="0" smtClean="0"/>
              <a:t>: </a:t>
            </a:r>
            <a:r>
              <a:rPr lang="en-US" sz="4000" dirty="0" err="1" smtClean="0"/>
              <a:t>Geleneğin</a:t>
            </a:r>
            <a:r>
              <a:rPr lang="en-US" sz="4000" dirty="0" smtClean="0"/>
              <a:t> </a:t>
            </a:r>
            <a:r>
              <a:rPr lang="en-US" sz="4000" dirty="0" err="1" smtClean="0"/>
              <a:t>İcadı</a:t>
            </a:r>
            <a:endParaRPr lang="en-US" sz="4000" dirty="0" smtClean="0"/>
          </a:p>
          <a:p>
            <a:pPr lvl="2"/>
            <a:r>
              <a:rPr lang="en-US" sz="4000" dirty="0" err="1" smtClean="0"/>
              <a:t>Ulusun</a:t>
            </a:r>
            <a:r>
              <a:rPr lang="en-US" sz="4000" dirty="0" smtClean="0"/>
              <a:t> </a:t>
            </a:r>
            <a:r>
              <a:rPr lang="en-US" sz="4000" dirty="0" err="1" smtClean="0"/>
              <a:t>kadimliğini</a:t>
            </a:r>
            <a:r>
              <a:rPr lang="en-US" sz="4000" dirty="0" smtClean="0"/>
              <a:t> </a:t>
            </a:r>
            <a:r>
              <a:rPr lang="en-US" sz="4000" dirty="0" err="1" smtClean="0"/>
              <a:t>güçlendiren</a:t>
            </a:r>
            <a:r>
              <a:rPr lang="en-US" sz="4000" dirty="0" smtClean="0"/>
              <a:t> </a:t>
            </a:r>
            <a:r>
              <a:rPr lang="en-US" sz="4000" dirty="0" err="1" smtClean="0"/>
              <a:t>icad</a:t>
            </a:r>
            <a:r>
              <a:rPr lang="en-US" sz="4000" dirty="0" smtClean="0"/>
              <a:t> </a:t>
            </a:r>
            <a:r>
              <a:rPr lang="en-US" sz="4000" dirty="0" err="1" smtClean="0"/>
              <a:t>edilmiş</a:t>
            </a:r>
            <a:r>
              <a:rPr lang="en-US" sz="4000" dirty="0" smtClean="0"/>
              <a:t> </a:t>
            </a:r>
            <a:r>
              <a:rPr lang="en-US" sz="4000" dirty="0" err="1" smtClean="0"/>
              <a:t>geleneklerin</a:t>
            </a:r>
            <a:r>
              <a:rPr lang="en-US" sz="4000" dirty="0" smtClean="0"/>
              <a:t> </a:t>
            </a:r>
            <a:r>
              <a:rPr lang="en-US" sz="4000" dirty="0" err="1" smtClean="0"/>
              <a:t>cinsiyetli</a:t>
            </a:r>
            <a:r>
              <a:rPr lang="en-US" sz="4000" dirty="0" smtClean="0"/>
              <a:t> </a:t>
            </a:r>
            <a:r>
              <a:rPr lang="en-US" sz="4000" dirty="0" err="1" smtClean="0"/>
              <a:t>doğası</a:t>
            </a:r>
            <a:endParaRPr lang="en-US" sz="4000" dirty="0" smtClean="0"/>
          </a:p>
          <a:p>
            <a:r>
              <a:rPr lang="en-US" sz="4000" dirty="0" smtClean="0"/>
              <a:t>Anthony Smith: </a:t>
            </a:r>
            <a:r>
              <a:rPr lang="en-US" sz="4000" dirty="0" err="1" smtClean="0"/>
              <a:t>Milli</a:t>
            </a:r>
            <a:r>
              <a:rPr lang="en-US" sz="4000" dirty="0" smtClean="0"/>
              <a:t> </a:t>
            </a:r>
            <a:r>
              <a:rPr lang="en-US" sz="4000" dirty="0" err="1" smtClean="0"/>
              <a:t>kimlik</a:t>
            </a:r>
            <a:endParaRPr lang="en-US" sz="4000" dirty="0" smtClean="0"/>
          </a:p>
          <a:p>
            <a:pPr lvl="2"/>
            <a:r>
              <a:rPr lang="en-US" sz="4000" dirty="0" err="1" smtClean="0"/>
              <a:t>Etnik</a:t>
            </a:r>
            <a:r>
              <a:rPr lang="en-US" sz="4000" dirty="0" smtClean="0"/>
              <a:t> </a:t>
            </a:r>
            <a:r>
              <a:rPr lang="en-US" sz="4000" dirty="0" err="1" smtClean="0"/>
              <a:t>kimlik</a:t>
            </a:r>
            <a:endParaRPr lang="en-US" sz="4000" dirty="0" smtClean="0"/>
          </a:p>
          <a:p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47819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n-lt"/>
              </a:rPr>
              <a:t>1980 </a:t>
            </a:r>
            <a:r>
              <a:rPr lang="en-US" b="1" dirty="0" err="1" smtClean="0">
                <a:latin typeface="+mn-lt"/>
              </a:rPr>
              <a:t>Sonrası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Etnik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Çatışmalar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92406"/>
          </a:xfrm>
        </p:spPr>
        <p:txBody>
          <a:bodyPr>
            <a:normAutofit lnSpcReduction="10000"/>
          </a:bodyPr>
          <a:lstStyle/>
          <a:p>
            <a:r>
              <a:rPr lang="en-US" sz="4400" dirty="0" err="1" smtClean="0"/>
              <a:t>Dışlayıcı</a:t>
            </a:r>
            <a:r>
              <a:rPr lang="en-US" sz="4400" dirty="0" smtClean="0"/>
              <a:t>, </a:t>
            </a:r>
            <a:r>
              <a:rPr lang="en-US" sz="4400" dirty="0" err="1" smtClean="0"/>
              <a:t>etnik</a:t>
            </a:r>
            <a:r>
              <a:rPr lang="en-US" sz="4400" dirty="0" smtClean="0"/>
              <a:t>, </a:t>
            </a:r>
            <a:r>
              <a:rPr lang="en-US" sz="4400" dirty="0" err="1" smtClean="0"/>
              <a:t>otoriter</a:t>
            </a:r>
            <a:r>
              <a:rPr lang="en-US" sz="4400" dirty="0" smtClean="0"/>
              <a:t> ‘</a:t>
            </a:r>
            <a:r>
              <a:rPr lang="en-US" sz="4400" dirty="0" err="1" smtClean="0"/>
              <a:t>iyicil</a:t>
            </a:r>
            <a:r>
              <a:rPr lang="en-US" sz="4400" dirty="0" smtClean="0"/>
              <a:t>’ </a:t>
            </a:r>
            <a:r>
              <a:rPr lang="en-US" sz="4400" dirty="0" err="1" smtClean="0"/>
              <a:t>milliyetçilik</a:t>
            </a:r>
            <a:endParaRPr lang="en-US" sz="4400" dirty="0" smtClean="0"/>
          </a:p>
          <a:p>
            <a:pPr marL="1371600" lvl="3" indent="0">
              <a:buNone/>
            </a:pPr>
            <a:r>
              <a:rPr lang="en-US" sz="3400" dirty="0"/>
              <a:t> </a:t>
            </a:r>
            <a:r>
              <a:rPr lang="en-US" sz="3400" dirty="0" smtClean="0"/>
              <a:t> 			vs.</a:t>
            </a:r>
            <a:endParaRPr lang="en-US" sz="3400" dirty="0"/>
          </a:p>
          <a:p>
            <a:r>
              <a:rPr lang="en-US" sz="4400" dirty="0" err="1" smtClean="0"/>
              <a:t>Kapsayıcı</a:t>
            </a:r>
            <a:r>
              <a:rPr lang="en-US" sz="4400" dirty="0" smtClean="0"/>
              <a:t>, </a:t>
            </a:r>
            <a:r>
              <a:rPr lang="en-US" sz="4400" dirty="0" err="1" smtClean="0"/>
              <a:t>vatandaşlığa</a:t>
            </a:r>
            <a:r>
              <a:rPr lang="en-US" sz="4400" dirty="0" smtClean="0"/>
              <a:t> </a:t>
            </a:r>
            <a:r>
              <a:rPr lang="en-US" sz="4400" dirty="0" err="1" smtClean="0"/>
              <a:t>dayalı</a:t>
            </a:r>
            <a:r>
              <a:rPr lang="en-US" sz="4400" dirty="0" smtClean="0"/>
              <a:t>, </a:t>
            </a:r>
            <a:r>
              <a:rPr lang="en-US" sz="4400" dirty="0" err="1" smtClean="0"/>
              <a:t>demokratik</a:t>
            </a:r>
            <a:r>
              <a:rPr lang="en-US" sz="4400" dirty="0" smtClean="0"/>
              <a:t> </a:t>
            </a:r>
            <a:endParaRPr lang="en-US" sz="4400" dirty="0"/>
          </a:p>
          <a:p>
            <a:pPr marL="0" indent="0">
              <a:buNone/>
            </a:pPr>
            <a:r>
              <a:rPr lang="en-US" sz="4400" dirty="0"/>
              <a:t>	</a:t>
            </a:r>
            <a:r>
              <a:rPr lang="en-US" sz="4400" dirty="0" smtClean="0"/>
              <a:t>(Kristeva, </a:t>
            </a:r>
            <a:r>
              <a:rPr lang="en-US" sz="4400" dirty="0" err="1" smtClean="0"/>
              <a:t>Igantief</a:t>
            </a:r>
            <a:r>
              <a:rPr lang="en-US" sz="4400" dirty="0" smtClean="0"/>
              <a:t>)</a:t>
            </a:r>
          </a:p>
          <a:p>
            <a:pPr marL="0" indent="0">
              <a:buNone/>
            </a:pPr>
            <a:endParaRPr lang="en-US" sz="4400" dirty="0" smtClean="0"/>
          </a:p>
          <a:p>
            <a:pPr>
              <a:buFont typeface="Wingdings" charset="2"/>
              <a:buChar char="v"/>
            </a:pPr>
            <a:r>
              <a:rPr lang="en-US" sz="4400" i="1" dirty="0" err="1" smtClean="0"/>
              <a:t>Bazılarının</a:t>
            </a:r>
            <a:r>
              <a:rPr lang="en-US" sz="4400" i="1" dirty="0" smtClean="0"/>
              <a:t> </a:t>
            </a:r>
            <a:r>
              <a:rPr lang="en-US" sz="4400" i="1" dirty="0" err="1" smtClean="0"/>
              <a:t>sistematik</a:t>
            </a:r>
            <a:r>
              <a:rPr lang="en-US" sz="4400" i="1" dirty="0" smtClean="0"/>
              <a:t> </a:t>
            </a:r>
            <a:r>
              <a:rPr lang="en-US" sz="4400" i="1" dirty="0" err="1" smtClean="0"/>
              <a:t>olarak</a:t>
            </a:r>
            <a:r>
              <a:rPr lang="en-US" sz="4400" i="1" dirty="0" smtClean="0"/>
              <a:t> </a:t>
            </a:r>
            <a:r>
              <a:rPr lang="en-US" sz="4400" i="1" dirty="0" err="1" smtClean="0"/>
              <a:t>dışlanırken</a:t>
            </a:r>
            <a:r>
              <a:rPr lang="en-US" sz="4400" i="1" dirty="0" smtClean="0"/>
              <a:t>, </a:t>
            </a:r>
            <a:r>
              <a:rPr lang="en-US" sz="4400" i="1" dirty="0" err="1" smtClean="0"/>
              <a:t>diğerlerinin</a:t>
            </a:r>
            <a:r>
              <a:rPr lang="en-US" sz="4400" i="1" dirty="0" smtClean="0"/>
              <a:t> </a:t>
            </a:r>
            <a:r>
              <a:rPr lang="en-US" sz="4400" i="1" dirty="0" err="1" smtClean="0"/>
              <a:t>kapsanması</a:t>
            </a:r>
            <a:r>
              <a:rPr lang="en-US" sz="4400" i="1" dirty="0" smtClean="0"/>
              <a:t> </a:t>
            </a:r>
            <a:r>
              <a:rPr lang="en-US" sz="4400" i="1" dirty="0" err="1" smtClean="0"/>
              <a:t>sorunu</a:t>
            </a:r>
            <a:endParaRPr lang="en-US" sz="4400" i="1" dirty="0"/>
          </a:p>
        </p:txBody>
      </p:sp>
    </p:spTree>
    <p:extLst>
      <p:ext uri="{BB962C8B-B14F-4D97-AF65-F5344CB8AC3E}">
        <p14:creationId xmlns:p14="http://schemas.microsoft.com/office/powerpoint/2010/main" val="1558954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89075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Milliyetçilik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Kuramlarına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Yönelik</a:t>
            </a:r>
            <a:r>
              <a:rPr lang="en-US" b="1" dirty="0" smtClean="0">
                <a:latin typeface="+mn-lt"/>
              </a:rPr>
              <a:t> Feminist </a:t>
            </a:r>
            <a:r>
              <a:rPr lang="en-US" b="1" dirty="0" err="1" smtClean="0">
                <a:latin typeface="+mn-lt"/>
              </a:rPr>
              <a:t>Sorular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54200"/>
            <a:ext cx="10515600" cy="4322763"/>
          </a:xfrm>
        </p:spPr>
        <p:txBody>
          <a:bodyPr>
            <a:normAutofit fontScale="92500" lnSpcReduction="10000"/>
          </a:bodyPr>
          <a:lstStyle/>
          <a:p>
            <a:r>
              <a:rPr lang="en-US" sz="4400" dirty="0" err="1"/>
              <a:t>H</a:t>
            </a:r>
            <a:r>
              <a:rPr lang="en-US" sz="4400" dirty="0" err="1" smtClean="0"/>
              <a:t>ayali</a:t>
            </a:r>
            <a:r>
              <a:rPr lang="en-US" sz="4400" dirty="0" smtClean="0"/>
              <a:t> </a:t>
            </a:r>
            <a:r>
              <a:rPr lang="en-US" sz="4400" dirty="0" err="1"/>
              <a:t>cemaatin</a:t>
            </a:r>
            <a:r>
              <a:rPr lang="en-US" sz="4400" dirty="0"/>
              <a:t> </a:t>
            </a:r>
            <a:r>
              <a:rPr lang="en-US" sz="4400" dirty="0" err="1"/>
              <a:t>üyeleri</a:t>
            </a:r>
            <a:r>
              <a:rPr lang="en-US" sz="4400" dirty="0"/>
              <a:t> </a:t>
            </a:r>
            <a:r>
              <a:rPr lang="en-US" sz="4400" dirty="0" err="1"/>
              <a:t>kimler</a:t>
            </a:r>
            <a:r>
              <a:rPr lang="en-US" sz="4400" dirty="0"/>
              <a:t> </a:t>
            </a:r>
            <a:r>
              <a:rPr lang="en-US" sz="4400" dirty="0" err="1"/>
              <a:t>ve</a:t>
            </a:r>
            <a:r>
              <a:rPr lang="en-US" sz="4400" dirty="0"/>
              <a:t> </a:t>
            </a:r>
            <a:r>
              <a:rPr lang="en-US" sz="4400" dirty="0" err="1"/>
              <a:t>hangi</a:t>
            </a:r>
            <a:r>
              <a:rPr lang="en-US" sz="4400" dirty="0"/>
              <a:t> </a:t>
            </a:r>
            <a:r>
              <a:rPr lang="en-US" sz="4400" dirty="0" err="1"/>
              <a:t>şartlarda</a:t>
            </a:r>
            <a:r>
              <a:rPr lang="en-US" sz="4400" dirty="0"/>
              <a:t> </a:t>
            </a:r>
            <a:r>
              <a:rPr lang="en-US" sz="4400" dirty="0" err="1"/>
              <a:t>bu</a:t>
            </a:r>
            <a:r>
              <a:rPr lang="en-US" sz="4400" dirty="0"/>
              <a:t> </a:t>
            </a:r>
            <a:r>
              <a:rPr lang="en-US" sz="4400" dirty="0" err="1"/>
              <a:t>cemaatin</a:t>
            </a:r>
            <a:r>
              <a:rPr lang="en-US" sz="4400" dirty="0"/>
              <a:t> </a:t>
            </a:r>
            <a:r>
              <a:rPr lang="en-US" sz="4400" dirty="0" err="1"/>
              <a:t>bir</a:t>
            </a:r>
            <a:r>
              <a:rPr lang="en-US" sz="4400" dirty="0"/>
              <a:t> </a:t>
            </a:r>
            <a:r>
              <a:rPr lang="en-US" sz="4400" dirty="0" err="1"/>
              <a:t>parçası</a:t>
            </a:r>
            <a:r>
              <a:rPr lang="en-US" sz="4400" dirty="0"/>
              <a:t> </a:t>
            </a:r>
            <a:r>
              <a:rPr lang="en-US" sz="4400" dirty="0" err="1"/>
              <a:t>haline</a:t>
            </a:r>
            <a:r>
              <a:rPr lang="en-US" sz="4400" dirty="0"/>
              <a:t> </a:t>
            </a:r>
            <a:r>
              <a:rPr lang="en-US" sz="4400" dirty="0" err="1" smtClean="0"/>
              <a:t>geliyorlar</a:t>
            </a:r>
            <a:r>
              <a:rPr lang="en-US" sz="4400" dirty="0" smtClean="0"/>
              <a:t>?</a:t>
            </a:r>
          </a:p>
          <a:p>
            <a:r>
              <a:rPr lang="en-US" sz="4400" dirty="0" err="1" smtClean="0"/>
              <a:t>Aile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milliyetçilik</a:t>
            </a:r>
            <a:r>
              <a:rPr lang="en-US" sz="4400" dirty="0" smtClean="0"/>
              <a:t> </a:t>
            </a:r>
            <a:r>
              <a:rPr lang="en-US" sz="4400" dirty="0" err="1" smtClean="0"/>
              <a:t>arasındaki</a:t>
            </a:r>
            <a:r>
              <a:rPr lang="en-US" sz="4400" dirty="0" smtClean="0"/>
              <a:t> </a:t>
            </a:r>
            <a:r>
              <a:rPr lang="en-US" sz="4400" dirty="0" err="1" smtClean="0"/>
              <a:t>ilişkiler</a:t>
            </a:r>
            <a:endParaRPr lang="en-US" sz="4400" dirty="0" smtClean="0"/>
          </a:p>
          <a:p>
            <a:r>
              <a:rPr lang="en-US" sz="4400" dirty="0" err="1"/>
              <a:t>Simgeler</a:t>
            </a:r>
            <a:r>
              <a:rPr lang="en-US" sz="4400" dirty="0"/>
              <a:t>, </a:t>
            </a:r>
            <a:r>
              <a:rPr lang="en-US" sz="4400" dirty="0" err="1"/>
              <a:t>mitler</a:t>
            </a:r>
            <a:r>
              <a:rPr lang="en-US" sz="4400" dirty="0"/>
              <a:t> </a:t>
            </a:r>
            <a:r>
              <a:rPr lang="en-US" sz="4400" dirty="0" err="1"/>
              <a:t>nasıl</a:t>
            </a:r>
            <a:r>
              <a:rPr lang="en-US" sz="4400" dirty="0"/>
              <a:t> </a:t>
            </a:r>
            <a:r>
              <a:rPr lang="en-US" sz="4400" dirty="0" err="1"/>
              <a:t>cinsiyetlendiriliyor</a:t>
            </a:r>
            <a:r>
              <a:rPr lang="en-US" sz="4400" dirty="0"/>
              <a:t>?</a:t>
            </a:r>
          </a:p>
          <a:p>
            <a:r>
              <a:rPr lang="en-US" sz="4400" dirty="0" err="1" smtClean="0"/>
              <a:t>Kadınlara</a:t>
            </a:r>
            <a:r>
              <a:rPr lang="en-US" sz="4400" dirty="0" smtClean="0"/>
              <a:t> </a:t>
            </a:r>
            <a:r>
              <a:rPr lang="en-US" sz="4400" dirty="0" err="1"/>
              <a:t>ve</a:t>
            </a:r>
            <a:r>
              <a:rPr lang="en-US" sz="4400" dirty="0"/>
              <a:t> </a:t>
            </a:r>
            <a:r>
              <a:rPr lang="en-US" sz="4400" dirty="0" err="1"/>
              <a:t>erkeklere</a:t>
            </a:r>
            <a:r>
              <a:rPr lang="en-US" sz="4400" dirty="0"/>
              <a:t> </a:t>
            </a:r>
            <a:r>
              <a:rPr lang="en-US" sz="4400" dirty="0" err="1" smtClean="0"/>
              <a:t>simgelerin</a:t>
            </a:r>
            <a:r>
              <a:rPr lang="en-US" sz="4400" dirty="0"/>
              <a:t>, </a:t>
            </a:r>
            <a:r>
              <a:rPr lang="en-US" sz="4400" dirty="0" err="1"/>
              <a:t>mitlerin</a:t>
            </a:r>
            <a:r>
              <a:rPr lang="en-US" sz="4400" dirty="0"/>
              <a:t> </a:t>
            </a:r>
            <a:r>
              <a:rPr lang="en-US" sz="4400" dirty="0" err="1"/>
              <a:t>aktarılmasında</a:t>
            </a:r>
            <a:r>
              <a:rPr lang="en-US" sz="4400" dirty="0"/>
              <a:t> </a:t>
            </a:r>
            <a:r>
              <a:rPr lang="en-US" sz="4400" dirty="0" err="1"/>
              <a:t>aynı</a:t>
            </a:r>
            <a:r>
              <a:rPr lang="en-US" sz="4400" dirty="0"/>
              <a:t> roller mi </a:t>
            </a:r>
            <a:r>
              <a:rPr lang="en-US" sz="4400" dirty="0" err="1"/>
              <a:t>düşüyor</a:t>
            </a:r>
            <a:r>
              <a:rPr lang="en-US" sz="4400" dirty="0"/>
              <a:t>? </a:t>
            </a:r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946033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+mn-lt"/>
              </a:rPr>
              <a:t>Milliyetçilik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Kuramlarına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Yönelik</a:t>
            </a:r>
            <a:r>
              <a:rPr lang="en-US" b="1" dirty="0">
                <a:latin typeface="+mn-lt"/>
              </a:rPr>
              <a:t> Feminist </a:t>
            </a:r>
            <a:r>
              <a:rPr lang="en-US" b="1" dirty="0" err="1">
                <a:latin typeface="+mn-lt"/>
              </a:rPr>
              <a:t>Sorular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63261"/>
            <a:ext cx="10515600" cy="4113701"/>
          </a:xfrm>
        </p:spPr>
        <p:txBody>
          <a:bodyPr>
            <a:noAutofit/>
          </a:bodyPr>
          <a:lstStyle/>
          <a:p>
            <a:r>
              <a:rPr lang="en-US" sz="4800" dirty="0" err="1"/>
              <a:t>Kadınlara</a:t>
            </a:r>
            <a:r>
              <a:rPr lang="en-US" sz="4800" dirty="0"/>
              <a:t> </a:t>
            </a:r>
            <a:r>
              <a:rPr lang="en-US" sz="4800" dirty="0" err="1"/>
              <a:t>ve</a:t>
            </a:r>
            <a:r>
              <a:rPr lang="en-US" sz="4800" dirty="0"/>
              <a:t> </a:t>
            </a:r>
            <a:r>
              <a:rPr lang="en-US" sz="4800" dirty="0" err="1"/>
              <a:t>erkeklere</a:t>
            </a:r>
            <a:r>
              <a:rPr lang="en-US" sz="4800" dirty="0"/>
              <a:t> </a:t>
            </a:r>
            <a:r>
              <a:rPr lang="en-US" sz="4800" dirty="0" err="1"/>
              <a:t>iktisadi</a:t>
            </a:r>
            <a:r>
              <a:rPr lang="en-US" sz="4800" dirty="0"/>
              <a:t>, </a:t>
            </a:r>
            <a:r>
              <a:rPr lang="en-US" sz="4800" dirty="0" err="1"/>
              <a:t>toplumsal</a:t>
            </a:r>
            <a:r>
              <a:rPr lang="en-US" sz="4800" dirty="0"/>
              <a:t>, </a:t>
            </a:r>
            <a:r>
              <a:rPr lang="en-US" sz="4800" dirty="0" err="1"/>
              <a:t>yönetsel</a:t>
            </a:r>
            <a:r>
              <a:rPr lang="en-US" sz="4800" dirty="0"/>
              <a:t> </a:t>
            </a:r>
            <a:r>
              <a:rPr lang="en-US" sz="4800" dirty="0" err="1"/>
              <a:t>kurumlarda</a:t>
            </a:r>
            <a:r>
              <a:rPr lang="en-US" sz="4800" dirty="0"/>
              <a:t> </a:t>
            </a:r>
            <a:r>
              <a:rPr lang="en-US" sz="4800" dirty="0" err="1"/>
              <a:t>aynı</a:t>
            </a:r>
            <a:r>
              <a:rPr lang="en-US" sz="4800" dirty="0"/>
              <a:t> roller mi </a:t>
            </a:r>
            <a:r>
              <a:rPr lang="en-US" sz="4800" dirty="0" err="1"/>
              <a:t>düşüyor</a:t>
            </a:r>
            <a:r>
              <a:rPr lang="en-US" sz="4800" dirty="0" smtClean="0"/>
              <a:t>?</a:t>
            </a:r>
            <a:endParaRPr lang="en-US" sz="4800" dirty="0"/>
          </a:p>
          <a:p>
            <a:r>
              <a:rPr lang="en-US" sz="4800" dirty="0"/>
              <a:t> Ulus </a:t>
            </a:r>
            <a:r>
              <a:rPr lang="en-US" sz="4800" dirty="0" err="1"/>
              <a:t>ikili</a:t>
            </a:r>
            <a:r>
              <a:rPr lang="en-US" sz="4800" dirty="0"/>
              <a:t> </a:t>
            </a:r>
            <a:r>
              <a:rPr lang="en-US" sz="4800" dirty="0" err="1"/>
              <a:t>cinsiyet</a:t>
            </a:r>
            <a:r>
              <a:rPr lang="en-US" sz="4800" dirty="0"/>
              <a:t> </a:t>
            </a:r>
            <a:r>
              <a:rPr lang="en-US" sz="4800" dirty="0" err="1"/>
              <a:t>sistemini</a:t>
            </a:r>
            <a:r>
              <a:rPr lang="en-US" sz="4800" dirty="0"/>
              <a:t> </a:t>
            </a:r>
            <a:r>
              <a:rPr lang="en-US" sz="4800" dirty="0" err="1"/>
              <a:t>ve</a:t>
            </a:r>
            <a:r>
              <a:rPr lang="en-US" sz="4800" dirty="0"/>
              <a:t> </a:t>
            </a:r>
            <a:r>
              <a:rPr lang="en-US" sz="4800" dirty="0" err="1"/>
              <a:t>heteroseksüel</a:t>
            </a:r>
            <a:r>
              <a:rPr lang="en-US" sz="4800" dirty="0"/>
              <a:t> </a:t>
            </a:r>
            <a:r>
              <a:rPr lang="en-US" sz="4800" dirty="0" err="1"/>
              <a:t>cinsellik</a:t>
            </a:r>
            <a:r>
              <a:rPr lang="en-US" sz="4800" dirty="0"/>
              <a:t> </a:t>
            </a:r>
            <a:r>
              <a:rPr lang="en-US" sz="4800" dirty="0" err="1"/>
              <a:t>tahayyüllerin</a:t>
            </a:r>
            <a:r>
              <a:rPr lang="en-US" sz="4800" dirty="0"/>
              <a:t> </a:t>
            </a:r>
            <a:r>
              <a:rPr lang="en-US" sz="4800" dirty="0" err="1"/>
              <a:t>nasıl</a:t>
            </a:r>
            <a:r>
              <a:rPr lang="en-US" sz="4800" dirty="0"/>
              <a:t> </a:t>
            </a:r>
            <a:r>
              <a:rPr lang="en-US" sz="4800" dirty="0" err="1"/>
              <a:t>yeniden</a:t>
            </a:r>
            <a:r>
              <a:rPr lang="en-US" sz="4800" dirty="0"/>
              <a:t> </a:t>
            </a:r>
            <a:r>
              <a:rPr lang="en-US" sz="4800" dirty="0" err="1"/>
              <a:t>kuruyor</a:t>
            </a:r>
            <a:r>
              <a:rPr lang="en-US" sz="4800" dirty="0" smtClean="0"/>
              <a:t>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693090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dirty="0" err="1">
                <a:latin typeface="+mn-lt"/>
              </a:rPr>
              <a:t>Partha</a:t>
            </a:r>
            <a:r>
              <a:rPr lang="en-US" sz="4800" b="1" dirty="0">
                <a:latin typeface="+mn-lt"/>
              </a:rPr>
              <a:t> </a:t>
            </a:r>
            <a:r>
              <a:rPr lang="en-US" sz="4800" b="1" dirty="0" smtClean="0">
                <a:latin typeface="+mn-lt"/>
              </a:rPr>
              <a:t>Chatterjee - </a:t>
            </a:r>
            <a:r>
              <a:rPr lang="en-US" sz="4800" b="1" dirty="0" err="1">
                <a:latin typeface="+mn-lt"/>
              </a:rPr>
              <a:t>Milliyetçilik</a:t>
            </a:r>
            <a:r>
              <a:rPr lang="en-US" sz="4800" b="1" dirty="0">
                <a:latin typeface="+mn-lt"/>
              </a:rPr>
              <a:t> </a:t>
            </a:r>
            <a:r>
              <a:rPr lang="en-US" sz="4800" b="1" dirty="0" err="1">
                <a:latin typeface="+mn-lt"/>
              </a:rPr>
              <a:t>ve</a:t>
            </a:r>
            <a:r>
              <a:rPr lang="en-US" sz="4800" b="1" dirty="0">
                <a:latin typeface="+mn-lt"/>
              </a:rPr>
              <a:t> </a:t>
            </a:r>
            <a:r>
              <a:rPr lang="en-US" sz="4800" b="1" dirty="0" err="1">
                <a:latin typeface="+mn-lt"/>
              </a:rPr>
              <a:t>Sömürge</a:t>
            </a:r>
            <a:r>
              <a:rPr lang="en-US" sz="4800" b="1" dirty="0">
                <a:latin typeface="+mn-lt"/>
              </a:rPr>
              <a:t> </a:t>
            </a:r>
            <a:r>
              <a:rPr lang="en-US" sz="4800" b="1" dirty="0" err="1">
                <a:latin typeface="+mn-lt"/>
              </a:rPr>
              <a:t>Dünyası</a:t>
            </a:r>
            <a:r>
              <a:rPr lang="en-US" sz="4800" b="1" dirty="0">
                <a:latin typeface="+mn-lt"/>
              </a:rPr>
              <a:t>, Ulus </a:t>
            </a:r>
            <a:r>
              <a:rPr lang="en-US" sz="4800" b="1" dirty="0" err="1">
                <a:latin typeface="+mn-lt"/>
              </a:rPr>
              <a:t>ve</a:t>
            </a:r>
            <a:r>
              <a:rPr lang="en-US" sz="4800" b="1" dirty="0">
                <a:latin typeface="+mn-lt"/>
              </a:rPr>
              <a:t> </a:t>
            </a:r>
            <a:r>
              <a:rPr lang="en-US" sz="4800" b="1" dirty="0" err="1">
                <a:latin typeface="+mn-lt"/>
              </a:rPr>
              <a:t>Parçaları</a:t>
            </a:r>
            <a:r>
              <a:rPr lang="en-US" sz="4800" b="1" dirty="0">
                <a:latin typeface="+mn-lt"/>
              </a:rPr>
              <a:t> 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837984" cy="4449669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Batılı</a:t>
            </a:r>
            <a:r>
              <a:rPr lang="en-US" sz="4000" dirty="0" smtClean="0"/>
              <a:t> ulus </a:t>
            </a:r>
            <a:r>
              <a:rPr lang="en-US" sz="4000" dirty="0" err="1" smtClean="0"/>
              <a:t>tahayyülleri</a:t>
            </a:r>
            <a:r>
              <a:rPr lang="en-US" sz="4000" dirty="0" smtClean="0"/>
              <a:t> </a:t>
            </a:r>
            <a:r>
              <a:rPr lang="en-US" sz="4000" dirty="0" err="1" smtClean="0"/>
              <a:t>ile</a:t>
            </a:r>
            <a:r>
              <a:rPr lang="en-US" sz="4000" dirty="0" smtClean="0"/>
              <a:t> </a:t>
            </a:r>
            <a:r>
              <a:rPr lang="en-US" sz="4000" dirty="0" err="1" smtClean="0"/>
              <a:t>Batı</a:t>
            </a:r>
            <a:r>
              <a:rPr lang="en-US" sz="4000" dirty="0" smtClean="0"/>
              <a:t> </a:t>
            </a:r>
            <a:r>
              <a:rPr lang="en-US" sz="4000" dirty="0" err="1" smtClean="0"/>
              <a:t>dışındaki</a:t>
            </a:r>
            <a:r>
              <a:rPr lang="en-US" sz="4000" dirty="0" smtClean="0"/>
              <a:t> ulus </a:t>
            </a:r>
            <a:r>
              <a:rPr lang="en-US" sz="4000" dirty="0" err="1" smtClean="0"/>
              <a:t>tahayyülleri</a:t>
            </a:r>
            <a:r>
              <a:rPr lang="en-US" sz="4000" dirty="0" smtClean="0"/>
              <a:t> </a:t>
            </a:r>
            <a:r>
              <a:rPr lang="en-US" sz="4000" dirty="0" err="1" smtClean="0"/>
              <a:t>farklıdır</a:t>
            </a:r>
            <a:endParaRPr lang="en-US" sz="4000" dirty="0"/>
          </a:p>
          <a:p>
            <a:pPr lvl="2"/>
            <a:r>
              <a:rPr lang="en-US" sz="3200" dirty="0" smtClean="0"/>
              <a:t>‘</a:t>
            </a:r>
            <a:r>
              <a:rPr lang="en-US" sz="3200" dirty="0" err="1" smtClean="0"/>
              <a:t>Hayali</a:t>
            </a:r>
            <a:r>
              <a:rPr lang="en-US" sz="3200" dirty="0" smtClean="0"/>
              <a:t> </a:t>
            </a:r>
            <a:r>
              <a:rPr lang="en-US" sz="3200" dirty="0" err="1" smtClean="0"/>
              <a:t>cemaat</a:t>
            </a:r>
            <a:r>
              <a:rPr lang="en-US" sz="3200" dirty="0" smtClean="0"/>
              <a:t>’ </a:t>
            </a:r>
            <a:r>
              <a:rPr lang="en-US" sz="3200" dirty="0" err="1" smtClean="0"/>
              <a:t>sömürge</a:t>
            </a:r>
            <a:r>
              <a:rPr lang="en-US" sz="3200" dirty="0" smtClean="0"/>
              <a:t> </a:t>
            </a:r>
            <a:r>
              <a:rPr lang="en-US" sz="3200" dirty="0" err="1" smtClean="0"/>
              <a:t>milliyetçiliklerini</a:t>
            </a:r>
            <a:r>
              <a:rPr lang="en-US" sz="3200" dirty="0" smtClean="0"/>
              <a:t> </a:t>
            </a:r>
            <a:r>
              <a:rPr lang="en-US" sz="3200" dirty="0" err="1" smtClean="0"/>
              <a:t>anlamak</a:t>
            </a:r>
            <a:r>
              <a:rPr lang="en-US" sz="3200" dirty="0" smtClean="0"/>
              <a:t> </a:t>
            </a:r>
            <a:r>
              <a:rPr lang="en-US" sz="3200" dirty="0" err="1" smtClean="0"/>
              <a:t>içi</a:t>
            </a:r>
            <a:r>
              <a:rPr lang="en-US" sz="3200" dirty="0" smtClean="0"/>
              <a:t> </a:t>
            </a:r>
            <a:r>
              <a:rPr lang="en-US" sz="3200" dirty="0" err="1" smtClean="0"/>
              <a:t>uygun</a:t>
            </a:r>
            <a:r>
              <a:rPr lang="en-US" sz="3200" dirty="0" smtClean="0"/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kavram</a:t>
            </a:r>
            <a:r>
              <a:rPr lang="en-US" sz="3200" dirty="0" smtClean="0"/>
              <a:t> </a:t>
            </a:r>
            <a:r>
              <a:rPr lang="en-US" sz="3200" dirty="0" err="1" smtClean="0"/>
              <a:t>mı</a:t>
            </a:r>
            <a:r>
              <a:rPr lang="en-US" sz="3200" dirty="0" smtClean="0"/>
              <a:t>?</a:t>
            </a:r>
            <a:endParaRPr lang="en-US" sz="3200" dirty="0"/>
          </a:p>
          <a:p>
            <a:r>
              <a:rPr lang="en-US" sz="4000" dirty="0" err="1" smtClean="0"/>
              <a:t>Sömürge</a:t>
            </a:r>
            <a:r>
              <a:rPr lang="en-US" sz="4000" dirty="0" smtClean="0"/>
              <a:t> </a:t>
            </a:r>
            <a:r>
              <a:rPr lang="en-US" sz="4000" dirty="0" err="1" smtClean="0"/>
              <a:t>toplumu</a:t>
            </a:r>
            <a:r>
              <a:rPr lang="en-US" sz="4000" dirty="0" smtClean="0"/>
              <a:t>, </a:t>
            </a:r>
            <a:r>
              <a:rPr lang="en-US" sz="4000" dirty="0" err="1" smtClean="0"/>
              <a:t>ulusu</a:t>
            </a:r>
            <a:r>
              <a:rPr lang="en-US" sz="4000" dirty="0" smtClean="0"/>
              <a:t> </a:t>
            </a:r>
            <a:r>
              <a:rPr lang="en-US" sz="4000" dirty="0" err="1"/>
              <a:t>bir</a:t>
            </a:r>
            <a:r>
              <a:rPr lang="en-US" sz="4000" dirty="0"/>
              <a:t> </a:t>
            </a:r>
            <a:r>
              <a:rPr lang="en-US" sz="4000" dirty="0" err="1" smtClean="0"/>
              <a:t>ortaklıktan</a:t>
            </a:r>
            <a:r>
              <a:rPr lang="en-US" sz="4000" dirty="0" smtClean="0"/>
              <a:t> </a:t>
            </a:r>
            <a:r>
              <a:rPr lang="en-US" sz="4000" dirty="0" err="1" smtClean="0"/>
              <a:t>çok</a:t>
            </a:r>
            <a:r>
              <a:rPr lang="en-US" sz="4000" dirty="0" smtClean="0"/>
              <a:t> </a:t>
            </a:r>
            <a:r>
              <a:rPr lang="en-US" sz="4000" dirty="0" err="1" smtClean="0"/>
              <a:t>kendilerini</a:t>
            </a:r>
            <a:r>
              <a:rPr lang="en-US" sz="4000" dirty="0" smtClean="0"/>
              <a:t> </a:t>
            </a:r>
            <a:r>
              <a:rPr lang="en-US" sz="4000" dirty="0" err="1"/>
              <a:t>sömürgeciden</a:t>
            </a:r>
            <a:r>
              <a:rPr lang="en-US" sz="4000" dirty="0"/>
              <a:t> </a:t>
            </a:r>
            <a:r>
              <a:rPr lang="en-US" sz="4000" dirty="0" err="1" smtClean="0"/>
              <a:t>ayıran</a:t>
            </a:r>
            <a:r>
              <a:rPr lang="en-US" sz="4000" dirty="0" smtClean="0"/>
              <a:t> </a:t>
            </a:r>
            <a:r>
              <a:rPr lang="en-US" sz="4000" dirty="0" err="1"/>
              <a:t>fark</a:t>
            </a:r>
            <a:r>
              <a:rPr lang="en-US" sz="4000" dirty="0"/>
              <a:t> </a:t>
            </a:r>
            <a:r>
              <a:rPr lang="en-US" sz="4000" dirty="0" err="1"/>
              <a:t>üzerinden</a:t>
            </a:r>
            <a:r>
              <a:rPr lang="en-US" sz="4000" dirty="0"/>
              <a:t> </a:t>
            </a:r>
            <a:r>
              <a:rPr lang="en-US" sz="4000" dirty="0" err="1"/>
              <a:t>tahayyül</a:t>
            </a:r>
            <a:r>
              <a:rPr lang="en-US" sz="4000" dirty="0"/>
              <a:t> </a:t>
            </a:r>
            <a:r>
              <a:rPr lang="en-US" sz="4000" dirty="0" err="1"/>
              <a:t>etmişlerdir</a:t>
            </a:r>
            <a:r>
              <a:rPr lang="en-US" sz="4000" dirty="0"/>
              <a:t>. </a:t>
            </a:r>
            <a:endParaRPr lang="en-US" sz="4000" dirty="0" smtClean="0"/>
          </a:p>
          <a:p>
            <a:pPr lvl="2"/>
            <a:r>
              <a:rPr lang="en-US" sz="3200" dirty="0" err="1" smtClean="0"/>
              <a:t>Fark</a:t>
            </a:r>
            <a:r>
              <a:rPr lang="en-US" sz="3200" dirty="0" smtClean="0"/>
              <a:t> ‘</a:t>
            </a:r>
            <a:r>
              <a:rPr lang="en-US" sz="3200" dirty="0" err="1" smtClean="0"/>
              <a:t>iç’e</a:t>
            </a:r>
            <a:r>
              <a:rPr lang="en-US" sz="3200" dirty="0" smtClean="0"/>
              <a:t> </a:t>
            </a:r>
            <a:r>
              <a:rPr lang="en-US" sz="3200" dirty="0" err="1" smtClean="0"/>
              <a:t>yerleştirildi</a:t>
            </a:r>
            <a:r>
              <a:rPr lang="en-US" sz="3200" dirty="0" smtClean="0"/>
              <a:t>: Kadın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aile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247756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977" y="311337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 dirty="0" err="1" smtClean="0">
                <a:latin typeface="+mn-lt"/>
              </a:rPr>
              <a:t>Sömürge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ve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Cinsiyet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Sömürgecinin</a:t>
            </a:r>
            <a:r>
              <a:rPr lang="en-US" sz="4400" dirty="0" smtClean="0"/>
              <a:t> </a:t>
            </a:r>
            <a:r>
              <a:rPr lang="en-US" sz="4400" dirty="0" err="1" smtClean="0"/>
              <a:t>sömürgeleştirilen</a:t>
            </a:r>
            <a:r>
              <a:rPr lang="en-US" sz="4400" dirty="0" smtClean="0"/>
              <a:t> ulus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halkları</a:t>
            </a:r>
            <a:r>
              <a:rPr lang="en-US" sz="4400" dirty="0" smtClean="0"/>
              <a:t> </a:t>
            </a:r>
            <a:r>
              <a:rPr lang="en-US" sz="4400" dirty="0" err="1" smtClean="0"/>
              <a:t>dişi</a:t>
            </a:r>
            <a:r>
              <a:rPr lang="en-US" sz="4400" dirty="0" smtClean="0"/>
              <a:t> </a:t>
            </a:r>
            <a:r>
              <a:rPr lang="en-US" sz="4400" dirty="0" err="1" smtClean="0"/>
              <a:t>olarak</a:t>
            </a:r>
            <a:r>
              <a:rPr lang="en-US" sz="4400" dirty="0" smtClean="0"/>
              <a:t> </a:t>
            </a:r>
            <a:r>
              <a:rPr lang="en-US" sz="4400" dirty="0" err="1" smtClean="0"/>
              <a:t>tahayyül</a:t>
            </a:r>
            <a:r>
              <a:rPr lang="en-US" sz="4400" dirty="0" smtClean="0"/>
              <a:t> </a:t>
            </a:r>
            <a:r>
              <a:rPr lang="en-US" sz="4400" dirty="0" err="1" smtClean="0"/>
              <a:t>etmesi</a:t>
            </a:r>
            <a:endParaRPr lang="en-US" sz="4400" dirty="0" smtClean="0"/>
          </a:p>
          <a:p>
            <a:pPr lvl="2"/>
            <a:r>
              <a:rPr lang="en-US" sz="3600" dirty="0" err="1" smtClean="0"/>
              <a:t>Hiper-erkek</a:t>
            </a:r>
            <a:r>
              <a:rPr lang="en-US" sz="3600" dirty="0" smtClean="0"/>
              <a:t> </a:t>
            </a:r>
            <a:r>
              <a:rPr lang="en-US" sz="3600" dirty="0" err="1" smtClean="0"/>
              <a:t>sömürgeleştirilen</a:t>
            </a:r>
            <a:r>
              <a:rPr lang="en-US" sz="3600" dirty="0" smtClean="0"/>
              <a:t> </a:t>
            </a:r>
            <a:r>
              <a:rPr lang="en-US" sz="3600" dirty="0" err="1" smtClean="0"/>
              <a:t>erkek</a:t>
            </a:r>
            <a:r>
              <a:rPr lang="en-US" sz="3600" dirty="0" smtClean="0"/>
              <a:t> </a:t>
            </a:r>
            <a:endParaRPr lang="en-US" sz="3600" dirty="0" smtClean="0"/>
          </a:p>
          <a:p>
            <a:r>
              <a:rPr lang="en-US" sz="4400" dirty="0" err="1" smtClean="0"/>
              <a:t>Sömürgeleştirilen</a:t>
            </a:r>
            <a:r>
              <a:rPr lang="en-US" sz="4400" dirty="0" smtClean="0"/>
              <a:t> </a:t>
            </a:r>
            <a:r>
              <a:rPr lang="en-US" sz="4400" dirty="0" err="1" smtClean="0"/>
              <a:t>ulusun</a:t>
            </a:r>
            <a:r>
              <a:rPr lang="en-US" sz="4400" dirty="0" smtClean="0"/>
              <a:t> </a:t>
            </a:r>
            <a:r>
              <a:rPr lang="en-US" sz="4400" dirty="0" err="1" smtClean="0"/>
              <a:t>erkekliğini</a:t>
            </a:r>
            <a:r>
              <a:rPr lang="en-US" sz="4400" dirty="0" smtClean="0"/>
              <a:t> </a:t>
            </a:r>
            <a:r>
              <a:rPr lang="en-US" sz="4400" dirty="0" err="1" smtClean="0"/>
              <a:t>geri</a:t>
            </a:r>
            <a:r>
              <a:rPr lang="en-US" sz="4400" dirty="0" smtClean="0"/>
              <a:t> </a:t>
            </a:r>
            <a:r>
              <a:rPr lang="en-US" sz="4400" dirty="0" err="1" smtClean="0"/>
              <a:t>kazanma</a:t>
            </a:r>
            <a:r>
              <a:rPr lang="en-US" sz="4400" dirty="0" smtClean="0"/>
              <a:t> </a:t>
            </a:r>
            <a:r>
              <a:rPr lang="en-US" sz="4400" dirty="0" err="1" smtClean="0"/>
              <a:t>hikayesi</a:t>
            </a:r>
            <a:endParaRPr lang="en-US" sz="4400" dirty="0" smtClean="0"/>
          </a:p>
          <a:p>
            <a:pPr marL="0" indent="0">
              <a:buNone/>
            </a:pPr>
            <a:r>
              <a:rPr lang="en-US" sz="4400" dirty="0" smtClean="0"/>
              <a:t>(Said, Fanon)</a:t>
            </a:r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926630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+mn-lt"/>
              </a:rPr>
              <a:t>Nira</a:t>
            </a:r>
            <a:r>
              <a:rPr lang="en-US" b="1" dirty="0">
                <a:latin typeface="+mn-lt"/>
              </a:rPr>
              <a:t> Yuval-Davis </a:t>
            </a:r>
            <a:r>
              <a:rPr lang="en-US" b="1" dirty="0" err="1">
                <a:latin typeface="+mn-lt"/>
              </a:rPr>
              <a:t>ve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Floya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Anthias</a:t>
            </a:r>
            <a:r>
              <a:rPr lang="en-US" b="1" dirty="0">
                <a:latin typeface="+mn-lt"/>
              </a:rPr>
              <a:t> 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en-US" sz="4400" dirty="0" err="1"/>
              <a:t>Milliyetçi</a:t>
            </a:r>
            <a:r>
              <a:rPr lang="en-US" sz="4400" dirty="0"/>
              <a:t> </a:t>
            </a:r>
            <a:r>
              <a:rPr lang="en-US" sz="4400" dirty="0" err="1" smtClean="0"/>
              <a:t>projelerde</a:t>
            </a:r>
            <a:r>
              <a:rPr lang="en-US" sz="4400" dirty="0" smtClean="0"/>
              <a:t> </a:t>
            </a:r>
            <a:r>
              <a:rPr lang="en-US" sz="4400" dirty="0" err="1" smtClean="0"/>
              <a:t>kadınlara</a:t>
            </a:r>
            <a:r>
              <a:rPr lang="en-US" sz="4400" dirty="0" smtClean="0"/>
              <a:t> </a:t>
            </a:r>
            <a:r>
              <a:rPr lang="en-US" sz="4400" dirty="0" err="1"/>
              <a:t>biçilen</a:t>
            </a:r>
            <a:r>
              <a:rPr lang="en-US" sz="4400" dirty="0"/>
              <a:t> </a:t>
            </a:r>
            <a:r>
              <a:rPr lang="en-US" sz="4400" dirty="0" err="1"/>
              <a:t>beş</a:t>
            </a:r>
            <a:r>
              <a:rPr lang="en-US" sz="4400" dirty="0"/>
              <a:t> </a:t>
            </a:r>
            <a:r>
              <a:rPr lang="en-US" sz="4400" dirty="0" err="1"/>
              <a:t>temel</a:t>
            </a:r>
            <a:r>
              <a:rPr lang="en-US" sz="4400" dirty="0"/>
              <a:t> </a:t>
            </a:r>
            <a:r>
              <a:rPr lang="en-US" sz="4400" dirty="0" err="1" smtClean="0"/>
              <a:t>rol</a:t>
            </a:r>
            <a:r>
              <a:rPr lang="en-US" sz="4400" dirty="0" smtClean="0"/>
              <a:t>:</a:t>
            </a:r>
            <a:endParaRPr lang="en-US" sz="4400" dirty="0"/>
          </a:p>
          <a:p>
            <a:pPr lvl="2" fontAlgn="base"/>
            <a:r>
              <a:rPr lang="en-US" sz="4000" dirty="0" err="1"/>
              <a:t>Etnik</a:t>
            </a:r>
            <a:r>
              <a:rPr lang="en-US" sz="4000" dirty="0"/>
              <a:t> </a:t>
            </a:r>
            <a:r>
              <a:rPr lang="en-US" sz="4000" dirty="0" err="1"/>
              <a:t>topluluğun</a:t>
            </a:r>
            <a:r>
              <a:rPr lang="en-US" sz="4000" dirty="0"/>
              <a:t> </a:t>
            </a:r>
            <a:r>
              <a:rPr lang="en-US" sz="4000" dirty="0" err="1"/>
              <a:t>biyolojik</a:t>
            </a:r>
            <a:r>
              <a:rPr lang="en-US" sz="4000" dirty="0"/>
              <a:t> </a:t>
            </a:r>
            <a:r>
              <a:rPr lang="en-US" sz="4000" dirty="0" err="1"/>
              <a:t>yeniden</a:t>
            </a:r>
            <a:r>
              <a:rPr lang="en-US" sz="4000" dirty="0"/>
              <a:t> </a:t>
            </a:r>
            <a:r>
              <a:rPr lang="en-US" sz="4000" dirty="0" err="1"/>
              <a:t>üreticileri</a:t>
            </a:r>
            <a:r>
              <a:rPr lang="en-US" sz="4000" dirty="0"/>
              <a:t> </a:t>
            </a:r>
            <a:r>
              <a:rPr lang="en-US" sz="4000" dirty="0" err="1" smtClean="0"/>
              <a:t>olmak</a:t>
            </a:r>
            <a:r>
              <a:rPr lang="en-US" sz="4000" dirty="0" smtClean="0"/>
              <a:t> (pro-</a:t>
            </a:r>
            <a:r>
              <a:rPr lang="en-US" sz="4000" dirty="0" err="1" smtClean="0"/>
              <a:t>natalizm</a:t>
            </a:r>
            <a:r>
              <a:rPr lang="en-US" sz="4000" dirty="0" smtClean="0"/>
              <a:t>, </a:t>
            </a:r>
            <a:r>
              <a:rPr lang="en-US" sz="4000" dirty="0" err="1" smtClean="0"/>
              <a:t>öjeni</a:t>
            </a:r>
            <a:r>
              <a:rPr lang="en-US" sz="4000" dirty="0" smtClean="0"/>
              <a:t>, </a:t>
            </a:r>
            <a:r>
              <a:rPr lang="en-US" sz="4000" dirty="0" err="1" smtClean="0"/>
              <a:t>Malthusçuluk</a:t>
            </a:r>
            <a:r>
              <a:rPr lang="en-US" sz="4000" dirty="0" smtClean="0"/>
              <a:t>)</a:t>
            </a:r>
            <a:endParaRPr lang="en-US" sz="4000" dirty="0"/>
          </a:p>
          <a:p>
            <a:pPr lvl="2" fontAlgn="base"/>
            <a:r>
              <a:rPr lang="en-US" sz="4000" dirty="0" err="1"/>
              <a:t>Etnik</a:t>
            </a:r>
            <a:r>
              <a:rPr lang="en-US" sz="4000" dirty="0"/>
              <a:t> </a:t>
            </a:r>
            <a:r>
              <a:rPr lang="en-US" sz="4000" dirty="0" err="1"/>
              <a:t>ve</a:t>
            </a:r>
            <a:r>
              <a:rPr lang="en-US" sz="4000" dirty="0"/>
              <a:t> </a:t>
            </a:r>
            <a:r>
              <a:rPr lang="en-US" sz="4000" dirty="0" err="1"/>
              <a:t>ulusal</a:t>
            </a:r>
            <a:r>
              <a:rPr lang="en-US" sz="4000" dirty="0"/>
              <a:t> </a:t>
            </a:r>
            <a:r>
              <a:rPr lang="en-US" sz="4000" dirty="0" err="1"/>
              <a:t>grupların</a:t>
            </a:r>
            <a:r>
              <a:rPr lang="en-US" sz="4000" dirty="0"/>
              <a:t> </a:t>
            </a:r>
            <a:r>
              <a:rPr lang="en-US" sz="4000" dirty="0" err="1"/>
              <a:t>sınırlarını</a:t>
            </a:r>
            <a:r>
              <a:rPr lang="en-US" sz="4000" dirty="0"/>
              <a:t> </a:t>
            </a:r>
            <a:r>
              <a:rPr lang="en-US" sz="4000" dirty="0" err="1"/>
              <a:t>yeniden</a:t>
            </a:r>
            <a:r>
              <a:rPr lang="en-US" sz="4000" dirty="0"/>
              <a:t> </a:t>
            </a:r>
            <a:r>
              <a:rPr lang="en-US" sz="4000" dirty="0" err="1"/>
              <a:t>üreticileri</a:t>
            </a:r>
            <a:r>
              <a:rPr lang="en-US" sz="4000" dirty="0"/>
              <a:t> </a:t>
            </a:r>
            <a:r>
              <a:rPr lang="en-US" sz="4000" dirty="0" err="1" smtClean="0"/>
              <a:t>olmak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0121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>
                <a:latin typeface="+mn-lt"/>
              </a:rPr>
              <a:t>Nira</a:t>
            </a:r>
            <a:r>
              <a:rPr lang="en-US" sz="5400" b="1" dirty="0">
                <a:latin typeface="+mn-lt"/>
              </a:rPr>
              <a:t> Yuval-Davis </a:t>
            </a:r>
            <a:r>
              <a:rPr lang="en-US" sz="5400" b="1" dirty="0" err="1">
                <a:latin typeface="+mn-lt"/>
              </a:rPr>
              <a:t>ve</a:t>
            </a:r>
            <a:r>
              <a:rPr lang="en-US" sz="5400" b="1" dirty="0">
                <a:latin typeface="+mn-lt"/>
              </a:rPr>
              <a:t> </a:t>
            </a:r>
            <a:r>
              <a:rPr lang="en-US" sz="5400" b="1" dirty="0" err="1">
                <a:latin typeface="+mn-lt"/>
              </a:rPr>
              <a:t>Floya</a:t>
            </a:r>
            <a:r>
              <a:rPr lang="en-US" sz="5400" b="1" dirty="0">
                <a:latin typeface="+mn-lt"/>
              </a:rPr>
              <a:t> </a:t>
            </a:r>
            <a:r>
              <a:rPr lang="en-US" sz="5400" b="1" dirty="0" err="1">
                <a:latin typeface="+mn-lt"/>
              </a:rPr>
              <a:t>Anthias</a:t>
            </a:r>
            <a:r>
              <a:rPr lang="en-US" sz="5400" b="1" dirty="0">
                <a:latin typeface="+mn-lt"/>
              </a:rPr>
              <a:t> 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90165"/>
            <a:ext cx="10515600" cy="4574758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en-US" sz="5200" dirty="0" err="1"/>
              <a:t>Kültürün</a:t>
            </a:r>
            <a:r>
              <a:rPr lang="en-US" sz="5200" dirty="0"/>
              <a:t> </a:t>
            </a:r>
            <a:r>
              <a:rPr lang="en-US" sz="5200" dirty="0" err="1"/>
              <a:t>aktarıcıları</a:t>
            </a:r>
            <a:r>
              <a:rPr lang="en-US" sz="5200" dirty="0"/>
              <a:t> </a:t>
            </a:r>
            <a:r>
              <a:rPr lang="en-US" sz="5200" dirty="0" err="1"/>
              <a:t>olmak</a:t>
            </a:r>
            <a:r>
              <a:rPr lang="en-US" sz="5200" dirty="0"/>
              <a:t> (</a:t>
            </a:r>
            <a:r>
              <a:rPr lang="en-US" sz="5200" dirty="0" err="1"/>
              <a:t>ideolojik</a:t>
            </a:r>
            <a:r>
              <a:rPr lang="en-US" sz="5200" dirty="0"/>
              <a:t> </a:t>
            </a:r>
            <a:r>
              <a:rPr lang="en-US" sz="5200" dirty="0" err="1"/>
              <a:t>yeniden</a:t>
            </a:r>
            <a:r>
              <a:rPr lang="en-US" sz="5200" dirty="0"/>
              <a:t> </a:t>
            </a:r>
            <a:r>
              <a:rPr lang="en-US" sz="5200" dirty="0" err="1"/>
              <a:t>üretimin</a:t>
            </a:r>
            <a:r>
              <a:rPr lang="en-US" sz="5200" dirty="0"/>
              <a:t> </a:t>
            </a:r>
            <a:r>
              <a:rPr lang="en-US" sz="5200" dirty="0" err="1"/>
              <a:t>merkezinde</a:t>
            </a:r>
            <a:r>
              <a:rPr lang="en-US" sz="5200" dirty="0"/>
              <a:t> </a:t>
            </a:r>
            <a:r>
              <a:rPr lang="en-US" sz="5200" dirty="0" err="1"/>
              <a:t>yer</a:t>
            </a:r>
            <a:r>
              <a:rPr lang="en-US" sz="5200" dirty="0"/>
              <a:t> </a:t>
            </a:r>
            <a:r>
              <a:rPr lang="en-US" sz="5200" dirty="0" err="1"/>
              <a:t>almak</a:t>
            </a:r>
            <a:r>
              <a:rPr lang="en-US" sz="5200" dirty="0" smtClean="0"/>
              <a:t>)</a:t>
            </a:r>
          </a:p>
          <a:p>
            <a:pPr lvl="0" fontAlgn="base"/>
            <a:r>
              <a:rPr lang="en-US" sz="5200" dirty="0" err="1" smtClean="0"/>
              <a:t>Etnik</a:t>
            </a:r>
            <a:r>
              <a:rPr lang="en-US" sz="5200" dirty="0" smtClean="0"/>
              <a:t> </a:t>
            </a:r>
            <a:r>
              <a:rPr lang="en-US" sz="5200" dirty="0" err="1"/>
              <a:t>ve</a:t>
            </a:r>
            <a:r>
              <a:rPr lang="en-US" sz="5200" dirty="0"/>
              <a:t> </a:t>
            </a:r>
            <a:r>
              <a:rPr lang="en-US" sz="5200" dirty="0" err="1"/>
              <a:t>ulusal</a:t>
            </a:r>
            <a:r>
              <a:rPr lang="en-US" sz="5200" dirty="0"/>
              <a:t> </a:t>
            </a:r>
            <a:r>
              <a:rPr lang="en-US" sz="5200" dirty="0" err="1"/>
              <a:t>farklılıkların</a:t>
            </a:r>
            <a:r>
              <a:rPr lang="en-US" sz="5200" dirty="0"/>
              <a:t> </a:t>
            </a:r>
            <a:r>
              <a:rPr lang="en-US" sz="5200" dirty="0" err="1"/>
              <a:t>gösterenleri</a:t>
            </a:r>
            <a:r>
              <a:rPr lang="en-US" sz="5200" dirty="0"/>
              <a:t> </a:t>
            </a:r>
            <a:r>
              <a:rPr lang="en-US" sz="5200" dirty="0" err="1"/>
              <a:t>olmak</a:t>
            </a:r>
            <a:endParaRPr lang="en-US" sz="5200" dirty="0"/>
          </a:p>
          <a:p>
            <a:pPr lvl="0" fontAlgn="base"/>
            <a:r>
              <a:rPr lang="en-US" sz="5200" dirty="0" err="1"/>
              <a:t>Askeri</a:t>
            </a:r>
            <a:r>
              <a:rPr lang="en-US" sz="5200" dirty="0"/>
              <a:t>, </a:t>
            </a:r>
            <a:r>
              <a:rPr lang="en-US" sz="5200" dirty="0" err="1"/>
              <a:t>ulusal</a:t>
            </a:r>
            <a:r>
              <a:rPr lang="en-US" sz="5200" dirty="0"/>
              <a:t>, </a:t>
            </a:r>
            <a:r>
              <a:rPr lang="en-US" sz="5200" dirty="0" err="1"/>
              <a:t>iktisadi</a:t>
            </a:r>
            <a:r>
              <a:rPr lang="en-US" sz="5200" dirty="0"/>
              <a:t> </a:t>
            </a:r>
            <a:r>
              <a:rPr lang="en-US" sz="5200" dirty="0" err="1"/>
              <a:t>mücadelenin</a:t>
            </a:r>
            <a:r>
              <a:rPr lang="en-US" sz="5200" dirty="0"/>
              <a:t> </a:t>
            </a:r>
            <a:r>
              <a:rPr lang="en-US" sz="5200" dirty="0" err="1"/>
              <a:t>katılımcıları</a:t>
            </a:r>
            <a:r>
              <a:rPr lang="en-US" sz="5200" dirty="0"/>
              <a:t> </a:t>
            </a:r>
            <a:r>
              <a:rPr lang="en-US" sz="5200" dirty="0" err="1"/>
              <a:t>olmak</a:t>
            </a:r>
            <a:endParaRPr lang="en-US" sz="5200" dirty="0"/>
          </a:p>
          <a:p>
            <a:endParaRPr lang="en-US" sz="4000" dirty="0"/>
          </a:p>
          <a:p>
            <a:pPr marL="0" indent="0" algn="just">
              <a:buNone/>
            </a:pPr>
            <a:r>
              <a:rPr lang="en-US" sz="4000" dirty="0"/>
              <a:t>	</a:t>
            </a:r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i="1" dirty="0"/>
              <a:t>	</a:t>
            </a:r>
            <a:endParaRPr lang="tr-TR" dirty="0" smtClean="0"/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2177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</TotalTime>
  <Words>301</Words>
  <Application>Microsoft Macintosh PowerPoint</Application>
  <PresentationFormat>Widescreen</PresentationFormat>
  <Paragraphs>50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Calibri Light</vt:lpstr>
      <vt:lpstr>Wingdings</vt:lpstr>
      <vt:lpstr>Arial</vt:lpstr>
      <vt:lpstr>Office Theme</vt:lpstr>
      <vt:lpstr>Cinsiyet ve Siyaset 6.Hafta</vt:lpstr>
      <vt:lpstr>Klasik Milliyetçilik Kuramlarının Cinsiyet Körlüğü</vt:lpstr>
      <vt:lpstr>1980 Sonrası Etnik Çatışmalar</vt:lpstr>
      <vt:lpstr>Milliyetçilik Kuramlarına Yönelik Feminist Sorular</vt:lpstr>
      <vt:lpstr>Milliyetçilik Kuramlarına Yönelik Feminist Sorular</vt:lpstr>
      <vt:lpstr>Partha Chatterjee - Milliyetçilik ve Sömürge Dünyası, Ulus ve Parçaları </vt:lpstr>
      <vt:lpstr>Sömürge ve Cinsiyet</vt:lpstr>
      <vt:lpstr>Nira Yuval-Davis ve Floya Anthias </vt:lpstr>
      <vt:lpstr>Nira Yuval-Davis ve Floya Anthias </vt:lpstr>
      <vt:lpstr>Toplumsal Cinsiyet ve Milliyetçilik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Cinsiyet ve Siyaset</dc:title>
  <dc:creator>Microsoft Office User</dc:creator>
  <cp:lastModifiedBy>Microsoft Office User</cp:lastModifiedBy>
  <cp:revision>130</cp:revision>
  <dcterms:created xsi:type="dcterms:W3CDTF">2019-05-22T16:15:54Z</dcterms:created>
  <dcterms:modified xsi:type="dcterms:W3CDTF">2019-05-24T13:53:18Z</dcterms:modified>
</cp:coreProperties>
</file>