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2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376"/>
    <p:restoredTop sz="94631"/>
  </p:normalViewPr>
  <p:slideViewPr>
    <p:cSldViewPr snapToGrid="0" snapToObjects="1">
      <p:cViewPr varScale="1">
        <p:scale>
          <a:sx n="55" d="100"/>
          <a:sy n="55" d="100"/>
        </p:scale>
        <p:origin x="200" y="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6.Hafta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Milliyetçilik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Cinsiyet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Milliyetçilik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2067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Farklı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kadınlık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erkeklik</a:t>
            </a:r>
            <a:r>
              <a:rPr lang="en-US" sz="4400" dirty="0" smtClean="0"/>
              <a:t> </a:t>
            </a:r>
            <a:r>
              <a:rPr lang="en-US" sz="4400" dirty="0" err="1" smtClean="0"/>
              <a:t>kurgularının</a:t>
            </a:r>
            <a:r>
              <a:rPr lang="en-US" sz="4400" dirty="0" smtClean="0"/>
              <a:t> ulus </a:t>
            </a:r>
            <a:r>
              <a:rPr lang="en-US" sz="4400" dirty="0" err="1" smtClean="0"/>
              <a:t>projeleriyle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ilişkisi</a:t>
            </a:r>
            <a:endParaRPr lang="en-US" sz="4400" dirty="0" smtClean="0"/>
          </a:p>
          <a:p>
            <a:pPr lvl="1"/>
            <a:r>
              <a:rPr lang="en-US" sz="4400" dirty="0" err="1" smtClean="0"/>
              <a:t>Aile</a:t>
            </a:r>
            <a:r>
              <a:rPr lang="en-US" sz="4400" dirty="0" smtClean="0"/>
              <a:t> </a:t>
            </a:r>
            <a:r>
              <a:rPr lang="en-US" sz="4400" dirty="0" err="1" smtClean="0"/>
              <a:t>tahayülleri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ulus </a:t>
            </a:r>
            <a:r>
              <a:rPr lang="en-US" sz="4400" dirty="0" err="1" smtClean="0"/>
              <a:t>tahayülleri</a:t>
            </a:r>
            <a:endParaRPr lang="en-US" sz="4400" dirty="0" smtClean="0"/>
          </a:p>
          <a:p>
            <a:r>
              <a:rPr lang="en-US" sz="4400" dirty="0" err="1" smtClean="0"/>
              <a:t>Heteronormatif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ulus</a:t>
            </a:r>
          </a:p>
          <a:p>
            <a:pPr lvl="1"/>
            <a:r>
              <a:rPr lang="en-US" sz="4400" dirty="0"/>
              <a:t> </a:t>
            </a:r>
            <a:r>
              <a:rPr lang="en-US" sz="4400" dirty="0" smtClean="0"/>
              <a:t>‘</a:t>
            </a:r>
            <a:r>
              <a:rPr lang="en-US" sz="4400" dirty="0" err="1" smtClean="0"/>
              <a:t>Homonationalism</a:t>
            </a:r>
            <a:r>
              <a:rPr lang="en-US" sz="4400" dirty="0" smtClean="0"/>
              <a:t>’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2363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Klasik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Milliyetçilik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Kuramlarının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Körlüğü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000" dirty="0" smtClean="0"/>
              <a:t>Benedict Anderson – </a:t>
            </a:r>
            <a:r>
              <a:rPr lang="en-US" sz="4000" dirty="0" err="1" smtClean="0"/>
              <a:t>Hayali</a:t>
            </a:r>
            <a:r>
              <a:rPr lang="en-US" sz="4000" dirty="0" smtClean="0"/>
              <a:t> </a:t>
            </a:r>
            <a:r>
              <a:rPr lang="en-US" sz="4000" dirty="0" err="1" smtClean="0"/>
              <a:t>Cemaat</a:t>
            </a:r>
            <a:endParaRPr lang="en-US" sz="4000" dirty="0" smtClean="0"/>
          </a:p>
          <a:p>
            <a:pPr lvl="1"/>
            <a:r>
              <a:rPr lang="en-US" sz="4000" dirty="0" err="1" smtClean="0"/>
              <a:t>Erkek</a:t>
            </a:r>
            <a:r>
              <a:rPr lang="en-US" sz="4000" dirty="0" smtClean="0"/>
              <a:t> </a:t>
            </a:r>
            <a:r>
              <a:rPr lang="en-US" sz="4000" dirty="0" err="1" smtClean="0"/>
              <a:t>kardeşler</a:t>
            </a:r>
            <a:r>
              <a:rPr lang="en-US" sz="4000" dirty="0" smtClean="0"/>
              <a:t> </a:t>
            </a:r>
            <a:r>
              <a:rPr lang="en-US" sz="4000" dirty="0" err="1" smtClean="0"/>
              <a:t>birliği</a:t>
            </a:r>
            <a:r>
              <a:rPr lang="en-US" sz="4000" dirty="0" smtClean="0"/>
              <a:t> </a:t>
            </a:r>
            <a:r>
              <a:rPr lang="en-US" sz="4000" dirty="0" err="1" smtClean="0"/>
              <a:t>olarak</a:t>
            </a:r>
            <a:r>
              <a:rPr lang="en-US" sz="4000" dirty="0" smtClean="0"/>
              <a:t> ulus</a:t>
            </a:r>
            <a:endParaRPr lang="en-US" sz="4000" dirty="0"/>
          </a:p>
          <a:p>
            <a:r>
              <a:rPr lang="en-US" sz="4000" dirty="0" smtClean="0"/>
              <a:t>Eric </a:t>
            </a:r>
            <a:r>
              <a:rPr lang="en-US" sz="4000" dirty="0" err="1" smtClean="0"/>
              <a:t>Hobsbawm</a:t>
            </a:r>
            <a:r>
              <a:rPr lang="en-US" sz="4000" dirty="0" smtClean="0"/>
              <a:t>: </a:t>
            </a:r>
            <a:r>
              <a:rPr lang="en-US" sz="4000" dirty="0" err="1" smtClean="0"/>
              <a:t>Geleneğin</a:t>
            </a:r>
            <a:r>
              <a:rPr lang="en-US" sz="4000" dirty="0" smtClean="0"/>
              <a:t> </a:t>
            </a:r>
            <a:r>
              <a:rPr lang="en-US" sz="4000" dirty="0" err="1" smtClean="0"/>
              <a:t>İcadı</a:t>
            </a:r>
            <a:endParaRPr lang="en-US" sz="4000" dirty="0" smtClean="0"/>
          </a:p>
          <a:p>
            <a:pPr lvl="2"/>
            <a:r>
              <a:rPr lang="en-US" sz="4000" dirty="0" err="1" smtClean="0"/>
              <a:t>Ulusun</a:t>
            </a:r>
            <a:r>
              <a:rPr lang="en-US" sz="4000" dirty="0" smtClean="0"/>
              <a:t> </a:t>
            </a:r>
            <a:r>
              <a:rPr lang="en-US" sz="4000" dirty="0" err="1" smtClean="0"/>
              <a:t>kadimliğini</a:t>
            </a:r>
            <a:r>
              <a:rPr lang="en-US" sz="4000" dirty="0" smtClean="0"/>
              <a:t> </a:t>
            </a:r>
            <a:r>
              <a:rPr lang="en-US" sz="4000" dirty="0" err="1" smtClean="0"/>
              <a:t>güçlendiren</a:t>
            </a:r>
            <a:r>
              <a:rPr lang="en-US" sz="4000" dirty="0" smtClean="0"/>
              <a:t> </a:t>
            </a:r>
            <a:r>
              <a:rPr lang="en-US" sz="4000" dirty="0" err="1" smtClean="0"/>
              <a:t>icad</a:t>
            </a:r>
            <a:r>
              <a:rPr lang="en-US" sz="4000" dirty="0" smtClean="0"/>
              <a:t> </a:t>
            </a:r>
            <a:r>
              <a:rPr lang="en-US" sz="4000" dirty="0" err="1" smtClean="0"/>
              <a:t>edilmiş</a:t>
            </a:r>
            <a:r>
              <a:rPr lang="en-US" sz="4000" dirty="0" smtClean="0"/>
              <a:t> </a:t>
            </a:r>
            <a:r>
              <a:rPr lang="en-US" sz="4000" dirty="0" err="1" smtClean="0"/>
              <a:t>geleneklerin</a:t>
            </a:r>
            <a:r>
              <a:rPr lang="en-US" sz="4000" dirty="0" smtClean="0"/>
              <a:t> </a:t>
            </a:r>
            <a:r>
              <a:rPr lang="en-US" sz="4000" dirty="0" err="1" smtClean="0"/>
              <a:t>cinsiyetli</a:t>
            </a:r>
            <a:r>
              <a:rPr lang="en-US" sz="4000" dirty="0" smtClean="0"/>
              <a:t> </a:t>
            </a:r>
            <a:r>
              <a:rPr lang="en-US" sz="4000" dirty="0" err="1" smtClean="0"/>
              <a:t>doğası</a:t>
            </a:r>
            <a:endParaRPr lang="en-US" sz="4000" dirty="0" smtClean="0"/>
          </a:p>
          <a:p>
            <a:r>
              <a:rPr lang="en-US" sz="4000" dirty="0" smtClean="0"/>
              <a:t>Anthony Smith: </a:t>
            </a:r>
            <a:r>
              <a:rPr lang="en-US" sz="4000" dirty="0" err="1" smtClean="0"/>
              <a:t>Milli</a:t>
            </a:r>
            <a:r>
              <a:rPr lang="en-US" sz="4000" dirty="0" smtClean="0"/>
              <a:t> </a:t>
            </a:r>
            <a:r>
              <a:rPr lang="en-US" sz="4000" dirty="0" err="1" smtClean="0"/>
              <a:t>kimlik</a:t>
            </a:r>
            <a:endParaRPr lang="en-US" sz="4000" dirty="0" smtClean="0"/>
          </a:p>
          <a:p>
            <a:pPr lvl="2"/>
            <a:r>
              <a:rPr lang="en-US" sz="4000" dirty="0" err="1" smtClean="0"/>
              <a:t>Etnik</a:t>
            </a:r>
            <a:r>
              <a:rPr lang="en-US" sz="4000" dirty="0" smtClean="0"/>
              <a:t> </a:t>
            </a:r>
            <a:r>
              <a:rPr lang="en-US" sz="4000" dirty="0" err="1" smtClean="0"/>
              <a:t>kimlik</a:t>
            </a:r>
            <a:endParaRPr lang="en-US" sz="4000" dirty="0" smtClean="0"/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1980 </a:t>
            </a:r>
            <a:r>
              <a:rPr lang="en-US" b="1" dirty="0" err="1" smtClean="0">
                <a:latin typeface="+mn-lt"/>
              </a:rPr>
              <a:t>Sonrası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Etnik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Çatışmalar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2406"/>
          </a:xfrm>
        </p:spPr>
        <p:txBody>
          <a:bodyPr>
            <a:normAutofit lnSpcReduction="10000"/>
          </a:bodyPr>
          <a:lstStyle/>
          <a:p>
            <a:r>
              <a:rPr lang="en-US" sz="4400" dirty="0" err="1" smtClean="0"/>
              <a:t>Dışlayıcı</a:t>
            </a:r>
            <a:r>
              <a:rPr lang="en-US" sz="4400" dirty="0" smtClean="0"/>
              <a:t>, </a:t>
            </a:r>
            <a:r>
              <a:rPr lang="en-US" sz="4400" dirty="0" err="1" smtClean="0"/>
              <a:t>etnik</a:t>
            </a:r>
            <a:r>
              <a:rPr lang="en-US" sz="4400" dirty="0" smtClean="0"/>
              <a:t>, </a:t>
            </a:r>
            <a:r>
              <a:rPr lang="en-US" sz="4400" dirty="0" err="1" smtClean="0"/>
              <a:t>otoriter</a:t>
            </a:r>
            <a:r>
              <a:rPr lang="en-US" sz="4400" dirty="0" smtClean="0"/>
              <a:t> ‘</a:t>
            </a:r>
            <a:r>
              <a:rPr lang="en-US" sz="4400" dirty="0" err="1" smtClean="0"/>
              <a:t>iyicil</a:t>
            </a:r>
            <a:r>
              <a:rPr lang="en-US" sz="4400" dirty="0" smtClean="0"/>
              <a:t>’ </a:t>
            </a:r>
            <a:r>
              <a:rPr lang="en-US" sz="4400" dirty="0" err="1" smtClean="0"/>
              <a:t>milliyetçilik</a:t>
            </a:r>
            <a:endParaRPr lang="en-US" sz="4400" dirty="0" smtClean="0"/>
          </a:p>
          <a:p>
            <a:pPr marL="1371600" lvl="3" indent="0">
              <a:buNone/>
            </a:pPr>
            <a:r>
              <a:rPr lang="en-US" sz="3400" dirty="0"/>
              <a:t> </a:t>
            </a:r>
            <a:r>
              <a:rPr lang="en-US" sz="3400" dirty="0" smtClean="0"/>
              <a:t> 			vs.</a:t>
            </a:r>
            <a:endParaRPr lang="en-US" sz="3400" dirty="0"/>
          </a:p>
          <a:p>
            <a:r>
              <a:rPr lang="en-US" sz="4400" dirty="0" err="1" smtClean="0"/>
              <a:t>Kapsayıcı</a:t>
            </a:r>
            <a:r>
              <a:rPr lang="en-US" sz="4400" dirty="0" smtClean="0"/>
              <a:t>, </a:t>
            </a:r>
            <a:r>
              <a:rPr lang="en-US" sz="4400" dirty="0" err="1" smtClean="0"/>
              <a:t>vatandaşlığa</a:t>
            </a:r>
            <a:r>
              <a:rPr lang="en-US" sz="4400" dirty="0" smtClean="0"/>
              <a:t> </a:t>
            </a:r>
            <a:r>
              <a:rPr lang="en-US" sz="4400" dirty="0" err="1" smtClean="0"/>
              <a:t>dayalı</a:t>
            </a:r>
            <a:r>
              <a:rPr lang="en-US" sz="4400" dirty="0" smtClean="0"/>
              <a:t>, </a:t>
            </a:r>
            <a:r>
              <a:rPr lang="en-US" sz="4400" dirty="0" err="1" smtClean="0"/>
              <a:t>demokratik</a:t>
            </a:r>
            <a:r>
              <a:rPr lang="en-US" sz="4400" dirty="0" smtClean="0"/>
              <a:t> </a:t>
            </a:r>
            <a:endParaRPr lang="en-US" sz="4400" dirty="0"/>
          </a:p>
          <a:p>
            <a:pPr marL="0" indent="0">
              <a:buNone/>
            </a:pPr>
            <a:r>
              <a:rPr lang="en-US" sz="4400" dirty="0"/>
              <a:t>	</a:t>
            </a:r>
            <a:r>
              <a:rPr lang="en-US" sz="4400" dirty="0" smtClean="0"/>
              <a:t>(Kristeva, </a:t>
            </a:r>
            <a:r>
              <a:rPr lang="en-US" sz="4400" dirty="0" err="1" smtClean="0"/>
              <a:t>Igantief</a:t>
            </a:r>
            <a:r>
              <a:rPr lang="en-US" sz="4400" dirty="0" smtClean="0"/>
              <a:t>)</a:t>
            </a:r>
          </a:p>
          <a:p>
            <a:pPr marL="0" indent="0">
              <a:buNone/>
            </a:pPr>
            <a:endParaRPr lang="en-US" sz="4400" dirty="0" smtClean="0"/>
          </a:p>
          <a:p>
            <a:pPr>
              <a:buFont typeface="Wingdings" charset="2"/>
              <a:buChar char="v"/>
            </a:pPr>
            <a:r>
              <a:rPr lang="en-US" sz="4400" i="1" dirty="0" err="1" smtClean="0"/>
              <a:t>Bazılarının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sistematik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olarak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dışlanırken</a:t>
            </a:r>
            <a:r>
              <a:rPr lang="en-US" sz="4400" i="1" dirty="0" smtClean="0"/>
              <a:t>, </a:t>
            </a:r>
            <a:r>
              <a:rPr lang="en-US" sz="4400" i="1" dirty="0" err="1" smtClean="0"/>
              <a:t>diğerlerinin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kapsanması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sorunu</a:t>
            </a: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890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Milliyetçilik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Kuramlarına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Yönelik</a:t>
            </a:r>
            <a:r>
              <a:rPr lang="en-US" b="1" dirty="0" smtClean="0">
                <a:latin typeface="+mn-lt"/>
              </a:rPr>
              <a:t> Feminist </a:t>
            </a:r>
            <a:r>
              <a:rPr lang="en-US" b="1" dirty="0" err="1" smtClean="0">
                <a:latin typeface="+mn-lt"/>
              </a:rPr>
              <a:t>Sorular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22763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err="1"/>
              <a:t>H</a:t>
            </a:r>
            <a:r>
              <a:rPr lang="en-US" sz="4400" dirty="0" err="1" smtClean="0"/>
              <a:t>ayali</a:t>
            </a:r>
            <a:r>
              <a:rPr lang="en-US" sz="4400" dirty="0" smtClean="0"/>
              <a:t> </a:t>
            </a:r>
            <a:r>
              <a:rPr lang="en-US" sz="4400" dirty="0" err="1"/>
              <a:t>cemaatin</a:t>
            </a:r>
            <a:r>
              <a:rPr lang="en-US" sz="4400" dirty="0"/>
              <a:t> </a:t>
            </a:r>
            <a:r>
              <a:rPr lang="en-US" sz="4400" dirty="0" err="1"/>
              <a:t>üyeleri</a:t>
            </a:r>
            <a:r>
              <a:rPr lang="en-US" sz="4400" dirty="0"/>
              <a:t> </a:t>
            </a:r>
            <a:r>
              <a:rPr lang="en-US" sz="4400" dirty="0" err="1"/>
              <a:t>kimler</a:t>
            </a:r>
            <a:r>
              <a:rPr lang="en-US" sz="4400" dirty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hangi</a:t>
            </a:r>
            <a:r>
              <a:rPr lang="en-US" sz="4400" dirty="0"/>
              <a:t> </a:t>
            </a:r>
            <a:r>
              <a:rPr lang="en-US" sz="4400" dirty="0" err="1"/>
              <a:t>şartlarda</a:t>
            </a:r>
            <a:r>
              <a:rPr lang="en-US" sz="4400" dirty="0"/>
              <a:t> </a:t>
            </a:r>
            <a:r>
              <a:rPr lang="en-US" sz="4400" dirty="0" err="1"/>
              <a:t>bu</a:t>
            </a:r>
            <a:r>
              <a:rPr lang="en-US" sz="4400" dirty="0"/>
              <a:t> </a:t>
            </a:r>
            <a:r>
              <a:rPr lang="en-US" sz="4400" dirty="0" err="1"/>
              <a:t>cemaatin</a:t>
            </a:r>
            <a:r>
              <a:rPr lang="en-US" sz="4400" dirty="0"/>
              <a:t> </a:t>
            </a:r>
            <a:r>
              <a:rPr lang="en-US" sz="4400" dirty="0" err="1"/>
              <a:t>bir</a:t>
            </a:r>
            <a:r>
              <a:rPr lang="en-US" sz="4400" dirty="0"/>
              <a:t> </a:t>
            </a:r>
            <a:r>
              <a:rPr lang="en-US" sz="4400" dirty="0" err="1"/>
              <a:t>parçası</a:t>
            </a:r>
            <a:r>
              <a:rPr lang="en-US" sz="4400" dirty="0"/>
              <a:t> </a:t>
            </a:r>
            <a:r>
              <a:rPr lang="en-US" sz="4400" dirty="0" err="1"/>
              <a:t>haline</a:t>
            </a:r>
            <a:r>
              <a:rPr lang="en-US" sz="4400" dirty="0"/>
              <a:t> </a:t>
            </a:r>
            <a:r>
              <a:rPr lang="en-US" sz="4400" dirty="0" err="1" smtClean="0"/>
              <a:t>geliyorlar</a:t>
            </a:r>
            <a:r>
              <a:rPr lang="en-US" sz="4400" dirty="0" smtClean="0"/>
              <a:t>?</a:t>
            </a:r>
          </a:p>
          <a:p>
            <a:r>
              <a:rPr lang="en-US" sz="4400" dirty="0" err="1" smtClean="0"/>
              <a:t>Aile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milliyetçilik</a:t>
            </a:r>
            <a:r>
              <a:rPr lang="en-US" sz="4400" dirty="0" smtClean="0"/>
              <a:t> </a:t>
            </a:r>
            <a:r>
              <a:rPr lang="en-US" sz="4400" dirty="0" err="1" smtClean="0"/>
              <a:t>arasındaki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ilişkiler</a:t>
            </a:r>
            <a:endParaRPr lang="en-US" sz="4400" dirty="0" smtClean="0"/>
          </a:p>
          <a:p>
            <a:r>
              <a:rPr lang="en-US" sz="4400" dirty="0" err="1"/>
              <a:t>Simgeler</a:t>
            </a:r>
            <a:r>
              <a:rPr lang="en-US" sz="4400" dirty="0"/>
              <a:t>, </a:t>
            </a:r>
            <a:r>
              <a:rPr lang="en-US" sz="4400" dirty="0" err="1"/>
              <a:t>mitler</a:t>
            </a:r>
            <a:r>
              <a:rPr lang="en-US" sz="4400" dirty="0"/>
              <a:t> </a:t>
            </a:r>
            <a:r>
              <a:rPr lang="en-US" sz="4400" dirty="0" err="1"/>
              <a:t>nasıl</a:t>
            </a:r>
            <a:r>
              <a:rPr lang="en-US" sz="4400" dirty="0"/>
              <a:t> </a:t>
            </a:r>
            <a:r>
              <a:rPr lang="en-US" sz="4400" dirty="0" err="1"/>
              <a:t>cinsiyetlendiriliyor</a:t>
            </a:r>
            <a:r>
              <a:rPr lang="en-US" sz="4400" dirty="0"/>
              <a:t>?</a:t>
            </a:r>
          </a:p>
          <a:p>
            <a:r>
              <a:rPr lang="en-US" sz="4400" dirty="0" err="1" smtClean="0"/>
              <a:t>Kadınlara</a:t>
            </a:r>
            <a:r>
              <a:rPr lang="en-US" sz="4400" dirty="0" smtClean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erkeklere</a:t>
            </a:r>
            <a:r>
              <a:rPr lang="en-US" sz="4400" dirty="0"/>
              <a:t> </a:t>
            </a:r>
            <a:r>
              <a:rPr lang="en-US" sz="4400" dirty="0" err="1" smtClean="0"/>
              <a:t>simgelerin</a:t>
            </a:r>
            <a:r>
              <a:rPr lang="en-US" sz="4400" dirty="0"/>
              <a:t>, </a:t>
            </a:r>
            <a:r>
              <a:rPr lang="en-US" sz="4400" dirty="0" err="1"/>
              <a:t>mitlerin</a:t>
            </a:r>
            <a:r>
              <a:rPr lang="en-US" sz="4400" dirty="0"/>
              <a:t> </a:t>
            </a:r>
            <a:r>
              <a:rPr lang="en-US" sz="4400" dirty="0" err="1"/>
              <a:t>aktarılmasında</a:t>
            </a:r>
            <a:r>
              <a:rPr lang="en-US" sz="4400" dirty="0"/>
              <a:t> </a:t>
            </a:r>
            <a:r>
              <a:rPr lang="en-US" sz="4400" dirty="0" err="1"/>
              <a:t>aynı</a:t>
            </a:r>
            <a:r>
              <a:rPr lang="en-US" sz="4400" dirty="0"/>
              <a:t> roller mi </a:t>
            </a:r>
            <a:r>
              <a:rPr lang="en-US" sz="4400" dirty="0" err="1"/>
              <a:t>düşüyor</a:t>
            </a:r>
            <a:r>
              <a:rPr lang="en-US" sz="4400" dirty="0"/>
              <a:t>? 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Milliyetçilik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Kuramlarına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Yönelik</a:t>
            </a:r>
            <a:r>
              <a:rPr lang="en-US" b="1" dirty="0">
                <a:latin typeface="+mn-lt"/>
              </a:rPr>
              <a:t> Feminist </a:t>
            </a:r>
            <a:r>
              <a:rPr lang="en-US" b="1" dirty="0" err="1">
                <a:latin typeface="+mn-lt"/>
              </a:rPr>
              <a:t>Sorular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3261"/>
            <a:ext cx="10515600" cy="4113701"/>
          </a:xfrm>
        </p:spPr>
        <p:txBody>
          <a:bodyPr>
            <a:noAutofit/>
          </a:bodyPr>
          <a:lstStyle/>
          <a:p>
            <a:r>
              <a:rPr lang="en-US" sz="4800" dirty="0" err="1"/>
              <a:t>Kadınlara</a:t>
            </a:r>
            <a:r>
              <a:rPr lang="en-US" sz="4800" dirty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erkeklere</a:t>
            </a:r>
            <a:r>
              <a:rPr lang="en-US" sz="4800" dirty="0"/>
              <a:t> </a:t>
            </a:r>
            <a:r>
              <a:rPr lang="en-US" sz="4800" dirty="0" err="1"/>
              <a:t>iktisadi</a:t>
            </a:r>
            <a:r>
              <a:rPr lang="en-US" sz="4800" dirty="0"/>
              <a:t>, </a:t>
            </a:r>
            <a:r>
              <a:rPr lang="en-US" sz="4800" dirty="0" err="1"/>
              <a:t>toplumsal</a:t>
            </a:r>
            <a:r>
              <a:rPr lang="en-US" sz="4800" dirty="0"/>
              <a:t>, </a:t>
            </a:r>
            <a:r>
              <a:rPr lang="en-US" sz="4800" dirty="0" err="1"/>
              <a:t>yönetsel</a:t>
            </a:r>
            <a:r>
              <a:rPr lang="en-US" sz="4800" dirty="0"/>
              <a:t> </a:t>
            </a:r>
            <a:r>
              <a:rPr lang="en-US" sz="4800" dirty="0" err="1"/>
              <a:t>kurumlarda</a:t>
            </a:r>
            <a:r>
              <a:rPr lang="en-US" sz="4800" dirty="0"/>
              <a:t> </a:t>
            </a:r>
            <a:r>
              <a:rPr lang="en-US" sz="4800" dirty="0" err="1"/>
              <a:t>aynı</a:t>
            </a:r>
            <a:r>
              <a:rPr lang="en-US" sz="4800" dirty="0"/>
              <a:t> roller mi </a:t>
            </a:r>
            <a:r>
              <a:rPr lang="en-US" sz="4800" dirty="0" err="1"/>
              <a:t>düşüyor</a:t>
            </a:r>
            <a:r>
              <a:rPr lang="en-US" sz="4800" dirty="0" smtClean="0"/>
              <a:t>?</a:t>
            </a:r>
            <a:endParaRPr lang="en-US" sz="4800" dirty="0"/>
          </a:p>
          <a:p>
            <a:r>
              <a:rPr lang="en-US" sz="4800" dirty="0"/>
              <a:t> Ulus </a:t>
            </a:r>
            <a:r>
              <a:rPr lang="en-US" sz="4800" dirty="0" err="1"/>
              <a:t>ikili</a:t>
            </a:r>
            <a:r>
              <a:rPr lang="en-US" sz="4800" dirty="0"/>
              <a:t> </a:t>
            </a:r>
            <a:r>
              <a:rPr lang="en-US" sz="4800" dirty="0" err="1"/>
              <a:t>cinsiyet</a:t>
            </a:r>
            <a:r>
              <a:rPr lang="en-US" sz="4800" dirty="0"/>
              <a:t> </a:t>
            </a:r>
            <a:r>
              <a:rPr lang="en-US" sz="4800" dirty="0" err="1"/>
              <a:t>sistemini</a:t>
            </a:r>
            <a:r>
              <a:rPr lang="en-US" sz="4800" dirty="0"/>
              <a:t> </a:t>
            </a:r>
            <a:r>
              <a:rPr lang="en-US" sz="4800" dirty="0" err="1"/>
              <a:t>ve</a:t>
            </a:r>
            <a:r>
              <a:rPr lang="en-US" sz="4800" dirty="0"/>
              <a:t> </a:t>
            </a:r>
            <a:r>
              <a:rPr lang="en-US" sz="4800" dirty="0" err="1"/>
              <a:t>heteroseksüel</a:t>
            </a:r>
            <a:r>
              <a:rPr lang="en-US" sz="4800" dirty="0"/>
              <a:t> </a:t>
            </a:r>
            <a:r>
              <a:rPr lang="en-US" sz="4800" dirty="0" err="1"/>
              <a:t>cinsellik</a:t>
            </a:r>
            <a:r>
              <a:rPr lang="en-US" sz="4800" dirty="0"/>
              <a:t> </a:t>
            </a:r>
            <a:r>
              <a:rPr lang="en-US" sz="4800" dirty="0" err="1"/>
              <a:t>tahayyüllerin</a:t>
            </a:r>
            <a:r>
              <a:rPr lang="en-US" sz="4800" dirty="0"/>
              <a:t> </a:t>
            </a:r>
            <a:r>
              <a:rPr lang="en-US" sz="4800" dirty="0" err="1"/>
              <a:t>nasıl</a:t>
            </a:r>
            <a:r>
              <a:rPr lang="en-US" sz="4800" dirty="0"/>
              <a:t> </a:t>
            </a:r>
            <a:r>
              <a:rPr lang="en-US" sz="4800" dirty="0" err="1"/>
              <a:t>yeniden</a:t>
            </a:r>
            <a:r>
              <a:rPr lang="en-US" sz="4800" dirty="0"/>
              <a:t> </a:t>
            </a:r>
            <a:r>
              <a:rPr lang="en-US" sz="4800" dirty="0" err="1"/>
              <a:t>kuruyor</a:t>
            </a:r>
            <a:r>
              <a:rPr lang="en-US" sz="4800" dirty="0" smtClean="0"/>
              <a:t>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err="1">
                <a:latin typeface="+mn-lt"/>
              </a:rPr>
              <a:t>Partha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smtClean="0">
                <a:latin typeface="+mn-lt"/>
              </a:rPr>
              <a:t>Chatterjee - </a:t>
            </a:r>
            <a:r>
              <a:rPr lang="en-US" sz="4800" b="1" dirty="0" err="1">
                <a:latin typeface="+mn-lt"/>
              </a:rPr>
              <a:t>Milliyetçilik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ve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Sömürge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Dünyası</a:t>
            </a:r>
            <a:r>
              <a:rPr lang="en-US" sz="4800" b="1" dirty="0">
                <a:latin typeface="+mn-lt"/>
              </a:rPr>
              <a:t>, Ulus </a:t>
            </a:r>
            <a:r>
              <a:rPr lang="en-US" sz="4800" b="1" dirty="0" err="1">
                <a:latin typeface="+mn-lt"/>
              </a:rPr>
              <a:t>ve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Parçaları</a:t>
            </a:r>
            <a:r>
              <a:rPr lang="en-US" sz="4800" b="1" dirty="0">
                <a:latin typeface="+mn-lt"/>
              </a:rPr>
              <a:t> 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Batılı</a:t>
            </a:r>
            <a:r>
              <a:rPr lang="en-US" sz="4000" dirty="0" smtClean="0"/>
              <a:t> ulus </a:t>
            </a:r>
            <a:r>
              <a:rPr lang="en-US" sz="4000" dirty="0" err="1" smtClean="0"/>
              <a:t>tahayyülleri</a:t>
            </a:r>
            <a:r>
              <a:rPr lang="en-US" sz="4000" dirty="0" smtClean="0"/>
              <a:t> </a:t>
            </a:r>
            <a:r>
              <a:rPr lang="en-US" sz="4000" dirty="0" err="1" smtClean="0"/>
              <a:t>ile</a:t>
            </a:r>
            <a:r>
              <a:rPr lang="en-US" sz="4000" dirty="0" smtClean="0"/>
              <a:t> </a:t>
            </a:r>
            <a:r>
              <a:rPr lang="en-US" sz="4000" dirty="0" err="1" smtClean="0"/>
              <a:t>Batı</a:t>
            </a:r>
            <a:r>
              <a:rPr lang="en-US" sz="4000" dirty="0" smtClean="0"/>
              <a:t> </a:t>
            </a:r>
            <a:r>
              <a:rPr lang="en-US" sz="4000" dirty="0" err="1" smtClean="0"/>
              <a:t>dışındaki</a:t>
            </a:r>
            <a:r>
              <a:rPr lang="en-US" sz="4000" dirty="0" smtClean="0"/>
              <a:t> ulus </a:t>
            </a:r>
            <a:r>
              <a:rPr lang="en-US" sz="4000" dirty="0" err="1" smtClean="0"/>
              <a:t>tahayyülleri</a:t>
            </a:r>
            <a:r>
              <a:rPr lang="en-US" sz="4000" dirty="0" smtClean="0"/>
              <a:t> </a:t>
            </a:r>
            <a:r>
              <a:rPr lang="en-US" sz="4000" dirty="0" err="1" smtClean="0"/>
              <a:t>farklıdır</a:t>
            </a:r>
            <a:endParaRPr lang="en-US" sz="4000" dirty="0"/>
          </a:p>
          <a:p>
            <a:pPr lvl="2"/>
            <a:r>
              <a:rPr lang="en-US" sz="3200" dirty="0" smtClean="0"/>
              <a:t>‘</a:t>
            </a:r>
            <a:r>
              <a:rPr lang="en-US" sz="3200" dirty="0" err="1" smtClean="0"/>
              <a:t>Hayali</a:t>
            </a:r>
            <a:r>
              <a:rPr lang="en-US" sz="3200" dirty="0" smtClean="0"/>
              <a:t> </a:t>
            </a:r>
            <a:r>
              <a:rPr lang="en-US" sz="3200" dirty="0" err="1" smtClean="0"/>
              <a:t>cemaat</a:t>
            </a:r>
            <a:r>
              <a:rPr lang="en-US" sz="3200" dirty="0" smtClean="0"/>
              <a:t>’ </a:t>
            </a:r>
            <a:r>
              <a:rPr lang="en-US" sz="3200" dirty="0" err="1" smtClean="0"/>
              <a:t>sömürge</a:t>
            </a:r>
            <a:r>
              <a:rPr lang="en-US" sz="3200" dirty="0" smtClean="0"/>
              <a:t> </a:t>
            </a:r>
            <a:r>
              <a:rPr lang="en-US" sz="3200" dirty="0" err="1" smtClean="0"/>
              <a:t>milliyetçiliklerini</a:t>
            </a:r>
            <a:r>
              <a:rPr lang="en-US" sz="3200" dirty="0" smtClean="0"/>
              <a:t> </a:t>
            </a:r>
            <a:r>
              <a:rPr lang="en-US" sz="3200" dirty="0" err="1" smtClean="0"/>
              <a:t>anlamak</a:t>
            </a:r>
            <a:r>
              <a:rPr lang="en-US" sz="3200" dirty="0" smtClean="0"/>
              <a:t> </a:t>
            </a:r>
            <a:r>
              <a:rPr lang="en-US" sz="3200" dirty="0" err="1" smtClean="0"/>
              <a:t>içi</a:t>
            </a:r>
            <a:r>
              <a:rPr lang="en-US" sz="3200" dirty="0" smtClean="0"/>
              <a:t> </a:t>
            </a:r>
            <a:r>
              <a:rPr lang="en-US" sz="3200" dirty="0" err="1" smtClean="0"/>
              <a:t>uygun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kavram</a:t>
            </a:r>
            <a:r>
              <a:rPr lang="en-US" sz="3200" dirty="0" smtClean="0"/>
              <a:t> </a:t>
            </a:r>
            <a:r>
              <a:rPr lang="en-US" sz="3200" dirty="0" err="1" smtClean="0"/>
              <a:t>mı</a:t>
            </a:r>
            <a:r>
              <a:rPr lang="en-US" sz="3200" dirty="0" smtClean="0"/>
              <a:t>?</a:t>
            </a:r>
            <a:endParaRPr lang="en-US" sz="3200" dirty="0"/>
          </a:p>
          <a:p>
            <a:r>
              <a:rPr lang="en-US" sz="4000" dirty="0" err="1" smtClean="0"/>
              <a:t>Sömürge</a:t>
            </a:r>
            <a:r>
              <a:rPr lang="en-US" sz="4000" dirty="0" smtClean="0"/>
              <a:t> </a:t>
            </a:r>
            <a:r>
              <a:rPr lang="en-US" sz="4000" dirty="0" err="1" smtClean="0"/>
              <a:t>toplumu</a:t>
            </a:r>
            <a:r>
              <a:rPr lang="en-US" sz="4000" dirty="0" smtClean="0"/>
              <a:t>, </a:t>
            </a:r>
            <a:r>
              <a:rPr lang="en-US" sz="4000" dirty="0" err="1" smtClean="0"/>
              <a:t>ulusu</a:t>
            </a:r>
            <a:r>
              <a:rPr lang="en-US" sz="4000" dirty="0" smtClean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 smtClean="0"/>
              <a:t>ortaklıktan</a:t>
            </a:r>
            <a:r>
              <a:rPr lang="en-US" sz="4000" dirty="0" smtClean="0"/>
              <a:t> </a:t>
            </a:r>
            <a:r>
              <a:rPr lang="en-US" sz="4000" dirty="0" err="1" smtClean="0"/>
              <a:t>çok</a:t>
            </a:r>
            <a:r>
              <a:rPr lang="en-US" sz="4000" dirty="0" smtClean="0"/>
              <a:t> </a:t>
            </a:r>
            <a:r>
              <a:rPr lang="en-US" sz="4000" dirty="0" err="1" smtClean="0"/>
              <a:t>kendilerini</a:t>
            </a:r>
            <a:r>
              <a:rPr lang="en-US" sz="4000" dirty="0" smtClean="0"/>
              <a:t> </a:t>
            </a:r>
            <a:r>
              <a:rPr lang="en-US" sz="4000" dirty="0" err="1"/>
              <a:t>sömürgeciden</a:t>
            </a:r>
            <a:r>
              <a:rPr lang="en-US" sz="4000" dirty="0"/>
              <a:t> </a:t>
            </a:r>
            <a:r>
              <a:rPr lang="en-US" sz="4000" dirty="0" err="1" smtClean="0"/>
              <a:t>ayıran</a:t>
            </a:r>
            <a:r>
              <a:rPr lang="en-US" sz="4000" dirty="0" smtClean="0"/>
              <a:t> </a:t>
            </a:r>
            <a:r>
              <a:rPr lang="en-US" sz="4000" dirty="0" err="1"/>
              <a:t>fark</a:t>
            </a:r>
            <a:r>
              <a:rPr lang="en-US" sz="4000" dirty="0"/>
              <a:t> </a:t>
            </a:r>
            <a:r>
              <a:rPr lang="en-US" sz="4000" dirty="0" err="1"/>
              <a:t>üzerinden</a:t>
            </a:r>
            <a:r>
              <a:rPr lang="en-US" sz="4000" dirty="0"/>
              <a:t> </a:t>
            </a:r>
            <a:r>
              <a:rPr lang="en-US" sz="4000" dirty="0" err="1"/>
              <a:t>tahayyül</a:t>
            </a:r>
            <a:r>
              <a:rPr lang="en-US" sz="4000" dirty="0"/>
              <a:t> </a:t>
            </a:r>
            <a:r>
              <a:rPr lang="en-US" sz="4000" dirty="0" err="1"/>
              <a:t>etmişlerdir</a:t>
            </a:r>
            <a:r>
              <a:rPr lang="en-US" sz="4000" dirty="0"/>
              <a:t>. </a:t>
            </a:r>
            <a:endParaRPr lang="en-US" sz="4000" dirty="0" smtClean="0"/>
          </a:p>
          <a:p>
            <a:pPr lvl="2"/>
            <a:r>
              <a:rPr lang="en-US" sz="3200" dirty="0" err="1" smtClean="0"/>
              <a:t>Fark</a:t>
            </a:r>
            <a:r>
              <a:rPr lang="en-US" sz="3200" dirty="0" smtClean="0"/>
              <a:t> ‘</a:t>
            </a:r>
            <a:r>
              <a:rPr lang="en-US" sz="3200" dirty="0" err="1" smtClean="0"/>
              <a:t>iç’e</a:t>
            </a:r>
            <a:r>
              <a:rPr lang="en-US" sz="3200" dirty="0" smtClean="0"/>
              <a:t> </a:t>
            </a:r>
            <a:r>
              <a:rPr lang="en-US" sz="3200" dirty="0" err="1" smtClean="0"/>
              <a:t>yerleştirildi</a:t>
            </a:r>
            <a:r>
              <a:rPr lang="en-US" sz="3200" dirty="0" smtClean="0"/>
              <a:t>: Kadın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aile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Sömürge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ve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Cinsiyet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Sömürgecinin</a:t>
            </a:r>
            <a:r>
              <a:rPr lang="en-US" sz="4400" dirty="0" smtClean="0"/>
              <a:t> </a:t>
            </a:r>
            <a:r>
              <a:rPr lang="en-US" sz="4400" dirty="0" err="1" smtClean="0"/>
              <a:t>sömürgeleştirilen</a:t>
            </a:r>
            <a:r>
              <a:rPr lang="en-US" sz="4400" dirty="0" smtClean="0"/>
              <a:t> ulus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halkları</a:t>
            </a:r>
            <a:r>
              <a:rPr lang="en-US" sz="4400" dirty="0" smtClean="0"/>
              <a:t> </a:t>
            </a:r>
            <a:r>
              <a:rPr lang="en-US" sz="4400" dirty="0" err="1" smtClean="0"/>
              <a:t>dişi</a:t>
            </a:r>
            <a:r>
              <a:rPr lang="en-US" sz="4400" dirty="0" smtClean="0"/>
              <a:t> </a:t>
            </a:r>
            <a:r>
              <a:rPr lang="en-US" sz="4400" dirty="0" err="1" smtClean="0"/>
              <a:t>olarak</a:t>
            </a:r>
            <a:r>
              <a:rPr lang="en-US" sz="4400" dirty="0" smtClean="0"/>
              <a:t> </a:t>
            </a:r>
            <a:r>
              <a:rPr lang="en-US" sz="4400" dirty="0" err="1" smtClean="0"/>
              <a:t>tahayyül</a:t>
            </a:r>
            <a:r>
              <a:rPr lang="en-US" sz="4400" dirty="0" smtClean="0"/>
              <a:t> </a:t>
            </a:r>
            <a:r>
              <a:rPr lang="en-US" sz="4400" dirty="0" err="1" smtClean="0"/>
              <a:t>etmesi</a:t>
            </a:r>
            <a:endParaRPr lang="en-US" sz="4400" dirty="0" smtClean="0"/>
          </a:p>
          <a:p>
            <a:pPr lvl="2"/>
            <a:r>
              <a:rPr lang="en-US" sz="3600" dirty="0" err="1" smtClean="0"/>
              <a:t>Hiper-erkek</a:t>
            </a:r>
            <a:r>
              <a:rPr lang="en-US" sz="3600" dirty="0" smtClean="0"/>
              <a:t> </a:t>
            </a:r>
            <a:r>
              <a:rPr lang="en-US" sz="3600" dirty="0" err="1" smtClean="0"/>
              <a:t>sömürgeleştirilen</a:t>
            </a:r>
            <a:r>
              <a:rPr lang="en-US" sz="3600" dirty="0" smtClean="0"/>
              <a:t> </a:t>
            </a:r>
            <a:r>
              <a:rPr lang="en-US" sz="3600" dirty="0" err="1" smtClean="0"/>
              <a:t>erkek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r>
              <a:rPr lang="en-US" sz="4400" dirty="0" err="1" smtClean="0"/>
              <a:t>Sömürgeleştirilen</a:t>
            </a:r>
            <a:r>
              <a:rPr lang="en-US" sz="4400" dirty="0" smtClean="0"/>
              <a:t> </a:t>
            </a:r>
            <a:r>
              <a:rPr lang="en-US" sz="4400" dirty="0" err="1" smtClean="0"/>
              <a:t>ulusun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erkekliğini</a:t>
            </a:r>
            <a:r>
              <a:rPr lang="en-US" sz="4400" dirty="0" smtClean="0"/>
              <a:t> </a:t>
            </a:r>
            <a:r>
              <a:rPr lang="en-US" sz="4400" dirty="0" err="1" smtClean="0"/>
              <a:t>geri</a:t>
            </a:r>
            <a:r>
              <a:rPr lang="en-US" sz="4400" dirty="0" smtClean="0"/>
              <a:t> </a:t>
            </a:r>
            <a:r>
              <a:rPr lang="en-US" sz="4400" dirty="0" err="1" smtClean="0"/>
              <a:t>kazanma</a:t>
            </a:r>
            <a:r>
              <a:rPr lang="en-US" sz="4400" dirty="0" smtClean="0"/>
              <a:t> </a:t>
            </a:r>
            <a:r>
              <a:rPr lang="en-US" sz="4400" dirty="0" err="1" smtClean="0"/>
              <a:t>hikayesi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(Said, Fanon)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Nira</a:t>
            </a:r>
            <a:r>
              <a:rPr lang="en-US" b="1" dirty="0">
                <a:latin typeface="+mn-lt"/>
              </a:rPr>
              <a:t> Yuval-Davis </a:t>
            </a:r>
            <a:r>
              <a:rPr lang="en-US" b="1" dirty="0" err="1">
                <a:latin typeface="+mn-lt"/>
              </a:rPr>
              <a:t>ve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Floya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Anthias</a:t>
            </a:r>
            <a:r>
              <a:rPr lang="en-US" b="1" dirty="0"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4400" dirty="0" err="1"/>
              <a:t>Milliyetçi</a:t>
            </a:r>
            <a:r>
              <a:rPr lang="en-US" sz="4400" dirty="0"/>
              <a:t> </a:t>
            </a:r>
            <a:r>
              <a:rPr lang="en-US" sz="4400" dirty="0" err="1" smtClean="0"/>
              <a:t>projelerde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kadınlara</a:t>
            </a:r>
            <a:r>
              <a:rPr lang="en-US" sz="4400" dirty="0" smtClean="0"/>
              <a:t> </a:t>
            </a:r>
            <a:r>
              <a:rPr lang="en-US" sz="4400" dirty="0" err="1"/>
              <a:t>biçilen</a:t>
            </a:r>
            <a:r>
              <a:rPr lang="en-US" sz="4400" dirty="0"/>
              <a:t> </a:t>
            </a:r>
            <a:r>
              <a:rPr lang="en-US" sz="4400" dirty="0" err="1"/>
              <a:t>beş</a:t>
            </a:r>
            <a:r>
              <a:rPr lang="en-US" sz="4400" dirty="0"/>
              <a:t> </a:t>
            </a:r>
            <a:r>
              <a:rPr lang="en-US" sz="4400" dirty="0" err="1"/>
              <a:t>temel</a:t>
            </a:r>
            <a:r>
              <a:rPr lang="en-US" sz="4400" dirty="0"/>
              <a:t> </a:t>
            </a:r>
            <a:r>
              <a:rPr lang="en-US" sz="4400" dirty="0" err="1" smtClean="0"/>
              <a:t>rol</a:t>
            </a:r>
            <a:r>
              <a:rPr lang="en-US" sz="4400" dirty="0" smtClean="0"/>
              <a:t>:</a:t>
            </a:r>
            <a:endParaRPr lang="en-US" sz="4400" dirty="0"/>
          </a:p>
          <a:p>
            <a:pPr lvl="2" fontAlgn="base"/>
            <a:r>
              <a:rPr lang="en-US" sz="4000" dirty="0" err="1"/>
              <a:t>Etnik</a:t>
            </a:r>
            <a:r>
              <a:rPr lang="en-US" sz="4000" dirty="0"/>
              <a:t> </a:t>
            </a:r>
            <a:r>
              <a:rPr lang="en-US" sz="4000" dirty="0" err="1"/>
              <a:t>topluluğun</a:t>
            </a:r>
            <a:r>
              <a:rPr lang="en-US" sz="4000" dirty="0"/>
              <a:t> </a:t>
            </a:r>
            <a:r>
              <a:rPr lang="en-US" sz="4000" dirty="0" err="1"/>
              <a:t>biyolojik</a:t>
            </a:r>
            <a:r>
              <a:rPr lang="en-US" sz="4000" dirty="0"/>
              <a:t> </a:t>
            </a:r>
            <a:r>
              <a:rPr lang="en-US" sz="4000" dirty="0" err="1"/>
              <a:t>yeniden</a:t>
            </a:r>
            <a:r>
              <a:rPr lang="en-US" sz="4000" dirty="0"/>
              <a:t> </a:t>
            </a:r>
            <a:r>
              <a:rPr lang="en-US" sz="4000" dirty="0" err="1"/>
              <a:t>üreticileri</a:t>
            </a:r>
            <a:r>
              <a:rPr lang="en-US" sz="4000" dirty="0"/>
              <a:t> </a:t>
            </a:r>
            <a:r>
              <a:rPr lang="en-US" sz="4000" dirty="0" err="1" smtClean="0"/>
              <a:t>olmak</a:t>
            </a:r>
            <a:r>
              <a:rPr lang="en-US" sz="4000" dirty="0" smtClean="0"/>
              <a:t> (pro-</a:t>
            </a:r>
            <a:r>
              <a:rPr lang="en-US" sz="4000" dirty="0" err="1" smtClean="0"/>
              <a:t>natalizm</a:t>
            </a:r>
            <a:r>
              <a:rPr lang="en-US" sz="4000" dirty="0" smtClean="0"/>
              <a:t>, </a:t>
            </a:r>
            <a:r>
              <a:rPr lang="en-US" sz="4000" dirty="0" err="1" smtClean="0"/>
              <a:t>öjeni</a:t>
            </a:r>
            <a:r>
              <a:rPr lang="en-US" sz="4000" dirty="0" smtClean="0"/>
              <a:t>, </a:t>
            </a:r>
            <a:r>
              <a:rPr lang="en-US" sz="4000" dirty="0" err="1" smtClean="0"/>
              <a:t>Malthusçuluk</a:t>
            </a:r>
            <a:r>
              <a:rPr lang="en-US" sz="4000" dirty="0" smtClean="0"/>
              <a:t>)</a:t>
            </a:r>
            <a:endParaRPr lang="en-US" sz="4000" dirty="0"/>
          </a:p>
          <a:p>
            <a:pPr lvl="2" fontAlgn="base"/>
            <a:r>
              <a:rPr lang="en-US" sz="4000" dirty="0" err="1"/>
              <a:t>Etnik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ulusal</a:t>
            </a:r>
            <a:r>
              <a:rPr lang="en-US" sz="4000" dirty="0"/>
              <a:t> </a:t>
            </a:r>
            <a:r>
              <a:rPr lang="en-US" sz="4000" dirty="0" err="1"/>
              <a:t>grupların</a:t>
            </a:r>
            <a:r>
              <a:rPr lang="en-US" sz="4000" dirty="0"/>
              <a:t> </a:t>
            </a:r>
            <a:r>
              <a:rPr lang="en-US" sz="4000" dirty="0" err="1"/>
              <a:t>sınırlarını</a:t>
            </a:r>
            <a:r>
              <a:rPr lang="en-US" sz="4000" dirty="0"/>
              <a:t> </a:t>
            </a:r>
            <a:r>
              <a:rPr lang="en-US" sz="4000" dirty="0" err="1"/>
              <a:t>yeniden</a:t>
            </a:r>
            <a:r>
              <a:rPr lang="en-US" sz="4000" dirty="0"/>
              <a:t> </a:t>
            </a:r>
            <a:r>
              <a:rPr lang="en-US" sz="4000" dirty="0" err="1"/>
              <a:t>üreticileri</a:t>
            </a:r>
            <a:r>
              <a:rPr lang="en-US" sz="4000" dirty="0"/>
              <a:t> </a:t>
            </a:r>
            <a:r>
              <a:rPr lang="en-US" sz="4000" dirty="0" err="1" smtClean="0"/>
              <a:t>olmak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>
                <a:latin typeface="+mn-lt"/>
              </a:rPr>
              <a:t>Nira</a:t>
            </a:r>
            <a:r>
              <a:rPr lang="en-US" sz="5400" b="1" dirty="0">
                <a:latin typeface="+mn-lt"/>
              </a:rPr>
              <a:t> Yuval-Davis </a:t>
            </a:r>
            <a:r>
              <a:rPr lang="en-US" sz="5400" b="1" dirty="0" err="1">
                <a:latin typeface="+mn-lt"/>
              </a:rPr>
              <a:t>ve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Floya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Anthias</a:t>
            </a:r>
            <a:r>
              <a:rPr lang="en-US" sz="5400" b="1" dirty="0">
                <a:latin typeface="+mn-lt"/>
              </a:rPr>
              <a:t> 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165"/>
            <a:ext cx="10515600" cy="457475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sz="5200" dirty="0" err="1"/>
              <a:t>Kültürün</a:t>
            </a:r>
            <a:r>
              <a:rPr lang="en-US" sz="5200" dirty="0"/>
              <a:t> </a:t>
            </a:r>
            <a:r>
              <a:rPr lang="en-US" sz="5200" dirty="0" err="1"/>
              <a:t>aktarıcıları</a:t>
            </a:r>
            <a:r>
              <a:rPr lang="en-US" sz="5200" dirty="0"/>
              <a:t> </a:t>
            </a:r>
            <a:r>
              <a:rPr lang="en-US" sz="5200" dirty="0" err="1"/>
              <a:t>olmak</a:t>
            </a:r>
            <a:r>
              <a:rPr lang="en-US" sz="5200" dirty="0"/>
              <a:t> (</a:t>
            </a:r>
            <a:r>
              <a:rPr lang="en-US" sz="5200" dirty="0" err="1"/>
              <a:t>ideolojik</a:t>
            </a:r>
            <a:r>
              <a:rPr lang="en-US" sz="5200" dirty="0"/>
              <a:t> </a:t>
            </a:r>
            <a:r>
              <a:rPr lang="en-US" sz="5200" dirty="0" err="1"/>
              <a:t>yeniden</a:t>
            </a:r>
            <a:r>
              <a:rPr lang="en-US" sz="5200" dirty="0"/>
              <a:t> </a:t>
            </a:r>
            <a:r>
              <a:rPr lang="en-US" sz="5200" dirty="0" err="1"/>
              <a:t>üretimin</a:t>
            </a:r>
            <a:r>
              <a:rPr lang="en-US" sz="5200" dirty="0"/>
              <a:t> </a:t>
            </a:r>
            <a:r>
              <a:rPr lang="en-US" sz="5200" dirty="0" err="1"/>
              <a:t>merkezinde</a:t>
            </a:r>
            <a:r>
              <a:rPr lang="en-US" sz="5200" dirty="0"/>
              <a:t> </a:t>
            </a:r>
            <a:r>
              <a:rPr lang="en-US" sz="5200" dirty="0" err="1"/>
              <a:t>yer</a:t>
            </a:r>
            <a:r>
              <a:rPr lang="en-US" sz="5200" dirty="0"/>
              <a:t> </a:t>
            </a:r>
            <a:r>
              <a:rPr lang="en-US" sz="5200" dirty="0" err="1"/>
              <a:t>almak</a:t>
            </a:r>
            <a:r>
              <a:rPr lang="en-US" sz="5200" dirty="0" smtClean="0"/>
              <a:t>)</a:t>
            </a:r>
          </a:p>
          <a:p>
            <a:pPr lvl="0" fontAlgn="base"/>
            <a:r>
              <a:rPr lang="en-US" sz="5200" dirty="0" err="1" smtClean="0"/>
              <a:t>Etnik</a:t>
            </a:r>
            <a:r>
              <a:rPr lang="en-US" sz="5200" dirty="0" smtClean="0"/>
              <a:t> </a:t>
            </a:r>
            <a:r>
              <a:rPr lang="en-US" sz="5200" dirty="0" err="1"/>
              <a:t>ve</a:t>
            </a:r>
            <a:r>
              <a:rPr lang="en-US" sz="5200" dirty="0"/>
              <a:t> </a:t>
            </a:r>
            <a:r>
              <a:rPr lang="en-US" sz="5200" dirty="0" err="1"/>
              <a:t>ulusal</a:t>
            </a:r>
            <a:r>
              <a:rPr lang="en-US" sz="5200" dirty="0"/>
              <a:t> </a:t>
            </a:r>
            <a:r>
              <a:rPr lang="en-US" sz="5200" dirty="0" err="1"/>
              <a:t>farklılıkların</a:t>
            </a:r>
            <a:r>
              <a:rPr lang="en-US" sz="5200" dirty="0"/>
              <a:t> </a:t>
            </a:r>
            <a:r>
              <a:rPr lang="en-US" sz="5200" dirty="0" err="1"/>
              <a:t>gösterenleri</a:t>
            </a:r>
            <a:r>
              <a:rPr lang="en-US" sz="5200" dirty="0"/>
              <a:t> </a:t>
            </a:r>
            <a:r>
              <a:rPr lang="en-US" sz="5200" dirty="0" err="1"/>
              <a:t>olmak</a:t>
            </a:r>
            <a:endParaRPr lang="en-US" sz="5200" dirty="0"/>
          </a:p>
          <a:p>
            <a:pPr lvl="0" fontAlgn="base"/>
            <a:r>
              <a:rPr lang="en-US" sz="5200" dirty="0" err="1"/>
              <a:t>Askeri</a:t>
            </a:r>
            <a:r>
              <a:rPr lang="en-US" sz="5200" dirty="0"/>
              <a:t>, </a:t>
            </a:r>
            <a:r>
              <a:rPr lang="en-US" sz="5200" dirty="0" err="1"/>
              <a:t>ulusal</a:t>
            </a:r>
            <a:r>
              <a:rPr lang="en-US" sz="5200" dirty="0"/>
              <a:t>, </a:t>
            </a:r>
            <a:r>
              <a:rPr lang="en-US" sz="5200" dirty="0" err="1"/>
              <a:t>iktisadi</a:t>
            </a:r>
            <a:r>
              <a:rPr lang="en-US" sz="5200" dirty="0"/>
              <a:t> </a:t>
            </a:r>
            <a:r>
              <a:rPr lang="en-US" sz="5200" dirty="0" err="1"/>
              <a:t>mücadelenin</a:t>
            </a:r>
            <a:r>
              <a:rPr lang="en-US" sz="5200" dirty="0"/>
              <a:t> </a:t>
            </a:r>
            <a:r>
              <a:rPr lang="en-US" sz="5200" dirty="0" err="1"/>
              <a:t>katılımcıları</a:t>
            </a:r>
            <a:r>
              <a:rPr lang="en-US" sz="5200" dirty="0"/>
              <a:t> </a:t>
            </a:r>
            <a:r>
              <a:rPr lang="en-US" sz="5200" dirty="0" err="1"/>
              <a:t>olmak</a:t>
            </a:r>
            <a:endParaRPr lang="en-US" sz="5200" dirty="0"/>
          </a:p>
          <a:p>
            <a:endParaRPr lang="en-US" sz="4000" dirty="0"/>
          </a:p>
          <a:p>
            <a:pPr marL="0" indent="0" algn="just">
              <a:buNone/>
            </a:pPr>
            <a:r>
              <a:rPr lang="en-US" sz="4000" dirty="0"/>
              <a:t>	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i="1" dirty="0"/>
              <a:t>	</a:t>
            </a: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301</Words>
  <Application>Microsoft Macintosh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Wingdings</vt:lpstr>
      <vt:lpstr>Arial</vt:lpstr>
      <vt:lpstr>Office Theme</vt:lpstr>
      <vt:lpstr>Cinsiyet ve Siyaset 6.Hafta</vt:lpstr>
      <vt:lpstr>Klasik Milliyetçilik Kuramlarının Cinsiyet Körlüğü</vt:lpstr>
      <vt:lpstr>1980 Sonrası Etnik Çatışmalar</vt:lpstr>
      <vt:lpstr>Milliyetçilik Kuramlarına Yönelik Feminist Sorular</vt:lpstr>
      <vt:lpstr>Milliyetçilik Kuramlarına Yönelik Feminist Sorular</vt:lpstr>
      <vt:lpstr>Partha Chatterjee - Milliyetçilik ve Sömürge Dünyası, Ulus ve Parçaları </vt:lpstr>
      <vt:lpstr>Sömürge ve Cinsiyet</vt:lpstr>
      <vt:lpstr>Nira Yuval-Davis ve Floya Anthias </vt:lpstr>
      <vt:lpstr>Nira Yuval-Davis ve Floya Anthias </vt:lpstr>
      <vt:lpstr>Toplumsal Cinsiyet ve Milliyetçilik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130</cp:revision>
  <dcterms:created xsi:type="dcterms:W3CDTF">2019-05-22T16:15:54Z</dcterms:created>
  <dcterms:modified xsi:type="dcterms:W3CDTF">2019-05-24T13:53:18Z</dcterms:modified>
</cp:coreProperties>
</file>