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85" r:id="rId5"/>
    <p:sldId id="286" r:id="rId6"/>
    <p:sldId id="284" r:id="rId7"/>
    <p:sldId id="261" r:id="rId8"/>
    <p:sldId id="287" r:id="rId9"/>
    <p:sldId id="288" r:id="rId10"/>
    <p:sldId id="289" r:id="rId11"/>
    <p:sldId id="290" r:id="rId12"/>
    <p:sldId id="291" r:id="rId13"/>
    <p:sldId id="267" r:id="rId14"/>
    <p:sldId id="302" r:id="rId15"/>
    <p:sldId id="271" r:id="rId16"/>
    <p:sldId id="270" r:id="rId17"/>
    <p:sldId id="292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269" r:id="rId26"/>
    <p:sldId id="301" r:id="rId27"/>
    <p:sldId id="259" r:id="rId2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36" autoAdjust="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F7BFE-0E81-4023-B71A-574638C4994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77DB2-C79E-4381-99E7-B35D5AD677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177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57777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9207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9207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9207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9207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926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504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504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504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920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9207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920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9207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077DB2-C79E-4381-99E7-B35D5AD6778E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5920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661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83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3553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8918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073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705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333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44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5421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266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260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110CC-8F4E-41C9-8FA4-88D19A0A9E45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05B2D-7D07-45CA-A6BD-41D8AE7D63A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94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043608" y="1484784"/>
            <a:ext cx="7772400" cy="2160240"/>
          </a:xfrm>
        </p:spPr>
        <p:txBody>
          <a:bodyPr>
            <a:normAutofit fontScale="90000"/>
          </a:bodyPr>
          <a:lstStyle/>
          <a:p>
            <a:r>
              <a:rPr lang="tr-TR" sz="9600" b="1" dirty="0" smtClean="0"/>
              <a:t>TÜRK HUKUK SİSTEMİ</a:t>
            </a:r>
            <a:endParaRPr lang="tr-TR" sz="96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960555" y="5877272"/>
            <a:ext cx="5178966" cy="629948"/>
          </a:xfrm>
        </p:spPr>
        <p:txBody>
          <a:bodyPr/>
          <a:lstStyle/>
          <a:p>
            <a:r>
              <a:rPr lang="tr-TR" dirty="0" smtClean="0"/>
              <a:t>DOÇ. DR</a:t>
            </a:r>
            <a:r>
              <a:rPr lang="tr-TR" dirty="0" smtClean="0"/>
              <a:t>. PELİN TAŞKIN</a:t>
            </a:r>
            <a:endParaRPr lang="tr-TR" dirty="0"/>
          </a:p>
        </p:txBody>
      </p:sp>
      <p:sp>
        <p:nvSpPr>
          <p:cNvPr id="4" name="AutoShape 2" descr="data:image/jpeg;base64,/9j/4AAQSkZJRgABAQAAAQABAAD/2wCEAAkGBxQSEhQTEhQUFRUUFRQUFRUUFBUUFBQVFBUWFhQUFBUYHCggGBolHBQUITEhJSkrLi8uFx8zODUsNygtLisBCgoKDg0OGhAQGy8kICQsLCwsLCwsNCwsLCwsLCwsLCwsLCwsLCwsLCwsLCwsLCwsLCwsLCwsLCwsLCwsLCwsLP/AABEIALUBFwMBIgACEQEDEQH/xAAcAAEAAgMBAQEAAAAAAAAAAAAAAwUCBAYBBwj/xABFEAABAwEEBgYGBwcDBQEAAAABAAIDEQQFEiEGMUFRYXETIoGRocEHMkJSsdEUIzNTgqLwFRZUYnKS4YST8UNEg8LSF//EABkBAQEBAQEBAAAAAAAAAAAAAAACAQQDBf/EACoRAAICAQQCAQQBBQEAAAAAAAABAhEDEhMhMUFRFAQyYfCxIzNxofEi/9oADAMBAAIRAxEAPwD7iiIgCIiAIiIAiIgCIiAIiIAiIgCIiAIiIAiIgCIiAIiIAiIgCIiAIiIAiIgCIiAIiIAiIgCIiAIiIAiLF7qAncgMkVVYtIIJXFrXjEDQg66q0BWJp9Cj1ERaAtS0W4NNAC47gtp2pallIFcVKrGzUhDeAJoWuaeIW4oZyMNcuCygrhFdaXzQrgkREWmBUmkOkcdlFKY5CKhgOoe887ApdJL2+jxVBAe40aXam0zc87wBnTkF8YvzSB1oeWWfJoq9z3EYn09aaVx9VoryGQG5eOTJXC7PfFi1cvou7607tNeu8xg+q2MBlRvDjVx5qni0/n1NEp/mNomee7FTwXPRQuncSKSZ/ayVwk7mMObuZ7gtkRMiIbNaZR/JDUVrua3LwXNbvlnXpVcI+n6CafG0PEFopidkx42n3XjfuK+hr4JEGRlksMFtJY5rg+UA5jPnRfWtEdK47cx1AY5WUxxu1iu0bwunFJ9M48sPKOhREXseIREQBERAEREAREQBERAEREAREQBERAFHO8NaSdgUijtBAa6uqhQHFv0cineS5mB7jUOaSD3hbdmuu2Wb7OXpW+6/XTdiCl0ef9YSdpNK7F1C8oxTVnpJtcHOs0hkb9tA9p3jrDwW1Zb/AGyGjWPrxaR5K3LQdYWPRjcO5VUvDJteistF9YHYejeeQJHwVFpDf7GgdR4eTQVBAXZYRuC5H0kwVswc31muBHevPKpKD5LxuOpcG7ctoicBikq73SaUXQtI2KguOwxTWdhc0VoKnbVTfsuSPOGQ0912YVQbUVwZKm2XSKtjt72j6xhB4ZqWO8Wu4c8lu7Fdk6GfMPTHeZEgjzo1jacS41p8O4Lh7luzp8TZZBFZ4zjtEnvvbqaN9Mw0atbtq+m+lDR11oEdoio8soHtbmaA1DgNtM6rgbssrXythOdnszhUVylmyd1t42kcQFyz4lfs7sT1QpeCx+hPtDAYWfRrMB9WTnNM3Y8V9UHLrHsXl32RkJIY0YqklxqXOz1knOq+gxOEkeWxpoCcqU1HhXdwXIXzZejfioRnmOCzLGlcS8crdMvbtlErcJ10p3Vp5qO4nNgtjC/L1mh38r/ZdvFcJ7FUWCfo35HL5K0vBrZWDDm4bszXYaBXCWpJ+TynCm14Z9NRc3olfXSMEUppKzIB2ReNlAdZXSLrjJNHFJNOmERFpgREQBERAEREAREQBERAEREAREQBV98ydUMGt5orBVY+stFdkY8Ssl6NRX9H0cmXsuHcujBVVaoqyvG9lRzC3rBJijaeFO5THh0a+jYREVkhc/pnZhJCGn3hQ7uK6BVt/trEcq56l55v7cv8F4/uRr6KxYIuj14du9XSqbjlqX9XDw7SrZZgd44v8DIqkzwhYmMbh3BZovUgils7S0igFQRqG0UXxWw3U+BskUgo9k01d+IuxMcODmFpC+3Er5jptpNEZ+hDCRiDDNWgrq6uXWALhU12lc/1EU4nT9NNqXAuG25gO/X+D8lu33E0tJArQVJ2N3YicgKfBcy6YR1c40aK1O0UOsdgXI6TaZPtJ6KM4Yhqb7x95+8rnhO40zrlCpWiwvW/2MGFhxuGsDJva7WVTSX3aZBh6R7W+7E4sHLq5lTXRcbnjHIKN2nUBXUDx4DNXllsbITUNFaZl2QpyGZ7So4iVzI5+wySh1ccrXDMEvdXvK/QWhl4PnscUkub6Oa4+9hcW4u2i+RWm/LKz1y6R25ga1vgKntKuNG/SN0TmR4SYdWEgAtFa9Ugcdq6Mc1E5cuOUj7AiwglD2tc01a4BwO8EVBWa6zjCIiAIiIAiIgCIiAIiIAiIgCIiAitMuBpduC1bmiozEdbzU+Sjvh2LBENbjnyVixtAANmSnyb4NO0CkzDvBCxu84XvYd9RyKkvDIxu3PHisbWMMjH7+qVj7NN5ERWSFpXu2sTlurXtw+rdtyUzVxaNj2ipuBxxvBcHZD4BXy5q43j6Q4UwnCD4f4XSrw+kf8ASR6Z/vYRCVRaT6RssrDQh0hFWtrk0e8/cPiuhtJWzzSbdIovSRfTAG2UvLQ/OUt1htKtb2mhPAcV8ivK83dG2KSj2NDiAHbHChLTsNRqWV/3uXvdI91XOJNTrqdqgujQi22+j4YS1hP2knUaeIJ19i5NTmzuUFCPJqX1fDn2aCOtSWVc7aaOLRXjRufNTaHXL0jhI4YsyGjVUjWSdg4r6cz0TwyWWNgeWTxk4ngVY8nMgtOocRTauJve2NscXRtcCQCCRkahxz4f5UTjoSryXjmpt/gvdIL3gs7cGIPlb7opHGPdjHmak7VxlsvOe0tqAGQg5vPVafxHNy0GyRxgT2tvSPeMUNnrQEV+0n2hu5u1VV4XzJO6sj609VoADWjY1jRkAqUL5Ncq4L2yPgZ70zv6jFH2U657wrOzytcfsmAfyl9R2lxr2rmLuglcRhjeeIY4jvovrfo80QdMWyzNpG01zHrkeyOG9XCNnhklR9RuSz9HZ4Wa8MbB+ULeRF1I4wiIgCIiAIiIAiIgCIiAIiIAhKLTvW0YIzvOQ7VjdA17D9ZK+Q6m9VqtFrXfDgjaNtKnmVsolwazVvIdQncQe4pbY8ceWugIUtqbVjhwK8shqxvILKAskuJgKmWjYeq97ONRyK3lq6DCitI6ruRUjjQVOxc7br+kzEcbaZgF7tfYpnJRXJUIOXRDYHOFrAdTNuzgSupXz8PkDxIXNa6hoW0OW3I61LJPK7XaJKbaEt8AuXBPbhpaOjJi1SuyP0nW3E0QskIIBcWsJzdkGtfTgXGnJfL7daLVK0MZZ5eqKHqOAJGVS52RHavo4s8Yd1nudXXVxHKq2m2eEey0761KSk5M9IRUUcpoforZIAJ7fI2ac5thaC+KLdXKj3eA4rvmaYRMaGsimeRlRrQB2Z6lWAM9lgHJnmQsXWilf8IptdfwY4KXL/k3G6TTAuMdmIDjXruIp2UXB3jog2WUyyjMux4MXU11phGscyutkmrn8XGnctaWYDW9vy+a85Sb7Z6QSj0jmJ9GIXPL3sY5zjUlwxHxyC2LNdsceTWNA/la1vwCtpLS2lA5vd/la0lr4hRRdnjJaZZ0V/cGkToRgd1mA+rtaDn1fkudbaOayifUnZkFeHiZ551cOT6xYrayVuJhqPEcwthfLrJbnxGrHEEbvMbV3Ojt9i0tIIo9oGIbDsqO5fQTPntFwiItMCIiAIiIAiIgCIiAIiIAqi0DpbQG+zHmeasbXOGMc47B4rVuaAtZid6zziPbqUvl0avZYIi8LhvCowELXu/1KbiR3FTGVvvDvC1rNaGYnjE31q6xtWGmNuGF7H8cJ5FbygnwvaRUZjeEsUmJgPZ3J5Hg8vB1I3nc0/BcNaXgmok8BnTmV2t7n6l4yqRQV2k6guHfYXZlzmdh3cgubP2jpwdMhkttcm18fjRYxP3jPdXz1rOOwv1l1K6qAupu5rast2tp67stYaB5leNo9yBrzStANu9Yue7XipyoPIrbFgAOt54Y2A9poVg6721oRr1YpS4dtAFloGm+pObndriopQBx7VbR2dmoRsP4iPic1sx2eJppSGp35lNQo5zq02dpr5p1Rqb3NPkr+0lrdQZlsDVCLQdVQ0bwCSpcikiiOIjKN5/DT4qB9lkPsO7SG+avpJHZmr+6g+K1Z3mlSX/rac1Oo2irZYpNoI5keSlfZHMdnTMb66ltROOLFnQmmrsqprzhwhp5itfJVif/ALROX7TRYM10Wg+Uzhvjd4Ob8yubjcug0TfS0t4tePCvku9HCzu0RF6HmEREAREQBERAEREAREQFDpbaujjaSCRXMBchaNOp3HDFGGNGVTrp2L6RaIGvFHCoVDaNFYySW5LynGT6ZcXFdo5Z192l/tu7MlC50z9bn/3FdV+7jhqIXouB+8Lw+O322eu4vCORdYZDtd/cVC66pTqJ/uK7gXA7eFKy4jtKfGQ3j59+zLQ3VI4cnuWUN62qy0LpTTY051XUaTW2GxNoevK4dVm7+Z24L5jb7c6Vxe81Oz9bAscVB8M9IJzVvo6mzaSSWq2QdIeqH5MbUNHVOfPiumtPVr6mYOTn6yd4prXG6F3HLI76UQRFFUg0NXmhBDQM6AGteC6C1WiM115DZX4715zb8npGvBuMmGX2WWyjt3iOFFmLSAaUYOAaQB+Vc7JfFnYaOkiaWmhD5ACDlrBWdjvaGTE6J4cAcJLCXUy1dXmoLo6f6SwHPB3OPwaon20E6mkatRA51rwVO28YxmQdWstk+S1ZL6hrm1x4Bkh1cA1bwZReTSZEgjXqw5d+1azLaQMqV5GgHYfJVL75iIo2KU/6ecjwYsfppOqGY/6abzapbKSLp95Ag4qZfyA9uZqtV9qadpFddKDLiBSi1TaJDqs03+yR8UFntDtVncOeAeBKhyKSRnNbwAQ0EjfUKF1syObjwJrRbMd2Wg+xTm5vkpW3BMdZY2u6pU2VSK5lrzGR7z4Ke22mrRkde0k9ysI9Gz7Up/CAFutuWMChq6m8qoyp2TNJqjlo3q30ampaoOJcO9pV1HZGNya0DsWH0Rge2QCjmHEOa6o/Uq6o5ZYHR2SKhbfjhrDT3hSDSAe6DyePMLpWaHs59uRdIqdt/s9x3YWnzT94otz/AMv/ANKtyPsnRL0XCKm/eKP3X/l+aj/eZlc2P/L803I+xokXqKKzWhsjcTCCOHwO4orJJUREAREQBERAFDabS1gqe7atS8L1bGDQivgFzlotMktSMh7zvILny51HhdnvjwuXLLG232R7QYOAqe8/JUrtLo4z17U4f1Ma5o7A2qjddcbvXxScyQ3wpXxU0N0QjVDGPwt+S4tyTd3/ALOpQilVG9Z4bFax0vRwTYtcjaOqeO0HgVDadHrHss0fOh+FV5PCyCKR8bGNdg1taATurQLU0WvYzNex/wBpEQCfea4Va7vBHYFTnfBKh5L6KVzQGtJa0CgAoAANgAWQnd7zu8qIn9f8rzP9EKdUvZWleiN1giLi8xRlxNS4xtLid5JFSVsRsDcmig3NFB4LAV3LMFSUZVPFK814iA970oiFYDwheUQkpUpQParzFyXhJ/VFjUoDIuWJqvKn9FeV/VVhoIUTgsnBYFvFARzMA2VWk6QDYt/tVZbYsGZINeGpWpHm0e1bup3KOV7RqAJ4uAWqy1V1OH4WVUnS12O8Gq7JoY6+yzvcf/Wije47AK8G18C4KfjQdpLvBQTWxjfWkpwFPgM1STZLdFhcV6SQO6w6hriGTc9jhmeARUJvMOP1Ub3ngK5c80XvHcSpHjJwbPriIi6jxCIsZH0BO4VQGM0wYKuNAqC33w5+UeQ945D/ACta0yulNXGu4eyOzb2rAR5/r9BcOXNKXEejrx4lHlkLIs6nrHe7UP6Qpizf4/JStjWdFz6T21EIZ+v8lTMB/wCSlQFNDEXZgKlExsqNI3kWd/EtG/2hxXz65b6FmtRkfQR4XMeScNGkjPdWoFBxX1e33G6eMxnqgkGuRORrqIKqGejKzGvSPkdiyIDgBnnsC1YZOadcGPLFRas0otLbO7aRuqAa8atJWwdJLP8AeeB8lJB6Jbsaa9C8nXnNKB3NcArOD0f3czVZY/xFzviV1bEfTOfekVDdJ7P96O0O+SzGkdnP/Vb3H5Lo4tF7G31bLAP/ABMPxCydo3ZD/wBtD/tM+SzYj+/8G/I51l/Qfet7ip23vEdT2/2lW50Vsf8ADRf2BY/utZPuWDlUfArHgias7Ks3vENcjO0FeftmL72PxW5NoXY3a4u57x5rSm9HtlPq9K3lK7zWbEfybvyJReTDqezxT6cz32eK0n+j1lKMtFobwxg/EKCX0eOIoLXPTjgPknx4+2bvyLE3pH95H3rz9px/eR96pHejV/8AFyf2tULvRvLstR7WBPjx9sb8vRfm8o/vGd68N5M+8Z4LnXejmb+J/IF5/wDnk/8AEfkWfHj7G/L0X8l6x/eN8FpT39EP+p3LQHo8l2z/AJQjvR07bMewBb8eHtmb8vRK7SOH3iq+8dKGFpDRXiVvj0ct2zP8Pkpo/R9APWc48yVUcGNEvNNnL3TfbYgcVSSarc/bUsppDET2VXVWfRWzR+yDzzVnDCxnqNA7FeiN3RGuVdnI2e4bXNnI/AN2fwVrY9FYI83kyHjq7ldulUTirIYYGsFGNa0cBRFESi0HYoiidO0bVZhKobYeo7kVg607lE6UlRKSopIqYbI46h35KZtgdvb4/Jb4QFc20j33Gaguw+8OwEqOW5XO1TFv9MbSe9xI8FZhyy6VUoR9EuUijg0XjDw+SSaYjMCR4wV2HA0AFXzclhVeOkA1qiaNgFehabLa3ZnyBK2GzDj3KkyXFkq9WAeF7VXZNGS8XhKxJRyFGdViSsapVS3ZtGQK9UdV7VYmKM0osMS8xLbFGdEwrDEscSyzaZJhC8ICwxLHEss2jJ6rrXIQt4uUM7QQhpXdOSsC9JWUKwqqJPCVisisShh5VYkr0heFq0wjK8WT3AItMOrtTqNKrC5ESRSMsS9j7e0koigo0r5vboG1w4vxU8lqXFpF9INDHh/FXyXqLUk0xZb3hOWRPeNbWkhUejlue6ZzXEmrA8knbU6twpkiLnl98f3wzqxpbcv3yjpHuoqm22sg5Aczn4LxFUzxictfek0sVaZ9tB4BcXbPSdbGGjMI51PmiKVJ2VXBsXd6WbZUB7YndhHmvoGj2mj5wMUbRycfkvEXTHlWzykqZ2FntGIVpRTIiwkELxEWGni8XqLAF4iIDwrEoiCzFERDTErEoiGGvaI1oOaiLUYzyiYURUYe4VFKaBEWks47SS9XtyGWa9RF6ow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4" descr="data:image/jpeg;base64,/9j/4AAQSkZJRgABAQAAAQABAAD/2wCEAAkGBxQSEhQTEhQUFRUUFRQUFRUUFBUUFBQVFBUWFhQUFBUYHCggGBolHBQUITEhJSkrLi8uFx8zODUsNygtLisBCgoKDg0OGhAQGy8kICQsLCwsLCwsNCwsLCwsLCwsLCwsLCwsLCwsLCwsLCwsLCwsLCwsLCwsLCwsLCwsLCwsLP/AABEIALUBFwMBIgACEQEDEQH/xAAcAAEAAgMBAQEAAAAAAAAAAAAAAwUCBAYBBwj/xABFEAABAwEEBgYGBwcDBQEAAAABAAIDEQQFEiEGMUFRYXETIoGRocEHMkJSsdEUIzNTgqLwFRZUYnKS4YST8UNEg8LSF//EABkBAQEBAQEBAAAAAAAAAAAAAAACAQQDBf/EACoRAAICAQQCAQQBBQEAAAAAAAABAhEDEhMhMUFRFAQyYfCxIzNxofEi/9oADAMBAAIRAxEAPwD7iiIgCIiAIiIAiIgCIiAIiIAiIgCIiAIiIAiIgCIiAIiIAiIgCIiAIiIAiIgCIiAIiIAiIgCIiAIiIAiLF7qAncgMkVVYtIIJXFrXjEDQg66q0BWJp9Cj1ERaAtS0W4NNAC47gtp2pallIFcVKrGzUhDeAJoWuaeIW4oZyMNcuCygrhFdaXzQrgkREWmBUmkOkcdlFKY5CKhgOoe887ApdJL2+jxVBAe40aXam0zc87wBnTkF8YvzSB1oeWWfJoq9z3EYn09aaVx9VoryGQG5eOTJXC7PfFi1cvou7607tNeu8xg+q2MBlRvDjVx5qni0/n1NEp/mNomee7FTwXPRQuncSKSZ/ayVwk7mMObuZ7gtkRMiIbNaZR/JDUVrua3LwXNbvlnXpVcI+n6CafG0PEFopidkx42n3XjfuK+hr4JEGRlksMFtJY5rg+UA5jPnRfWtEdK47cx1AY5WUxxu1iu0bwunFJ9M48sPKOhREXseIREQBERAEREAREQBERAEREAREQBERAFHO8NaSdgUijtBAa6uqhQHFv0cineS5mB7jUOaSD3hbdmuu2Wb7OXpW+6/XTdiCl0ef9YSdpNK7F1C8oxTVnpJtcHOs0hkb9tA9p3jrDwW1Zb/AGyGjWPrxaR5K3LQdYWPRjcO5VUvDJteistF9YHYejeeQJHwVFpDf7GgdR4eTQVBAXZYRuC5H0kwVswc31muBHevPKpKD5LxuOpcG7ctoicBikq73SaUXQtI2KguOwxTWdhc0VoKnbVTfsuSPOGQ0912YVQbUVwZKm2XSKtjt72j6xhB4ZqWO8Wu4c8lu7Fdk6GfMPTHeZEgjzo1jacS41p8O4Lh7luzp8TZZBFZ4zjtEnvvbqaN9Mw0atbtq+m+lDR11oEdoio8soHtbmaA1DgNtM6rgbssrXythOdnszhUVylmyd1t42kcQFyz4lfs7sT1QpeCx+hPtDAYWfRrMB9WTnNM3Y8V9UHLrHsXl32RkJIY0YqklxqXOz1knOq+gxOEkeWxpoCcqU1HhXdwXIXzZejfioRnmOCzLGlcS8crdMvbtlErcJ10p3Vp5qO4nNgtjC/L1mh38r/ZdvFcJ7FUWCfo35HL5K0vBrZWDDm4bszXYaBXCWpJ+TynCm14Z9NRc3olfXSMEUppKzIB2ReNlAdZXSLrjJNHFJNOmERFpgREQBERAEREAREQBERAEREAREQBV98ydUMGt5orBVY+stFdkY8Ssl6NRX9H0cmXsuHcujBVVaoqyvG9lRzC3rBJijaeFO5THh0a+jYREVkhc/pnZhJCGn3hQ7uK6BVt/trEcq56l55v7cv8F4/uRr6KxYIuj14du9XSqbjlqX9XDw7SrZZgd44v8DIqkzwhYmMbh3BZovUgils7S0igFQRqG0UXxWw3U+BskUgo9k01d+IuxMcODmFpC+3Er5jptpNEZ+hDCRiDDNWgrq6uXWALhU12lc/1EU4nT9NNqXAuG25gO/X+D8lu33E0tJArQVJ2N3YicgKfBcy6YR1c40aK1O0UOsdgXI6TaZPtJ6KM4Yhqb7x95+8rnhO40zrlCpWiwvW/2MGFhxuGsDJva7WVTSX3aZBh6R7W+7E4sHLq5lTXRcbnjHIKN2nUBXUDx4DNXllsbITUNFaZl2QpyGZ7So4iVzI5+wySh1ccrXDMEvdXvK/QWhl4PnscUkub6Oa4+9hcW4u2i+RWm/LKz1y6R25ga1vgKntKuNG/SN0TmR4SYdWEgAtFa9Ugcdq6Mc1E5cuOUj7AiwglD2tc01a4BwO8EVBWa6zjCIiAIiIAiIgCIiAIiIAiIgCIiAitMuBpduC1bmiozEdbzU+Sjvh2LBENbjnyVixtAANmSnyb4NO0CkzDvBCxu84XvYd9RyKkvDIxu3PHisbWMMjH7+qVj7NN5ERWSFpXu2sTlurXtw+rdtyUzVxaNj2ipuBxxvBcHZD4BXy5q43j6Q4UwnCD4f4XSrw+kf8ASR6Z/vYRCVRaT6RssrDQh0hFWtrk0e8/cPiuhtJWzzSbdIovSRfTAG2UvLQ/OUt1htKtb2mhPAcV8ivK83dG2KSj2NDiAHbHChLTsNRqWV/3uXvdI91XOJNTrqdqgujQi22+j4YS1hP2knUaeIJ19i5NTmzuUFCPJqX1fDn2aCOtSWVc7aaOLRXjRufNTaHXL0jhI4YsyGjVUjWSdg4r6cz0TwyWWNgeWTxk4ngVY8nMgtOocRTauJve2NscXRtcCQCCRkahxz4f5UTjoSryXjmpt/gvdIL3gs7cGIPlb7opHGPdjHmak7VxlsvOe0tqAGQg5vPVafxHNy0GyRxgT2tvSPeMUNnrQEV+0n2hu5u1VV4XzJO6sj609VoADWjY1jRkAqUL5Ncq4L2yPgZ70zv6jFH2U657wrOzytcfsmAfyl9R2lxr2rmLuglcRhjeeIY4jvovrfo80QdMWyzNpG01zHrkeyOG9XCNnhklR9RuSz9HZ4Wa8MbB+ULeRF1I4wiIgCIiAIiIAiIgCIiAIiIAhKLTvW0YIzvOQ7VjdA17D9ZK+Q6m9VqtFrXfDgjaNtKnmVsolwazVvIdQncQe4pbY8ceWugIUtqbVjhwK8shqxvILKAskuJgKmWjYeq97ONRyK3lq6DCitI6ruRUjjQVOxc7br+kzEcbaZgF7tfYpnJRXJUIOXRDYHOFrAdTNuzgSupXz8PkDxIXNa6hoW0OW3I61LJPK7XaJKbaEt8AuXBPbhpaOjJi1SuyP0nW3E0QskIIBcWsJzdkGtfTgXGnJfL7daLVK0MZZ5eqKHqOAJGVS52RHavo4s8Yd1nudXXVxHKq2m2eEey0761KSk5M9IRUUcpoforZIAJ7fI2ac5thaC+KLdXKj3eA4rvmaYRMaGsimeRlRrQB2Z6lWAM9lgHJnmQsXWilf8IptdfwY4KXL/k3G6TTAuMdmIDjXruIp2UXB3jog2WUyyjMux4MXU11phGscyutkmrn8XGnctaWYDW9vy+a85Sb7Z6QSj0jmJ9GIXPL3sY5zjUlwxHxyC2LNdsceTWNA/la1vwCtpLS2lA5vd/la0lr4hRRdnjJaZZ0V/cGkToRgd1mA+rtaDn1fkudbaOayifUnZkFeHiZ551cOT6xYrayVuJhqPEcwthfLrJbnxGrHEEbvMbV3Ojt9i0tIIo9oGIbDsqO5fQTPntFwiItMCIiAIiIAiIgCIiAIiIAqi0DpbQG+zHmeasbXOGMc47B4rVuaAtZid6zziPbqUvl0avZYIi8LhvCowELXu/1KbiR3FTGVvvDvC1rNaGYnjE31q6xtWGmNuGF7H8cJ5FbygnwvaRUZjeEsUmJgPZ3J5Hg8vB1I3nc0/BcNaXgmok8BnTmV2t7n6l4yqRQV2k6guHfYXZlzmdh3cgubP2jpwdMhkttcm18fjRYxP3jPdXz1rOOwv1l1K6qAupu5rast2tp67stYaB5leNo9yBrzStANu9Yue7XipyoPIrbFgAOt54Y2A9poVg6721oRr1YpS4dtAFloGm+pObndriopQBx7VbR2dmoRsP4iPic1sx2eJppSGp35lNQo5zq02dpr5p1Rqb3NPkr+0lrdQZlsDVCLQdVQ0bwCSpcikiiOIjKN5/DT4qB9lkPsO7SG+avpJHZmr+6g+K1Z3mlSX/rac1Oo2irZYpNoI5keSlfZHMdnTMb66ltROOLFnQmmrsqprzhwhp5itfJVif/ALROX7TRYM10Wg+Uzhvjd4Ob8yubjcug0TfS0t4tePCvku9HCzu0RF6HmEREAREQBERAEREAREQFDpbaujjaSCRXMBchaNOp3HDFGGNGVTrp2L6RaIGvFHCoVDaNFYySW5LynGT6ZcXFdo5Z192l/tu7MlC50z9bn/3FdV+7jhqIXouB+8Lw+O322eu4vCORdYZDtd/cVC66pTqJ/uK7gXA7eFKy4jtKfGQ3j59+zLQ3VI4cnuWUN62qy0LpTTY051XUaTW2GxNoevK4dVm7+Z24L5jb7c6Vxe81Oz9bAscVB8M9IJzVvo6mzaSSWq2QdIeqH5MbUNHVOfPiumtPVr6mYOTn6yd4prXG6F3HLI76UQRFFUg0NXmhBDQM6AGteC6C1WiM115DZX4715zb8npGvBuMmGX2WWyjt3iOFFmLSAaUYOAaQB+Vc7JfFnYaOkiaWmhD5ACDlrBWdjvaGTE6J4cAcJLCXUy1dXmoLo6f6SwHPB3OPwaon20E6mkatRA51rwVO28YxmQdWstk+S1ZL6hrm1x4Bkh1cA1bwZReTSZEgjXqw5d+1azLaQMqV5GgHYfJVL75iIo2KU/6ecjwYsfppOqGY/6abzapbKSLp95Ag4qZfyA9uZqtV9qadpFddKDLiBSi1TaJDqs03+yR8UFntDtVncOeAeBKhyKSRnNbwAQ0EjfUKF1syObjwJrRbMd2Wg+xTm5vkpW3BMdZY2u6pU2VSK5lrzGR7z4Ke22mrRkde0k9ysI9Gz7Up/CAFutuWMChq6m8qoyp2TNJqjlo3q30ampaoOJcO9pV1HZGNya0DsWH0Rge2QCjmHEOa6o/Uq6o5ZYHR2SKhbfjhrDT3hSDSAe6DyePMLpWaHs59uRdIqdt/s9x3YWnzT94otz/AMv/ANKtyPsnRL0XCKm/eKP3X/l+aj/eZlc2P/L803I+xokXqKKzWhsjcTCCOHwO4orJJUREAREQBERAFDabS1gqe7atS8L1bGDQivgFzlotMktSMh7zvILny51HhdnvjwuXLLG232R7QYOAqe8/JUrtLo4z17U4f1Ma5o7A2qjddcbvXxScyQ3wpXxU0N0QjVDGPwt+S4tyTd3/ALOpQilVG9Z4bFax0vRwTYtcjaOqeO0HgVDadHrHss0fOh+FV5PCyCKR8bGNdg1taATurQLU0WvYzNex/wBpEQCfea4Va7vBHYFTnfBKh5L6KVzQGtJa0CgAoAANgAWQnd7zu8qIn9f8rzP9EKdUvZWleiN1giLi8xRlxNS4xtLid5JFSVsRsDcmig3NFB4LAV3LMFSUZVPFK814iA970oiFYDwheUQkpUpQParzFyXhJ/VFjUoDIuWJqvKn9FeV/VVhoIUTgsnBYFvFARzMA2VWk6QDYt/tVZbYsGZINeGpWpHm0e1bup3KOV7RqAJ4uAWqy1V1OH4WVUnS12O8Gq7JoY6+yzvcf/Wije47AK8G18C4KfjQdpLvBQTWxjfWkpwFPgM1STZLdFhcV6SQO6w6hriGTc9jhmeARUJvMOP1Ub3ngK5c80XvHcSpHjJwbPriIi6jxCIsZH0BO4VQGM0wYKuNAqC33w5+UeQ945D/ACta0yulNXGu4eyOzb2rAR5/r9BcOXNKXEejrx4lHlkLIs6nrHe7UP6Qpizf4/JStjWdFz6T21EIZ+v8lTMB/wCSlQFNDEXZgKlExsqNI3kWd/EtG/2hxXz65b6FmtRkfQR4XMeScNGkjPdWoFBxX1e33G6eMxnqgkGuRORrqIKqGejKzGvSPkdiyIDgBnnsC1YZOadcGPLFRas0otLbO7aRuqAa8atJWwdJLP8AeeB8lJB6Jbsaa9C8nXnNKB3NcArOD0f3czVZY/xFzviV1bEfTOfekVDdJ7P96O0O+SzGkdnP/Vb3H5Lo4tF7G31bLAP/ABMPxCydo3ZD/wBtD/tM+SzYj+/8G/I51l/Qfet7ip23vEdT2/2lW50Vsf8ADRf2BY/utZPuWDlUfArHgias7Ks3vENcjO0FeftmL72PxW5NoXY3a4u57x5rSm9HtlPq9K3lK7zWbEfybvyJReTDqezxT6cz32eK0n+j1lKMtFobwxg/EKCX0eOIoLXPTjgPknx4+2bvyLE3pH95H3rz9px/eR96pHejV/8AFyf2tULvRvLstR7WBPjx9sb8vRfm8o/vGd68N5M+8Z4LnXejmb+J/IF5/wDnk/8AEfkWfHj7G/L0X8l6x/eN8FpT39EP+p3LQHo8l2z/AJQjvR07bMewBb8eHtmb8vRK7SOH3iq+8dKGFpDRXiVvj0ct2zP8Pkpo/R9APWc48yVUcGNEvNNnL3TfbYgcVSSarc/bUsppDET2VXVWfRWzR+yDzzVnDCxnqNA7FeiN3RGuVdnI2e4bXNnI/AN2fwVrY9FYI83kyHjq7ldulUTirIYYGsFGNa0cBRFESi0HYoiidO0bVZhKobYeo7kVg607lE6UlRKSopIqYbI46h35KZtgdvb4/Jb4QFc20j33Gaguw+8OwEqOW5XO1TFv9MbSe9xI8FZhyy6VUoR9EuUijg0XjDw+SSaYjMCR4wV2HA0AFXzclhVeOkA1qiaNgFehabLa3ZnyBK2GzDj3KkyXFkq9WAeF7VXZNGS8XhKxJRyFGdViSsapVS3ZtGQK9UdV7VYmKM0osMS8xLbFGdEwrDEscSyzaZJhC8ICwxLHEss2jJ6rrXIQt4uUM7QQhpXdOSsC9JWUKwqqJPCVisisShh5VYkr0heFq0wjK8WT3AItMOrtTqNKrC5ESRSMsS9j7e0koigo0r5vboG1w4vxU8lqXFpF9INDHh/FXyXqLUk0xZb3hOWRPeNbWkhUejlue6ZzXEmrA8knbU6twpkiLnl98f3wzqxpbcv3yjpHuoqm22sg5Aczn4LxFUzxictfek0sVaZ9tB4BcXbPSdbGGjMI51PmiKVJ2VXBsXd6WbZUB7YndhHmvoGj2mj5wMUbRycfkvEXTHlWzykqZ2FntGIVpRTIiwkELxEWGni8XqLAF4iIDwrEoiCzFERDTErEoiGGvaI1oOaiLUYzyiYURUYe4VFKaBEWks47SS9XtyGWa9RF6ow/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93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i="1" dirty="0" smtClean="0"/>
              <a:t>Manevi Unsur:</a:t>
            </a:r>
          </a:p>
          <a:p>
            <a:pPr marL="0" indent="0" algn="ctr">
              <a:buNone/>
            </a:pPr>
            <a:r>
              <a:rPr lang="tr-TR" sz="3600" dirty="0" smtClean="0"/>
              <a:t>Hukuka aykırı fiilin isnat yeteneğine sahip kimse tarafından bilerek ve isteyerek (kasten) veya </a:t>
            </a:r>
            <a:r>
              <a:rPr lang="tr-TR" sz="3600" dirty="0" err="1" smtClean="0"/>
              <a:t>ihmalen</a:t>
            </a:r>
            <a:r>
              <a:rPr lang="tr-TR" sz="3600" dirty="0"/>
              <a:t> </a:t>
            </a:r>
            <a:r>
              <a:rPr lang="tr-TR" sz="3600" dirty="0" smtClean="0"/>
              <a:t>(taksirle) işlenmesidir.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372816" y="476672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4000" b="1" i="1" dirty="0" smtClean="0"/>
              <a:t>SUÇUN UNSURLARI</a:t>
            </a:r>
          </a:p>
        </p:txBody>
      </p:sp>
    </p:spTree>
    <p:extLst>
      <p:ext uri="{BB962C8B-B14F-4D97-AF65-F5344CB8AC3E}">
        <p14:creationId xmlns:p14="http://schemas.microsoft.com/office/powerpoint/2010/main" val="1059127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i="1" dirty="0" smtClean="0"/>
              <a:t>İlliyet (nedensellik) Bağı:</a:t>
            </a:r>
          </a:p>
          <a:p>
            <a:pPr marL="0" indent="0" algn="ctr">
              <a:buNone/>
            </a:pPr>
            <a:r>
              <a:rPr lang="tr-TR" sz="3600" dirty="0" smtClean="0"/>
              <a:t>Sonuç ile fiil arasında nedensellik varsa, suç oluşmuş olur.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372816" y="476672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4000" b="1" i="1" dirty="0" smtClean="0"/>
              <a:t>SUÇUN UNSURLARI</a:t>
            </a:r>
          </a:p>
        </p:txBody>
      </p:sp>
    </p:spTree>
    <p:extLst>
      <p:ext uri="{BB962C8B-B14F-4D97-AF65-F5344CB8AC3E}">
        <p14:creationId xmlns:p14="http://schemas.microsoft.com/office/powerpoint/2010/main" val="274368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048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tr-TR" sz="3600" i="1" dirty="0" smtClean="0"/>
              <a:t>Suçun türü, </a:t>
            </a:r>
          </a:p>
          <a:p>
            <a:pPr marL="0" indent="0" algn="ctr">
              <a:buNone/>
            </a:pPr>
            <a:r>
              <a:rPr lang="tr-TR" sz="3600" i="1" dirty="0" smtClean="0"/>
              <a:t>işlendiği zamanın anlaşılması,</a:t>
            </a:r>
          </a:p>
          <a:p>
            <a:pPr marL="0" indent="0" algn="ctr">
              <a:buNone/>
            </a:pPr>
            <a:r>
              <a:rPr lang="tr-TR" sz="3600" i="1" dirty="0" smtClean="0"/>
              <a:t>uygulanacak yasanın belirlenmesi açısından önemlidir:</a:t>
            </a:r>
          </a:p>
          <a:p>
            <a:pPr marL="0" indent="0" algn="ctr">
              <a:buNone/>
            </a:pPr>
            <a:r>
              <a:rPr lang="tr-TR" sz="3600" b="1" i="1" dirty="0" smtClean="0"/>
              <a:t>Kesintisiz (mütemadi) suç,</a:t>
            </a:r>
          </a:p>
          <a:p>
            <a:pPr marL="0" indent="0" algn="ctr">
              <a:buNone/>
            </a:pPr>
            <a:r>
              <a:rPr lang="tr-TR" sz="3600" b="1" i="1" dirty="0" smtClean="0"/>
              <a:t>Ani suç,</a:t>
            </a:r>
          </a:p>
          <a:p>
            <a:pPr marL="0" indent="0" algn="ctr">
              <a:buNone/>
            </a:pPr>
            <a:r>
              <a:rPr lang="tr-TR" sz="3600" b="1" i="1" dirty="0" smtClean="0"/>
              <a:t>Zincirleme (müteselsil) suç,</a:t>
            </a:r>
          </a:p>
          <a:p>
            <a:pPr marL="0" indent="0" algn="ctr">
              <a:buNone/>
            </a:pPr>
            <a:r>
              <a:rPr lang="tr-TR" sz="3600" b="1" i="1" dirty="0" smtClean="0"/>
              <a:t>İhmali suç,</a:t>
            </a:r>
          </a:p>
          <a:p>
            <a:pPr marL="0" indent="0" algn="ctr">
              <a:buNone/>
            </a:pPr>
            <a:r>
              <a:rPr lang="tr-TR" sz="3600" b="1" i="1" dirty="0" err="1" smtClean="0"/>
              <a:t>İtiyadi</a:t>
            </a:r>
            <a:r>
              <a:rPr lang="tr-TR" sz="3600" b="1" i="1" dirty="0" smtClean="0"/>
              <a:t> suç.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372816" y="476672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4000" b="1" i="1" dirty="0" smtClean="0"/>
              <a:t>SUÇUN TÜRLERİ</a:t>
            </a:r>
          </a:p>
        </p:txBody>
      </p:sp>
    </p:spTree>
    <p:extLst>
      <p:ext uri="{BB962C8B-B14F-4D97-AF65-F5344CB8AC3E}">
        <p14:creationId xmlns:p14="http://schemas.microsoft.com/office/powerpoint/2010/main" val="337326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484784"/>
            <a:ext cx="8229600" cy="504056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r-TR" dirty="0">
                <a:latin typeface="Calibri"/>
                <a:cs typeface="Calibri"/>
              </a:rPr>
              <a:t>"</a:t>
            </a:r>
            <a:r>
              <a:rPr lang="tr-TR" dirty="0" smtClean="0"/>
              <a:t>Suçun karşılığı olarak uygulanan zorlama ve yoksunluklar ceza (yaptırım) olarak isimlendirilir</a:t>
            </a:r>
            <a:r>
              <a:rPr lang="tr-TR" dirty="0" smtClean="0">
                <a:latin typeface="Calibri"/>
                <a:cs typeface="Calibri"/>
              </a:rPr>
              <a:t>"</a:t>
            </a:r>
            <a:r>
              <a:rPr lang="tr-TR" dirty="0" smtClean="0"/>
              <a:t> (Bilgili ve Demirkapı, 2012, 198).</a:t>
            </a:r>
            <a:endParaRPr lang="tr-TR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tr-TR" dirty="0" smtClean="0"/>
              <a:t>Türk Ceza Kanunu</a:t>
            </a:r>
            <a:r>
              <a:rPr lang="tr-TR" dirty="0" smtClean="0">
                <a:latin typeface="Calibri"/>
                <a:cs typeface="Calibri"/>
              </a:rPr>
              <a:t>―Kabahatler Kanunu</a:t>
            </a:r>
          </a:p>
          <a:p>
            <a:pPr marL="0" indent="0" algn="ctr">
              <a:buNone/>
            </a:pPr>
            <a:endParaRPr lang="tr-TR" dirty="0">
              <a:latin typeface="Calibri"/>
              <a:cs typeface="Calibri"/>
            </a:endParaRPr>
          </a:p>
          <a:p>
            <a:pPr marL="0" indent="0" algn="ctr">
              <a:buNone/>
            </a:pPr>
            <a:r>
              <a:rPr lang="tr-TR" dirty="0" smtClean="0">
                <a:latin typeface="Calibri"/>
                <a:cs typeface="Calibri"/>
              </a:rPr>
              <a:t>Cezalar―Güvenlik Tedbirleri</a:t>
            </a:r>
          </a:p>
          <a:p>
            <a:pPr marL="0" indent="0" algn="just">
              <a:buNone/>
            </a:pPr>
            <a:r>
              <a:rPr lang="tr-TR" dirty="0" smtClean="0">
                <a:latin typeface="Calibri"/>
                <a:cs typeface="Calibri"/>
              </a:rPr>
              <a:t>Hapis Cezaları</a:t>
            </a:r>
          </a:p>
          <a:p>
            <a:pPr marL="0" indent="0" algn="just">
              <a:buNone/>
            </a:pPr>
            <a:r>
              <a:rPr lang="tr-TR" dirty="0" smtClean="0">
                <a:latin typeface="Calibri"/>
                <a:cs typeface="Calibri"/>
              </a:rPr>
              <a:t>Adli Para Cezaları  </a:t>
            </a:r>
          </a:p>
          <a:p>
            <a:pPr marL="0" indent="0" algn="just">
              <a:buNone/>
            </a:pPr>
            <a:r>
              <a:rPr lang="tr-TR" dirty="0" smtClean="0">
                <a:latin typeface="Calibri"/>
                <a:cs typeface="Calibri"/>
              </a:rPr>
              <a:t>Güvenlik Tedbirleri: Bazı Haklardan Yoksun Bırakma-Müsadere-Çocuklara ve Akıl Hastalarına Yönelik Özel Güvenlik Tedbirleri.</a:t>
            </a:r>
          </a:p>
          <a:p>
            <a:pPr marL="0" indent="0" algn="ctr">
              <a:buNone/>
            </a:pPr>
            <a:endParaRPr lang="tr-TR" dirty="0" smtClean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548680"/>
            <a:ext cx="8280920" cy="7920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tr-TR" sz="4000" b="1" dirty="0" smtClean="0"/>
              <a:t>CEZA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4000" b="1" dirty="0"/>
          </a:p>
        </p:txBody>
      </p:sp>
      <p:cxnSp>
        <p:nvCxnSpPr>
          <p:cNvPr id="7" name="Düz Ok Bağlayıcısı 6"/>
          <p:cNvCxnSpPr/>
          <p:nvPr/>
        </p:nvCxnSpPr>
        <p:spPr>
          <a:xfrm flipH="1">
            <a:off x="3275856" y="3068960"/>
            <a:ext cx="43204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4139952" y="3068960"/>
            <a:ext cx="72008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574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3568" y="1628800"/>
            <a:ext cx="8229600" cy="489654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>
                <a:latin typeface="Calibri"/>
                <a:cs typeface="Calibri"/>
              </a:rPr>
              <a:t>Hapis Cezaları</a:t>
            </a:r>
            <a:r>
              <a:rPr lang="tr-TR" b="1" dirty="0" smtClean="0"/>
              <a:t>: </a:t>
            </a:r>
          </a:p>
          <a:p>
            <a:pPr marL="0" indent="0" algn="just">
              <a:buNone/>
            </a:pPr>
            <a:r>
              <a:rPr lang="tr-TR" b="1" dirty="0" smtClean="0">
                <a:latin typeface="Calibri"/>
                <a:cs typeface="Calibri"/>
              </a:rPr>
              <a:t>1-Ağırlaştırılmış Müebbet Hapis Cezası: </a:t>
            </a:r>
            <a:r>
              <a:rPr lang="tr-TR" dirty="0" smtClean="0">
                <a:latin typeface="Calibri"/>
                <a:cs typeface="Calibri"/>
              </a:rPr>
              <a:t>Hüküm giyenin hayatı boyunca devam eder. Kanunda ve tüzükte belirlenen güvenlik rejimine göre cezası çektirilir.</a:t>
            </a:r>
            <a:endParaRPr lang="tr-TR" dirty="0">
              <a:latin typeface="Calibri"/>
              <a:cs typeface="Calibri"/>
            </a:endParaRPr>
          </a:p>
          <a:p>
            <a:pPr marL="0" indent="0" algn="just">
              <a:buNone/>
            </a:pPr>
            <a:r>
              <a:rPr lang="tr-TR" b="1" dirty="0" smtClean="0">
                <a:latin typeface="Calibri"/>
                <a:cs typeface="Calibri"/>
              </a:rPr>
              <a:t>2-Müebbet hapis cezası: </a:t>
            </a:r>
            <a:r>
              <a:rPr lang="tr-TR" dirty="0" smtClean="0">
                <a:latin typeface="Calibri"/>
                <a:cs typeface="Calibri"/>
              </a:rPr>
              <a:t>Hükümlünün hayatı boyunca devam eder.</a:t>
            </a:r>
          </a:p>
          <a:p>
            <a:pPr marL="0" indent="0" algn="just">
              <a:buNone/>
            </a:pPr>
            <a:r>
              <a:rPr lang="tr-TR" b="1" dirty="0" smtClean="0">
                <a:latin typeface="Calibri"/>
                <a:cs typeface="Calibri"/>
              </a:rPr>
              <a:t>3-Hapis cezası: </a:t>
            </a:r>
            <a:r>
              <a:rPr lang="tr-TR" dirty="0" smtClean="0">
                <a:latin typeface="Calibri"/>
                <a:cs typeface="Calibri"/>
              </a:rPr>
              <a:t>Süreli ve kısa süreli hapis cezaları olarak ayrılır. Süreli hapis cezaları 1 aydan az, 20 yıldan fazla olamaz. Kısa süreli hapis cezaları 1 yıl veya daha az hapis cezalarıdır. Kısa süreli hapis cezaları, para cezasına çevrilebilir.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548680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tr-TR" sz="4000" b="1" dirty="0" smtClean="0"/>
              <a:t>CEZA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1227" y="-27383"/>
            <a:ext cx="2869285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7296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CEZA HUKUKUNUN İLKELERİ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b="1" dirty="0"/>
          </a:p>
        </p:txBody>
      </p:sp>
      <p:sp>
        <p:nvSpPr>
          <p:cNvPr id="7" name="Text Placeholder 4"/>
          <p:cNvSpPr txBox="1">
            <a:spLocks noGrp="1"/>
          </p:cNvSpPr>
          <p:nvPr>
            <p:ph idx="1"/>
          </p:nvPr>
        </p:nvSpPr>
        <p:spPr bwMode="auto">
          <a:xfrm>
            <a:off x="827087" y="1772816"/>
            <a:ext cx="7606621" cy="6483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FE8637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tr-TR" altLang="tr-TR" noProof="0" dirty="0" smtClean="0">
                <a:solidFill>
                  <a:sysClr val="windowText" lastClr="000000"/>
                </a:solidFill>
                <a:latin typeface="Century Schoolbook"/>
              </a:rPr>
              <a:t>KANUNSUZ SUÇ VE CEZA OLMAZ</a:t>
            </a:r>
            <a:r>
              <a:rPr kumimoji="0" lang="en-GB" altLang="tr-TR" sz="24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entury Schoolbook"/>
                <a:ea typeface="+mn-ea"/>
                <a:cs typeface="+mn-cs"/>
              </a:rPr>
              <a:t>	</a:t>
            </a:r>
          </a:p>
        </p:txBody>
      </p:sp>
      <p:sp>
        <p:nvSpPr>
          <p:cNvPr id="8" name="Text Placeholder 4"/>
          <p:cNvSpPr txBox="1">
            <a:spLocks/>
          </p:cNvSpPr>
          <p:nvPr/>
        </p:nvSpPr>
        <p:spPr bwMode="auto">
          <a:xfrm>
            <a:off x="827584" y="2492896"/>
            <a:ext cx="2448272" cy="72008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dirty="0" smtClean="0"/>
              <a:t>Geçmişe Uygulama Yasağı</a:t>
            </a:r>
            <a:r>
              <a:rPr lang="en-GB" altLang="tr-TR" dirty="0" smtClean="0"/>
              <a:t>		</a:t>
            </a:r>
          </a:p>
        </p:txBody>
      </p:sp>
      <p:sp>
        <p:nvSpPr>
          <p:cNvPr id="9" name="Text Placeholder 4"/>
          <p:cNvSpPr txBox="1">
            <a:spLocks/>
          </p:cNvSpPr>
          <p:nvPr/>
        </p:nvSpPr>
        <p:spPr bwMode="auto">
          <a:xfrm>
            <a:off x="3707904" y="2492896"/>
            <a:ext cx="1512168" cy="72008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dirty="0" smtClean="0"/>
              <a:t>Kanunun tekelciliği</a:t>
            </a:r>
            <a:r>
              <a:rPr lang="en-GB" altLang="tr-TR" dirty="0" smtClean="0"/>
              <a:t>		</a:t>
            </a:r>
          </a:p>
        </p:txBody>
      </p:sp>
      <p:sp>
        <p:nvSpPr>
          <p:cNvPr id="10" name="Text Placeholder 4"/>
          <p:cNvSpPr txBox="1">
            <a:spLocks/>
          </p:cNvSpPr>
          <p:nvPr/>
        </p:nvSpPr>
        <p:spPr bwMode="auto">
          <a:xfrm>
            <a:off x="5868144" y="2492896"/>
            <a:ext cx="2520280" cy="72008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tr-TR" altLang="tr-TR" dirty="0" smtClean="0"/>
              <a:t>Kanunların Açık ve Belirgin Olması</a:t>
            </a:r>
            <a:r>
              <a:rPr lang="en-GB" altLang="tr-TR" dirty="0" smtClean="0"/>
              <a:t>		</a:t>
            </a:r>
          </a:p>
        </p:txBody>
      </p:sp>
      <p:sp>
        <p:nvSpPr>
          <p:cNvPr id="11" name="Text Placeholder 4"/>
          <p:cNvSpPr txBox="1">
            <a:spLocks/>
          </p:cNvSpPr>
          <p:nvPr/>
        </p:nvSpPr>
        <p:spPr bwMode="auto">
          <a:xfrm>
            <a:off x="827584" y="3356992"/>
            <a:ext cx="7606621" cy="6483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73050" indent="-273050" algn="l" defTabSz="914400" rtl="0" eaLnBrk="0" fontAlgn="base" latinLnBrk="0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Font typeface="Arial" panose="020B0604020202020204" pitchFamily="34" charset="0"/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FE8637"/>
              </a:buClr>
              <a:buFont typeface="Wingdings" pitchFamily="2" charset="2"/>
              <a:buNone/>
            </a:pPr>
            <a:r>
              <a:rPr lang="tr-TR" altLang="tr-TR" dirty="0" smtClean="0">
                <a:solidFill>
                  <a:sysClr val="windowText" lastClr="000000"/>
                </a:solidFill>
                <a:latin typeface="Century Schoolbook"/>
              </a:rPr>
              <a:t>KIYAS YASAĞI </a:t>
            </a:r>
            <a:r>
              <a:rPr lang="en-GB" altLang="tr-TR" dirty="0" smtClean="0">
                <a:solidFill>
                  <a:sysClr val="windowText" lastClr="000000"/>
                </a:solidFill>
                <a:latin typeface="Century Schoolbook"/>
              </a:rPr>
              <a:t>	</a:t>
            </a:r>
          </a:p>
        </p:txBody>
      </p:sp>
      <p:sp>
        <p:nvSpPr>
          <p:cNvPr id="12" name="Text Placeholder 4"/>
          <p:cNvSpPr txBox="1">
            <a:spLocks/>
          </p:cNvSpPr>
          <p:nvPr/>
        </p:nvSpPr>
        <p:spPr bwMode="auto">
          <a:xfrm>
            <a:off x="827584" y="4077072"/>
            <a:ext cx="7606621" cy="6483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73050" indent="-273050" algn="l" defTabSz="914400" rtl="0" eaLnBrk="0" fontAlgn="base" latinLnBrk="0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Font typeface="Arial" panose="020B0604020202020204" pitchFamily="34" charset="0"/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FE8637"/>
              </a:buClr>
              <a:buFont typeface="Wingdings" pitchFamily="2" charset="2"/>
              <a:buNone/>
            </a:pPr>
            <a:r>
              <a:rPr lang="tr-TR" altLang="tr-TR" dirty="0" smtClean="0">
                <a:solidFill>
                  <a:sysClr val="windowText" lastClr="000000"/>
                </a:solidFill>
                <a:latin typeface="Century Schoolbook"/>
              </a:rPr>
              <a:t>BİREYSELLEŞTİRME İLKESİ</a:t>
            </a:r>
            <a:r>
              <a:rPr lang="en-GB" altLang="tr-TR" dirty="0" smtClean="0">
                <a:solidFill>
                  <a:sysClr val="windowText" lastClr="000000"/>
                </a:solidFill>
                <a:latin typeface="Century Schoolbook"/>
              </a:rPr>
              <a:t>	</a:t>
            </a:r>
          </a:p>
        </p:txBody>
      </p:sp>
      <p:sp>
        <p:nvSpPr>
          <p:cNvPr id="13" name="Text Placeholder 4"/>
          <p:cNvSpPr txBox="1">
            <a:spLocks/>
          </p:cNvSpPr>
          <p:nvPr/>
        </p:nvSpPr>
        <p:spPr bwMode="auto">
          <a:xfrm>
            <a:off x="827584" y="4797152"/>
            <a:ext cx="7606621" cy="6483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73050" indent="-273050" algn="l" defTabSz="914400" rtl="0" eaLnBrk="0" fontAlgn="base" latinLnBrk="0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Font typeface="Arial" panose="020B0604020202020204" pitchFamily="34" charset="0"/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FE8637"/>
              </a:buClr>
              <a:buFont typeface="Wingdings" pitchFamily="2" charset="2"/>
              <a:buNone/>
            </a:pPr>
            <a:r>
              <a:rPr lang="tr-TR" altLang="tr-TR" dirty="0" smtClean="0">
                <a:solidFill>
                  <a:sysClr val="windowText" lastClr="000000"/>
                </a:solidFill>
                <a:latin typeface="Century Schoolbook"/>
              </a:rPr>
              <a:t>KİŞİSELLİK İLKESİ</a:t>
            </a:r>
            <a:r>
              <a:rPr lang="en-GB" altLang="tr-TR" dirty="0" smtClean="0">
                <a:solidFill>
                  <a:sysClr val="windowText" lastClr="000000"/>
                </a:solidFill>
                <a:latin typeface="Century Schoolbook"/>
              </a:rPr>
              <a:t>	</a:t>
            </a:r>
          </a:p>
        </p:txBody>
      </p:sp>
      <p:sp>
        <p:nvSpPr>
          <p:cNvPr id="14" name="Text Placeholder 4"/>
          <p:cNvSpPr txBox="1">
            <a:spLocks/>
          </p:cNvSpPr>
          <p:nvPr/>
        </p:nvSpPr>
        <p:spPr bwMode="auto">
          <a:xfrm>
            <a:off x="827584" y="5516959"/>
            <a:ext cx="7606621" cy="6483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273050" indent="-273050" algn="l" defTabSz="914400" rtl="0" eaLnBrk="0" fontAlgn="base" latinLnBrk="0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Font typeface="Arial" panose="020B0604020202020204" pitchFamily="34" charset="0"/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FE8637"/>
              </a:buClr>
              <a:buFont typeface="Wingdings" pitchFamily="2" charset="2"/>
              <a:buNone/>
            </a:pPr>
            <a:r>
              <a:rPr lang="tr-TR" altLang="tr-TR" dirty="0" smtClean="0">
                <a:solidFill>
                  <a:sysClr val="windowText" lastClr="000000"/>
                </a:solidFill>
                <a:latin typeface="Century Schoolbook"/>
              </a:rPr>
              <a:t>KANUNU BİLMEMEK MAZERET SAYILMAZ</a:t>
            </a:r>
            <a:r>
              <a:rPr lang="en-GB" altLang="tr-TR" dirty="0" smtClean="0">
                <a:solidFill>
                  <a:sysClr val="windowText" lastClr="000000"/>
                </a:solidFill>
                <a:latin typeface="Century Schoolbook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91129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build="p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204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KANUNSUZ SUÇ VE CEZA OLMAZ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b="1" dirty="0"/>
          </a:p>
        </p:txBody>
      </p:sp>
      <p:sp>
        <p:nvSpPr>
          <p:cNvPr id="6" name="Dikdörtgen 5"/>
          <p:cNvSpPr/>
          <p:nvPr/>
        </p:nvSpPr>
        <p:spPr>
          <a:xfrm>
            <a:off x="1123185" y="1652602"/>
            <a:ext cx="76328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dirty="0" smtClean="0"/>
              <a:t>AY </a:t>
            </a:r>
            <a:r>
              <a:rPr lang="tr-TR" sz="4000" dirty="0" err="1" smtClean="0"/>
              <a:t>md.</a:t>
            </a:r>
            <a:r>
              <a:rPr lang="tr-TR" sz="4000" dirty="0" smtClean="0"/>
              <a:t> 38:</a:t>
            </a:r>
          </a:p>
          <a:p>
            <a:pPr algn="ctr"/>
            <a:r>
              <a:rPr lang="tr-TR" sz="4000" dirty="0" smtClean="0"/>
              <a:t>Kimse</a:t>
            </a:r>
            <a:r>
              <a:rPr lang="tr-TR" sz="4000" dirty="0"/>
              <a:t>, işlendiği zaman yürürlükte bulunan kanunun suç saymadığı bir fiilden dolayı cezalandırılamaz;</a:t>
            </a:r>
          </a:p>
          <a:p>
            <a:pPr algn="ctr"/>
            <a:r>
              <a:rPr lang="tr-TR" sz="4000" dirty="0"/>
              <a:t>kimseye suçu işlediği zaman kanunda o suç için konulmuş olan cezadan daha ağır bir ceza verilemez</a:t>
            </a:r>
            <a:r>
              <a:rPr lang="tr-TR" sz="1000" dirty="0" smtClean="0"/>
              <a:t>).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98220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204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Geçmişe Uygulama Yasağı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b="1" dirty="0"/>
          </a:p>
        </p:txBody>
      </p:sp>
      <p:sp>
        <p:nvSpPr>
          <p:cNvPr id="6" name="Dikdörtgen 5"/>
          <p:cNvSpPr/>
          <p:nvPr/>
        </p:nvSpPr>
        <p:spPr>
          <a:xfrm>
            <a:off x="1123185" y="1652602"/>
            <a:ext cx="76328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dirty="0" smtClean="0"/>
              <a:t>Suç hakkında, yalnızca işlendiği zaman yürürlükte olan kanuna göre cezaya ya da güvenlik tedbirine hükmedilebilir.</a:t>
            </a:r>
          </a:p>
          <a:p>
            <a:pPr marL="571500" indent="-571500" algn="ctr">
              <a:buBlip>
                <a:blip r:embed="rId3"/>
              </a:buBlip>
            </a:pPr>
            <a:r>
              <a:rPr lang="tr-TR" sz="4000" dirty="0" smtClean="0"/>
              <a:t>ANCAK Failin yararına olacak şekilde hükümler içeren </a:t>
            </a:r>
            <a:r>
              <a:rPr lang="tr-TR" sz="4000" dirty="0"/>
              <a:t>y</a:t>
            </a:r>
            <a:r>
              <a:rPr lang="tr-TR" sz="4000" dirty="0" smtClean="0"/>
              <a:t>eni tarihli kanunlar için geçmişe uygulanma yasağı uygulanmaz.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280056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204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Kanunun Tekelciliği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b="1" dirty="0"/>
          </a:p>
        </p:txBody>
      </p:sp>
      <p:sp>
        <p:nvSpPr>
          <p:cNvPr id="6" name="Dikdörtgen 5"/>
          <p:cNvSpPr/>
          <p:nvPr/>
        </p:nvSpPr>
        <p:spPr>
          <a:xfrm>
            <a:off x="1123185" y="1652602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dirty="0" smtClean="0"/>
              <a:t>Kanunlar ceza hukukunda tek kaynaktır.</a:t>
            </a:r>
          </a:p>
          <a:p>
            <a:pPr algn="ctr"/>
            <a:r>
              <a:rPr lang="tr-TR" sz="4000" dirty="0" smtClean="0"/>
              <a:t>Örf ve adet hukuku </a:t>
            </a:r>
          </a:p>
          <a:p>
            <a:pPr algn="ctr"/>
            <a:r>
              <a:rPr lang="tr-TR" sz="4000" dirty="0" smtClean="0"/>
              <a:t>İçtihatlar </a:t>
            </a:r>
          </a:p>
          <a:p>
            <a:pPr algn="ctr"/>
            <a:r>
              <a:rPr lang="tr-TR" sz="4000" dirty="0" smtClean="0"/>
              <a:t>(yazılı olmayan kaynaklar)</a:t>
            </a:r>
          </a:p>
          <a:p>
            <a:pPr algn="ctr"/>
            <a:r>
              <a:rPr lang="tr-TR" sz="4000" dirty="0" smtClean="0"/>
              <a:t>yardımcı kaynaktır.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09249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204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Kanunların Açık ve Belirgin Olması</a:t>
            </a:r>
            <a:endParaRPr lang="tr-TR" b="1" dirty="0"/>
          </a:p>
        </p:txBody>
      </p:sp>
      <p:sp>
        <p:nvSpPr>
          <p:cNvPr id="6" name="Dikdörtgen 5"/>
          <p:cNvSpPr/>
          <p:nvPr/>
        </p:nvSpPr>
        <p:spPr>
          <a:xfrm>
            <a:off x="1123185" y="1652602"/>
            <a:ext cx="7632848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dirty="0" smtClean="0"/>
              <a:t>Kanunların açık ve belirgin olması gerekir.</a:t>
            </a:r>
          </a:p>
          <a:p>
            <a:pPr algn="ctr"/>
            <a:r>
              <a:rPr lang="tr-TR" sz="4000" dirty="0" smtClean="0"/>
              <a:t>Böylelikle, kişiler ceza hükümlerini ihlal etmeleri durumunda karşılaşacakları yaptırımları önceden bilirler ve böylelikle suç işleme fikirlerinden vazgeçebilirler. </a:t>
            </a:r>
          </a:p>
          <a:p>
            <a:pPr algn="ctr"/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2097295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5446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sz="4000" b="1" i="1" dirty="0" smtClean="0"/>
              <a:t>BU DERSTE NELER ÖĞRENECEĞİZ?</a:t>
            </a:r>
          </a:p>
          <a:p>
            <a:pPr marL="0" indent="0" algn="ctr">
              <a:buNone/>
            </a:pPr>
            <a:r>
              <a:rPr lang="tr-TR" sz="4000" b="1" i="1" dirty="0" smtClean="0"/>
              <a:t>CEZA HUKUKU</a:t>
            </a:r>
          </a:p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3600" b="1" dirty="0" smtClean="0"/>
              <a:t>SUÇ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tr-TR" sz="3600" dirty="0" smtClean="0"/>
              <a:t>Suçun Unsurları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tr-TR" sz="3600" dirty="0" smtClean="0"/>
              <a:t>Suçun Türleri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tr-TR" sz="3600" b="1" dirty="0" smtClean="0"/>
              <a:t>CEZA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tr-TR" sz="3600" dirty="0" smtClean="0"/>
              <a:t>Ceza Hukukunun İlkeleri</a:t>
            </a:r>
          </a:p>
          <a:p>
            <a:pPr lvl="3">
              <a:buFont typeface="Wingdings" panose="05000000000000000000" pitchFamily="2" charset="2"/>
              <a:buChar char="Ø"/>
            </a:pPr>
            <a:r>
              <a:rPr lang="tr-TR" sz="3600" dirty="0" smtClean="0"/>
              <a:t>Cezai Sorumluluk</a:t>
            </a:r>
          </a:p>
        </p:txBody>
      </p:sp>
    </p:spTree>
    <p:extLst>
      <p:ext uri="{BB962C8B-B14F-4D97-AF65-F5344CB8AC3E}">
        <p14:creationId xmlns:p14="http://schemas.microsoft.com/office/powerpoint/2010/main" val="24514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204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KIYAS YASAĞI</a:t>
            </a:r>
            <a:endParaRPr lang="tr-TR" b="1" dirty="0"/>
          </a:p>
        </p:txBody>
      </p:sp>
      <p:sp>
        <p:nvSpPr>
          <p:cNvPr id="6" name="Dikdörtgen 5"/>
          <p:cNvSpPr/>
          <p:nvPr/>
        </p:nvSpPr>
        <p:spPr>
          <a:xfrm>
            <a:off x="1123185" y="1652602"/>
            <a:ext cx="7632848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dirty="0" smtClean="0"/>
              <a:t>Bir hukuk kuralının, kanun tarafından düzenlenmemiş benzer bir olaya genişletilerek uygulanmasına KIYAS denir.</a:t>
            </a:r>
          </a:p>
          <a:p>
            <a:pPr algn="ctr"/>
            <a:r>
              <a:rPr lang="tr-TR" sz="4000" dirty="0" smtClean="0"/>
              <a:t>Kıyas yoluyla cezaya hükmedilmesi yasaktır.</a:t>
            </a:r>
          </a:p>
          <a:p>
            <a:pPr algn="ctr"/>
            <a:endParaRPr lang="tr-TR" sz="1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2" y="4698190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1098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204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BİREYSELLEŞTİRME İLKESİ</a:t>
            </a:r>
            <a:endParaRPr lang="tr-TR" b="1" dirty="0"/>
          </a:p>
        </p:txBody>
      </p:sp>
      <p:sp>
        <p:nvSpPr>
          <p:cNvPr id="6" name="Dikdörtgen 5"/>
          <p:cNvSpPr/>
          <p:nvPr/>
        </p:nvSpPr>
        <p:spPr>
          <a:xfrm>
            <a:off x="1123185" y="1652602"/>
            <a:ext cx="763284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dirty="0" smtClean="0"/>
              <a:t>Hakimin, suçlunun ekonomik durumunu, suçluyu suça yönelten halleri hakkaniyet dahilinde takdir hakkını kullanarak değerlendirip cezaya hükmetmesidir.</a:t>
            </a:r>
          </a:p>
          <a:p>
            <a:pPr algn="ctr"/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06570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204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KİŞİSELLİK İLKESİ</a:t>
            </a:r>
            <a:endParaRPr lang="tr-TR" b="1" dirty="0"/>
          </a:p>
        </p:txBody>
      </p:sp>
      <p:sp>
        <p:nvSpPr>
          <p:cNvPr id="6" name="Dikdörtgen 5"/>
          <p:cNvSpPr/>
          <p:nvPr/>
        </p:nvSpPr>
        <p:spPr>
          <a:xfrm>
            <a:off x="1123185" y="1652602"/>
            <a:ext cx="76328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dirty="0" smtClean="0"/>
              <a:t>Ceza sorumluluğu şahsidir.</a:t>
            </a:r>
          </a:p>
          <a:p>
            <a:pPr algn="ctr"/>
            <a:r>
              <a:rPr lang="tr-TR" sz="4000" dirty="0" smtClean="0"/>
              <a:t>Herkes ancak kendi eyleminden sorumlu tutulur.</a:t>
            </a:r>
          </a:p>
          <a:p>
            <a:pPr algn="ctr"/>
            <a:r>
              <a:rPr lang="tr-TR" sz="4000" dirty="0" smtClean="0"/>
              <a:t>Sadece suç işleyen hakkında cezaya hükmedilir.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223424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204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KANUNU BİLMEMEK MAZERET SAYILMAZ</a:t>
            </a:r>
            <a:endParaRPr lang="tr-TR" b="1" dirty="0"/>
          </a:p>
        </p:txBody>
      </p:sp>
      <p:sp>
        <p:nvSpPr>
          <p:cNvPr id="6" name="Dikdörtgen 5"/>
          <p:cNvSpPr/>
          <p:nvPr/>
        </p:nvSpPr>
        <p:spPr>
          <a:xfrm>
            <a:off x="1123185" y="1652602"/>
            <a:ext cx="76328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dirty="0" smtClean="0"/>
              <a:t>Bir kişi suç işlediğini, yaptığı davranışın suç teşkil ettiğini bilmese dahi o suça dair cezanın ya da güvenlik tedbirinin uygulanmasından kurtulamaz.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379621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204" y="177281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KANUNU BİLMEMEK MAZERET SAYILMAZ</a:t>
            </a:r>
            <a:endParaRPr lang="tr-TR" b="1" dirty="0"/>
          </a:p>
        </p:txBody>
      </p:sp>
      <p:sp>
        <p:nvSpPr>
          <p:cNvPr id="6" name="Dikdörtgen 5"/>
          <p:cNvSpPr/>
          <p:nvPr/>
        </p:nvSpPr>
        <p:spPr>
          <a:xfrm>
            <a:off x="1123185" y="1652602"/>
            <a:ext cx="76328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000" dirty="0" smtClean="0"/>
              <a:t>Bir kişi suç işlediğini, yaptığı davranışın suç teşkil ettiğini bilmese dahi o suça dair cezanın ya da güvenlik tedbirinin uygulanmasından kurtulamaz.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3787453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1"/>
            <a:ext cx="8229600" cy="7200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CEZAİ SORUMLULUK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b="1" dirty="0"/>
          </a:p>
        </p:txBody>
      </p:sp>
      <p:sp>
        <p:nvSpPr>
          <p:cNvPr id="7" name="Dikdörtgen 6"/>
          <p:cNvSpPr/>
          <p:nvPr/>
        </p:nvSpPr>
        <p:spPr>
          <a:xfrm>
            <a:off x="683568" y="1772816"/>
            <a:ext cx="763284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4000" dirty="0" smtClean="0"/>
              <a:t>Ceza hukukundan kaynaklanan sorumluluktur.</a:t>
            </a:r>
          </a:p>
          <a:p>
            <a:pPr algn="just"/>
            <a:r>
              <a:rPr lang="tr-TR" sz="4000" dirty="0" smtClean="0"/>
              <a:t>Bu sorumluluğun doğması için kişinin suç olarak nitelendirilen fiilleri işlemesi gerekir.</a:t>
            </a:r>
            <a:endParaRPr lang="tr-TR" sz="4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170884"/>
            <a:ext cx="2676525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2205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908721"/>
            <a:ext cx="8229600" cy="7200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tr-TR" sz="1100" b="1" i="1" dirty="0" smtClean="0"/>
          </a:p>
          <a:p>
            <a:pPr marL="0" indent="0" algn="ctr">
              <a:buNone/>
            </a:pPr>
            <a:endParaRPr lang="tr-TR" sz="800" b="1" i="1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467544" y="908721"/>
            <a:ext cx="8280920" cy="72007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tr-TR" sz="1100" b="1" i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tr-TR" b="1" dirty="0" smtClean="0"/>
              <a:t>CEZAİ SORUMLULUK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b="1" dirty="0"/>
          </a:p>
        </p:txBody>
      </p:sp>
      <p:sp>
        <p:nvSpPr>
          <p:cNvPr id="7" name="Dikdörtgen 6"/>
          <p:cNvSpPr/>
          <p:nvPr/>
        </p:nvSpPr>
        <p:spPr>
          <a:xfrm>
            <a:off x="683568" y="1772816"/>
            <a:ext cx="76328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4000" dirty="0" smtClean="0"/>
              <a:t>Bazı hallerde cezai sorumluluk ortadan kalkar:</a:t>
            </a:r>
          </a:p>
          <a:p>
            <a:pPr algn="ctr"/>
            <a:r>
              <a:rPr lang="tr-TR" sz="4000" dirty="0" smtClean="0"/>
              <a:t>Beklenmeyen haller/mücbir sebep</a:t>
            </a:r>
          </a:p>
          <a:p>
            <a:pPr algn="ctr"/>
            <a:r>
              <a:rPr lang="tr-TR" sz="4000" dirty="0" smtClean="0"/>
              <a:t>Cebir veya tehdit</a:t>
            </a:r>
          </a:p>
          <a:p>
            <a:pPr algn="ctr"/>
            <a:r>
              <a:rPr lang="tr-TR" sz="4000" dirty="0" smtClean="0"/>
              <a:t>Meşru müdafaa</a:t>
            </a:r>
          </a:p>
          <a:p>
            <a:pPr algn="ctr"/>
            <a:r>
              <a:rPr lang="tr-TR" sz="4000" dirty="0" smtClean="0"/>
              <a:t>Zorda kalma/ıztırar hali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0188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BU SUNUMDA YARARLANILAN KAYNAKLAR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Adnan </a:t>
            </a:r>
            <a:r>
              <a:rPr lang="tr-TR" dirty="0" err="1" smtClean="0"/>
              <a:t>Güriz</a:t>
            </a:r>
            <a:r>
              <a:rPr lang="tr-TR" dirty="0" smtClean="0"/>
              <a:t>, Hukuk Başlangıcı, Siyasal Kitabevi, Ankara, 2011.</a:t>
            </a:r>
          </a:p>
          <a:p>
            <a:r>
              <a:rPr lang="tr-TR" dirty="0" smtClean="0"/>
              <a:t>Fatih Bilgili, Ertan Demirkapı, Hukukun Temel Kavramları, Dora Basın Yayın Dağıtım, Bursa, 2012.</a:t>
            </a:r>
          </a:p>
          <a:p>
            <a:r>
              <a:rPr lang="tr-TR" dirty="0" smtClean="0"/>
              <a:t>Doğan </a:t>
            </a:r>
            <a:r>
              <a:rPr lang="tr-TR" dirty="0" err="1" smtClean="0"/>
              <a:t>Soyaslan</a:t>
            </a:r>
            <a:r>
              <a:rPr lang="tr-TR" smtClean="0"/>
              <a:t>, </a:t>
            </a:r>
            <a:r>
              <a:rPr lang="tr-TR" dirty="0" smtClean="0"/>
              <a:t>Ceza Hukuku Genel Hükümler, Yetkin Kitabevi</a:t>
            </a:r>
            <a:r>
              <a:rPr lang="tr-TR" smtClean="0"/>
              <a:t>, Ankara, 1998.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667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31640" y="476672"/>
            <a:ext cx="7056784" cy="648072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tr-TR" sz="4000" b="1" i="1" dirty="0" smtClean="0"/>
              <a:t>CEZA HUKUKU</a:t>
            </a:r>
            <a:endParaRPr lang="tr-TR" sz="4000" dirty="0"/>
          </a:p>
        </p:txBody>
      </p:sp>
      <p:sp>
        <p:nvSpPr>
          <p:cNvPr id="4" name="Dikdörtgen 3"/>
          <p:cNvSpPr/>
          <p:nvPr/>
        </p:nvSpPr>
        <p:spPr>
          <a:xfrm>
            <a:off x="3923928" y="1340768"/>
            <a:ext cx="475252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400" dirty="0" smtClean="0">
                <a:latin typeface="Calibri"/>
                <a:cs typeface="Calibri"/>
              </a:rPr>
              <a:t>"</a:t>
            </a:r>
            <a:r>
              <a:rPr lang="tr-TR" sz="3400" dirty="0" smtClean="0"/>
              <a:t>Ceza </a:t>
            </a:r>
            <a:r>
              <a:rPr lang="tr-TR" sz="3400" dirty="0"/>
              <a:t>hukuku, </a:t>
            </a:r>
            <a:endParaRPr lang="tr-TR" sz="3400" dirty="0" smtClean="0"/>
          </a:p>
          <a:p>
            <a:pPr algn="ctr"/>
            <a:r>
              <a:rPr lang="tr-TR" sz="3400" dirty="0" smtClean="0"/>
              <a:t>devletin </a:t>
            </a:r>
            <a:r>
              <a:rPr lang="tr-TR" sz="3400" dirty="0"/>
              <a:t>organlarınca suç </a:t>
            </a:r>
            <a:r>
              <a:rPr lang="tr-TR" sz="3400" dirty="0" smtClean="0"/>
              <a:t>sayılan hukuka aykırı davranışları ve suça uygulanacak yaptırımı=cezayı ve </a:t>
            </a:r>
          </a:p>
          <a:p>
            <a:pPr algn="ctr"/>
            <a:r>
              <a:rPr lang="tr-TR" sz="3400" dirty="0" smtClean="0"/>
              <a:t>cezanın uygulanmasını düzenleyen hukuk dalıdır</a:t>
            </a:r>
            <a:r>
              <a:rPr lang="tr-TR" sz="3400" dirty="0" smtClean="0">
                <a:latin typeface="Calibri"/>
                <a:cs typeface="Calibri"/>
              </a:rPr>
              <a:t>"</a:t>
            </a:r>
            <a:r>
              <a:rPr lang="tr-TR" sz="3400" dirty="0" smtClean="0"/>
              <a:t> (Bilgili ve Demirkapı, 2012, 195).</a:t>
            </a:r>
            <a:endParaRPr lang="tr-TR" sz="3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068960"/>
            <a:ext cx="3744416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941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31640" y="476672"/>
            <a:ext cx="7056784" cy="648072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tr-TR" sz="4000" b="1" i="1" dirty="0" smtClean="0"/>
              <a:t>CEZA HUKUKU</a:t>
            </a:r>
            <a:endParaRPr lang="tr-TR" sz="4000" dirty="0"/>
          </a:p>
        </p:txBody>
      </p:sp>
      <p:sp>
        <p:nvSpPr>
          <p:cNvPr id="4" name="Dikdörtgen 3"/>
          <p:cNvSpPr/>
          <p:nvPr/>
        </p:nvSpPr>
        <p:spPr>
          <a:xfrm>
            <a:off x="899592" y="1340768"/>
            <a:ext cx="777686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200" dirty="0" smtClean="0">
                <a:latin typeface="Calibri"/>
                <a:cs typeface="Calibri"/>
              </a:rPr>
              <a:t>"</a:t>
            </a:r>
            <a:r>
              <a:rPr lang="tr-TR" sz="3200" dirty="0" smtClean="0"/>
              <a:t>Ceza </a:t>
            </a:r>
            <a:r>
              <a:rPr lang="tr-TR" sz="3200" dirty="0"/>
              <a:t>hukuku, </a:t>
            </a:r>
            <a:endParaRPr lang="tr-TR" sz="3200" dirty="0" smtClean="0"/>
          </a:p>
          <a:p>
            <a:pPr algn="ctr"/>
            <a:r>
              <a:rPr lang="tr-TR" sz="3200" dirty="0"/>
              <a:t>u</a:t>
            </a:r>
            <a:r>
              <a:rPr lang="tr-TR" sz="3200" dirty="0" smtClean="0"/>
              <a:t>zunca bir süre zarar verenle (suçlu) zarar gören (mağdur) arasında özel bir ilişki olarak nitelendirilmiştir.</a:t>
            </a:r>
          </a:p>
          <a:p>
            <a:pPr algn="ctr"/>
            <a:r>
              <a:rPr lang="tr-TR" sz="3200" dirty="0" smtClean="0"/>
              <a:t>Daha sonra, </a:t>
            </a:r>
          </a:p>
          <a:p>
            <a:pPr algn="ctr"/>
            <a:r>
              <a:rPr lang="tr-TR" sz="3200" dirty="0" smtClean="0"/>
              <a:t>suçun toplumu ve onun temsilcisi olan devleti ilgilendiren</a:t>
            </a:r>
          </a:p>
          <a:p>
            <a:pPr algn="ctr"/>
            <a:r>
              <a:rPr lang="tr-TR" sz="3200" dirty="0" smtClean="0"/>
              <a:t>ve dolayısıyla toplumun ve devletin sorumluluğunda ele alınması gereken bir sorun olduğu kabul edilmiştir. </a:t>
            </a:r>
            <a:r>
              <a:rPr lang="tr-TR" sz="3200" dirty="0" smtClean="0">
                <a:latin typeface="Calibri"/>
                <a:cs typeface="Calibri"/>
              </a:rPr>
              <a:t>"</a:t>
            </a:r>
            <a:r>
              <a:rPr lang="tr-TR" sz="1000" dirty="0" smtClean="0"/>
              <a:t>(</a:t>
            </a:r>
            <a:r>
              <a:rPr lang="tr-TR" sz="1000" dirty="0" err="1" smtClean="0"/>
              <a:t>Güriz</a:t>
            </a:r>
            <a:r>
              <a:rPr lang="tr-TR" sz="1000" dirty="0" smtClean="0"/>
              <a:t>, 2011, 118)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420449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31640" y="476672"/>
            <a:ext cx="7056784" cy="648072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tr-TR" sz="4000" b="1" i="1" dirty="0" smtClean="0"/>
              <a:t>CEZA HUKUKU</a:t>
            </a:r>
            <a:endParaRPr lang="tr-TR" sz="4000" dirty="0"/>
          </a:p>
        </p:txBody>
      </p:sp>
      <p:sp>
        <p:nvSpPr>
          <p:cNvPr id="4" name="Dikdörtgen 3"/>
          <p:cNvSpPr/>
          <p:nvPr/>
        </p:nvSpPr>
        <p:spPr>
          <a:xfrm>
            <a:off x="899592" y="1196752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000" dirty="0" smtClean="0">
                <a:latin typeface="Calibri"/>
                <a:cs typeface="Calibri"/>
              </a:rPr>
              <a:t>Türk Ceza Kanununun (hukukunun)  amacı TCK md.1’e göre:</a:t>
            </a:r>
          </a:p>
          <a:p>
            <a:pPr marL="457200" indent="-457200" algn="ctr">
              <a:buFont typeface="Arial" pitchFamily="34" charset="0"/>
              <a:buChar char="•"/>
            </a:pPr>
            <a:r>
              <a:rPr lang="tr-TR" sz="3000" dirty="0" smtClean="0"/>
              <a:t>kişi </a:t>
            </a:r>
            <a:r>
              <a:rPr lang="tr-TR" sz="3000" dirty="0"/>
              <a:t>hak ve özgürlüklerini, </a:t>
            </a:r>
            <a:endParaRPr lang="tr-TR" sz="3000" dirty="0" smtClean="0"/>
          </a:p>
          <a:p>
            <a:pPr marL="457200" indent="-457200" algn="ctr">
              <a:buFont typeface="Arial" pitchFamily="34" charset="0"/>
              <a:buChar char="•"/>
            </a:pPr>
            <a:r>
              <a:rPr lang="tr-TR" sz="3000" dirty="0" smtClean="0"/>
              <a:t>kamu </a:t>
            </a:r>
            <a:r>
              <a:rPr lang="tr-TR" sz="3000" dirty="0"/>
              <a:t>düzen ve güvenliğini, </a:t>
            </a:r>
            <a:endParaRPr lang="tr-TR" sz="3000" dirty="0" smtClean="0"/>
          </a:p>
          <a:p>
            <a:pPr marL="457200" indent="-457200" algn="ctr">
              <a:buFont typeface="Arial" pitchFamily="34" charset="0"/>
              <a:buChar char="•"/>
            </a:pPr>
            <a:r>
              <a:rPr lang="tr-TR" sz="3000" dirty="0" smtClean="0"/>
              <a:t>hukuk </a:t>
            </a:r>
            <a:r>
              <a:rPr lang="tr-TR" sz="3000" dirty="0"/>
              <a:t>devletini, </a:t>
            </a:r>
            <a:endParaRPr lang="tr-TR" sz="3000" dirty="0" smtClean="0"/>
          </a:p>
          <a:p>
            <a:pPr marL="457200" indent="-457200" algn="ctr">
              <a:buFont typeface="Arial" pitchFamily="34" charset="0"/>
              <a:buChar char="•"/>
            </a:pPr>
            <a:r>
              <a:rPr lang="tr-TR" sz="3000" dirty="0" smtClean="0"/>
              <a:t>kamu </a:t>
            </a:r>
            <a:r>
              <a:rPr lang="tr-TR" sz="3000" dirty="0"/>
              <a:t>sağlığını ve çevreyi, </a:t>
            </a:r>
            <a:endParaRPr lang="tr-TR" sz="3000" dirty="0" smtClean="0"/>
          </a:p>
          <a:p>
            <a:pPr marL="457200" indent="-457200" algn="ctr">
              <a:buFont typeface="Arial" pitchFamily="34" charset="0"/>
              <a:buChar char="•"/>
            </a:pPr>
            <a:r>
              <a:rPr lang="tr-TR" sz="3000" dirty="0" smtClean="0"/>
              <a:t>toplum </a:t>
            </a:r>
            <a:r>
              <a:rPr lang="tr-TR" sz="3000" dirty="0"/>
              <a:t>barışını korumak, </a:t>
            </a:r>
            <a:endParaRPr lang="tr-TR" sz="3000" dirty="0" smtClean="0"/>
          </a:p>
          <a:p>
            <a:pPr marL="457200" indent="-457200" algn="ctr">
              <a:buFont typeface="Arial" pitchFamily="34" charset="0"/>
              <a:buChar char="•"/>
            </a:pPr>
            <a:r>
              <a:rPr lang="tr-TR" sz="3000" dirty="0" smtClean="0"/>
              <a:t>suç </a:t>
            </a:r>
            <a:r>
              <a:rPr lang="tr-TR" sz="3000" dirty="0"/>
              <a:t>işlenmesini önlemektir. </a:t>
            </a:r>
            <a:endParaRPr lang="tr-TR" sz="3000" dirty="0" smtClean="0"/>
          </a:p>
          <a:p>
            <a:pPr algn="ctr"/>
            <a:r>
              <a:rPr lang="tr-TR" sz="3000" dirty="0" smtClean="0"/>
              <a:t>Kanunda</a:t>
            </a:r>
            <a:r>
              <a:rPr lang="tr-TR" sz="3000" dirty="0"/>
              <a:t>, bu amacın gerçekleştirilmesi için </a:t>
            </a:r>
            <a:endParaRPr lang="tr-TR" sz="3000" dirty="0" smtClean="0"/>
          </a:p>
          <a:p>
            <a:pPr marL="457200" indent="-457200" algn="ctr">
              <a:buFont typeface="Arial" pitchFamily="34" charset="0"/>
              <a:buChar char="•"/>
            </a:pPr>
            <a:r>
              <a:rPr lang="tr-TR" sz="3000" dirty="0" smtClean="0"/>
              <a:t>ceza </a:t>
            </a:r>
            <a:r>
              <a:rPr lang="tr-TR" sz="3000" dirty="0"/>
              <a:t>sorumluluğunun temel esasları ile </a:t>
            </a:r>
            <a:r>
              <a:rPr lang="tr-TR" sz="3000" dirty="0" smtClean="0"/>
              <a:t>suçlar,</a:t>
            </a:r>
          </a:p>
          <a:p>
            <a:pPr marL="457200" indent="-457200" algn="ctr">
              <a:buFont typeface="Arial" pitchFamily="34" charset="0"/>
              <a:buChar char="•"/>
            </a:pPr>
            <a:r>
              <a:rPr lang="tr-TR" sz="3000" dirty="0" smtClean="0"/>
              <a:t>ceza </a:t>
            </a:r>
            <a:r>
              <a:rPr lang="tr-TR" sz="3000" dirty="0"/>
              <a:t>ve güvenlik tedbirlerinin türleri </a:t>
            </a:r>
            <a:r>
              <a:rPr lang="tr-TR" sz="3000" dirty="0" smtClean="0"/>
              <a:t>düzenlenmiştir.</a:t>
            </a:r>
            <a:endParaRPr lang="tr-TR" sz="3000" dirty="0" smtClean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048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72816" y="476672"/>
            <a:ext cx="7056784" cy="1296144"/>
          </a:xfrm>
        </p:spPr>
        <p:txBody>
          <a:bodyPr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tr-TR" sz="4000" b="1" i="1" dirty="0" smtClean="0"/>
              <a:t>SUÇ NEDİR?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tr-TR" sz="4000" dirty="0" smtClean="0"/>
              <a:t>Suçu nasıl tanımlarsınız?</a:t>
            </a:r>
            <a:endParaRPr lang="tr-TR" sz="4000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639341"/>
            <a:ext cx="8229600" cy="48139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tr-TR" sz="3000" dirty="0" smtClean="0">
                <a:latin typeface="Calibri"/>
                <a:cs typeface="Calibri"/>
              </a:rPr>
              <a:t>"</a:t>
            </a:r>
            <a:r>
              <a:rPr lang="tr-TR" sz="3000" dirty="0" smtClean="0"/>
              <a:t>Suç, kanunun suç olarak düzenlemekte menfaat gördüğü bir değerin ihlalinin cezalandırılmasıdır.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tr-TR" sz="3000" dirty="0" smtClean="0"/>
              <a:t>Suçun işlenmesi hukuki bir ilişkinin doğmasına sebebiyet verir. Çünkü kanun tarafından korunmuş bulunan, aslında ihlal edilmemesi gereken bir emir ihlal olunmuştur.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tr-TR" sz="3000" dirty="0" smtClean="0"/>
              <a:t>İhlalin sonucu, ihlal eden ceza yaptırımı ile cezalandırılmaktadır. Yüklenen ceza insanın ruh ve canına yönelik olabileceği gibi malına da yönelik olabilir. </a:t>
            </a:r>
            <a:r>
              <a:rPr lang="tr-TR" sz="3000" dirty="0" smtClean="0">
                <a:latin typeface="Calibri"/>
                <a:cs typeface="Calibri"/>
              </a:rPr>
              <a:t>"</a:t>
            </a:r>
            <a:r>
              <a:rPr lang="tr-TR" sz="1000" dirty="0" smtClean="0"/>
              <a:t>(</a:t>
            </a:r>
            <a:r>
              <a:rPr lang="tr-TR" sz="1000" dirty="0" err="1" smtClean="0"/>
              <a:t>Soyaslan</a:t>
            </a:r>
            <a:r>
              <a:rPr lang="tr-TR" sz="1000" dirty="0" smtClean="0"/>
              <a:t>, 1998,167)</a:t>
            </a:r>
          </a:p>
        </p:txBody>
      </p:sp>
    </p:spTree>
    <p:extLst>
      <p:ext uri="{BB962C8B-B14F-4D97-AF65-F5344CB8AC3E}">
        <p14:creationId xmlns:p14="http://schemas.microsoft.com/office/powerpoint/2010/main" val="3344186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i="1" dirty="0" smtClean="0"/>
              <a:t>Suçu oluşturan 4 temel unsur vardır:</a:t>
            </a:r>
          </a:p>
          <a:p>
            <a:pPr algn="ctr">
              <a:buFont typeface="Wingdings" pitchFamily="2" charset="2"/>
              <a:buChar char="Ø"/>
            </a:pPr>
            <a:r>
              <a:rPr lang="tr-TR" sz="3600" dirty="0" smtClean="0"/>
              <a:t>Kanuni Unsur</a:t>
            </a:r>
          </a:p>
          <a:p>
            <a:pPr algn="ctr">
              <a:buFont typeface="Wingdings" pitchFamily="2" charset="2"/>
              <a:buChar char="Ø"/>
            </a:pPr>
            <a:r>
              <a:rPr lang="tr-TR" sz="3600" dirty="0" smtClean="0"/>
              <a:t>Maddi Unsur</a:t>
            </a:r>
          </a:p>
          <a:p>
            <a:pPr algn="ctr">
              <a:buFont typeface="Wingdings" pitchFamily="2" charset="2"/>
              <a:buChar char="Ø"/>
            </a:pPr>
            <a:r>
              <a:rPr lang="tr-TR" sz="3600" dirty="0" smtClean="0"/>
              <a:t>Manevi Unsur</a:t>
            </a:r>
          </a:p>
          <a:p>
            <a:pPr algn="ctr">
              <a:buFont typeface="Wingdings" pitchFamily="2" charset="2"/>
              <a:buChar char="Ø"/>
            </a:pPr>
            <a:r>
              <a:rPr lang="tr-TR" sz="3600" dirty="0" smtClean="0"/>
              <a:t>İlliyet Bağı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372816" y="476672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4000" b="1" i="1" dirty="0" smtClean="0"/>
              <a:t>SUÇUN UNSURLARI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89" y="5151834"/>
            <a:ext cx="2628900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66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i="1" dirty="0" smtClean="0"/>
              <a:t>Kanuni Unsur (Tipiklik):</a:t>
            </a:r>
          </a:p>
          <a:p>
            <a:pPr marL="0" indent="0" algn="ctr">
              <a:buNone/>
            </a:pPr>
            <a:r>
              <a:rPr lang="tr-TR" sz="3600" dirty="0" smtClean="0"/>
              <a:t>Suçun kanunda tanımlanmış olmasıdır.</a:t>
            </a:r>
          </a:p>
          <a:p>
            <a:pPr marL="0" indent="0" algn="ctr">
              <a:buNone/>
            </a:pPr>
            <a:r>
              <a:rPr lang="tr-TR" sz="3600" dirty="0" err="1" smtClean="0"/>
              <a:t>Örn</a:t>
            </a:r>
            <a:r>
              <a:rPr lang="tr-TR" sz="3600" dirty="0" smtClean="0"/>
              <a:t>: Hırsızlık suçunun gerçekleşmesi için failin </a:t>
            </a:r>
            <a:r>
              <a:rPr lang="tr-TR" sz="3600" dirty="0"/>
              <a:t>z</a:t>
            </a:r>
            <a:r>
              <a:rPr lang="tr-TR" sz="3600" dirty="0" smtClean="0"/>
              <a:t>ilyedinin </a:t>
            </a:r>
            <a:r>
              <a:rPr lang="tr-TR" sz="3600" dirty="0"/>
              <a:t>rızası olmadan başkasına ait taşınır bir malı, kendisine veya başkasına bir yarar sağlamak maksadıyla bulunduğu yerden </a:t>
            </a:r>
            <a:r>
              <a:rPr lang="tr-TR" sz="3600" dirty="0" smtClean="0"/>
              <a:t>alması gerekir.</a:t>
            </a:r>
            <a:endParaRPr lang="tr-TR" sz="3600" b="1" i="1" dirty="0" smtClean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372816" y="476672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4000" b="1" i="1" dirty="0" smtClean="0"/>
              <a:t>SUÇUN UNSURLARI</a:t>
            </a:r>
          </a:p>
        </p:txBody>
      </p:sp>
    </p:spTree>
    <p:extLst>
      <p:ext uri="{BB962C8B-B14F-4D97-AF65-F5344CB8AC3E}">
        <p14:creationId xmlns:p14="http://schemas.microsoft.com/office/powerpoint/2010/main" val="386589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0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i="1" dirty="0" smtClean="0"/>
              <a:t>Maddi Unsur:</a:t>
            </a:r>
          </a:p>
          <a:p>
            <a:pPr marL="0" indent="0" algn="ctr">
              <a:buNone/>
            </a:pPr>
            <a:r>
              <a:rPr lang="tr-TR" sz="3600" dirty="0" smtClean="0"/>
              <a:t>Suçun kanunda tanımlanması yeterli değildir; aynı zamanda suçun fiil halinde de oluşması gerekir.</a:t>
            </a: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372816" y="476672"/>
            <a:ext cx="7056784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tr-TR" sz="4000" b="1" i="1" dirty="0" smtClean="0"/>
              <a:t>SUÇUN UNSURLARI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789040"/>
            <a:ext cx="300990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7700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921</Words>
  <Application>Microsoft Office PowerPoint</Application>
  <PresentationFormat>Ekran Gösterisi (4:3)</PresentationFormat>
  <Paragraphs>158</Paragraphs>
  <Slides>27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2" baseType="lpstr">
      <vt:lpstr>Arial</vt:lpstr>
      <vt:lpstr>Calibri</vt:lpstr>
      <vt:lpstr>Century Schoolbook</vt:lpstr>
      <vt:lpstr>Wingdings</vt:lpstr>
      <vt:lpstr>Ofis Teması</vt:lpstr>
      <vt:lpstr>TÜRK HUKUK SİSTEMİ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BU SUNUMDA YARARLANILAN KAYNAKLAR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Pelin</dc:creator>
  <cp:lastModifiedBy>Yazar</cp:lastModifiedBy>
  <cp:revision>80</cp:revision>
  <dcterms:created xsi:type="dcterms:W3CDTF">2014-08-28T12:31:19Z</dcterms:created>
  <dcterms:modified xsi:type="dcterms:W3CDTF">2020-01-31T21:29:03Z</dcterms:modified>
</cp:coreProperties>
</file>