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7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5" r:id="rId20"/>
    <p:sldId id="273" r:id="rId21"/>
    <p:sldId id="274" r:id="rId22"/>
    <p:sldId id="278" r:id="rId23"/>
    <p:sldId id="279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61" d="100"/>
          <a:sy n="61" d="100"/>
        </p:scale>
        <p:origin x="-106" y="-46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48A6FE-1EE9-4D56-A3BF-3D2E07765BD9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811C63-0C4C-40D8-BF34-F7815B234A8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55775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72471-0E3B-4C92-9712-DEEFEBE207A1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98197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6C11F-8B1B-4B6F-A19F-B390056C82FD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97176F2-6306-4D99-BC29-2BD1A254B82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0045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6C11F-8B1B-4B6F-A19F-B390056C82FD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7176F2-6306-4D99-BC29-2BD1A254B82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645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6C11F-8B1B-4B6F-A19F-B390056C82FD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7176F2-6306-4D99-BC29-2BD1A254B82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463254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6C11F-8B1B-4B6F-A19F-B390056C82FD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7176F2-6306-4D99-BC29-2BD1A254B82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09853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6C11F-8B1B-4B6F-A19F-B390056C82FD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7176F2-6306-4D99-BC29-2BD1A254B82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403234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6C11F-8B1B-4B6F-A19F-B390056C82FD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7176F2-6306-4D99-BC29-2BD1A254B82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24665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6C11F-8B1B-4B6F-A19F-B390056C82FD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176F2-6306-4D99-BC29-2BD1A254B82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84195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6C11F-8B1B-4B6F-A19F-B390056C82FD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176F2-6306-4D99-BC29-2BD1A254B82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6513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6C11F-8B1B-4B6F-A19F-B390056C82FD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176F2-6306-4D99-BC29-2BD1A254B82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58985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6C11F-8B1B-4B6F-A19F-B390056C82FD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7176F2-6306-4D99-BC29-2BD1A254B82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20863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Autofit/>
          </a:bodyPr>
          <a:lstStyle>
            <a:lvl1pPr>
              <a:defRPr sz="3600"/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Autofit/>
          </a:bodyPr>
          <a:lstStyle>
            <a:lvl1pPr>
              <a:defRPr sz="3600"/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6C11F-8B1B-4B6F-A19F-B390056C82FD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97176F2-6306-4D99-BC29-2BD1A254B82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37575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6C11F-8B1B-4B6F-A19F-B390056C82FD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97176F2-6306-4D99-BC29-2BD1A254B82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0467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6C11F-8B1B-4B6F-A19F-B390056C82FD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176F2-6306-4D99-BC29-2BD1A254B82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76208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6C11F-8B1B-4B6F-A19F-B390056C82FD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176F2-6306-4D99-BC29-2BD1A254B82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03941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>
            <a:lvl1pPr>
              <a:defRPr sz="3600"/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dirty="0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6C11F-8B1B-4B6F-A19F-B390056C82FD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176F2-6306-4D99-BC29-2BD1A254B82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44690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6C11F-8B1B-4B6F-A19F-B390056C82FD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7176F2-6306-4D99-BC29-2BD1A254B82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09580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6C11F-8B1B-4B6F-A19F-B390056C82FD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97176F2-6306-4D99-BC29-2BD1A254B82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57403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9536" y="836712"/>
            <a:ext cx="8229600" cy="3384376"/>
          </a:xfrm>
        </p:spPr>
        <p:txBody>
          <a:bodyPr>
            <a:normAutofit/>
          </a:bodyPr>
          <a:lstStyle/>
          <a:p>
            <a:r>
              <a:rPr lang="tr-TR" b="1" dirty="0" smtClean="0"/>
              <a:t>TL3030</a:t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ÇAĞDAŞ AZERBAYCAN EDEBİYATI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                                        </a:t>
            </a:r>
            <a:br>
              <a:rPr lang="tr-TR" dirty="0" smtClean="0"/>
            </a:br>
            <a:r>
              <a:rPr lang="tr-TR" sz="2700" b="1" dirty="0" smtClean="0">
                <a:solidFill>
                  <a:srgbClr val="0070C0"/>
                </a:solidFill>
              </a:rPr>
              <a:t>Prof. Dr. Erdoğan Uygur</a:t>
            </a:r>
            <a:endParaRPr lang="tr-TR" sz="27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8155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95600" y="1340768"/>
            <a:ext cx="734481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Azerbaycan’da Sovyet yönetiminin yapılanma sürecinde, idarecilerin yazarlardan istediği türde eserler vermemesi </a:t>
            </a:r>
            <a:r>
              <a:rPr lang="tr-TR" sz="2800" dirty="0" err="1"/>
              <a:t>Cavid’e</a:t>
            </a:r>
            <a:r>
              <a:rPr lang="tr-TR" sz="2800" dirty="0"/>
              <a:t> duyulan tepkilerin artmasına sebep olur. </a:t>
            </a:r>
          </a:p>
        </p:txBody>
      </p:sp>
    </p:spTree>
    <p:extLst>
      <p:ext uri="{BB962C8B-B14F-4D97-AF65-F5344CB8AC3E}">
        <p14:creationId xmlns:p14="http://schemas.microsoft.com/office/powerpoint/2010/main" xmlns="" val="93408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ChangeArrowheads="1"/>
          </p:cNvSpPr>
          <p:nvPr/>
        </p:nvSpPr>
        <p:spPr bwMode="auto">
          <a:xfrm>
            <a:off x="2495599" y="1300120"/>
            <a:ext cx="8582131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altLang="zh-TW" sz="2800" dirty="0">
                <a:ea typeface="PMingLiU" pitchFamily="18" charset="-120"/>
                <a:cs typeface="Times New Roman" pitchFamily="18" charset="0"/>
              </a:rPr>
              <a:t>Sovyet döneminin Stalin’le başlayan 1937-1941 kıyımından Hüseyin </a:t>
            </a:r>
            <a:r>
              <a:rPr lang="tr-TR" altLang="zh-TW" sz="2800" dirty="0" err="1">
                <a:ea typeface="PMingLiU" pitchFamily="18" charset="-120"/>
                <a:cs typeface="Times New Roman" pitchFamily="18" charset="0"/>
              </a:rPr>
              <a:t>Cavid</a:t>
            </a:r>
            <a:r>
              <a:rPr lang="tr-TR" altLang="zh-TW" sz="2800" dirty="0">
                <a:ea typeface="PMingLiU" pitchFamily="18" charset="-120"/>
                <a:cs typeface="Times New Roman" pitchFamily="18" charset="0"/>
              </a:rPr>
              <a:t> de Türkçü, Turancı, </a:t>
            </a:r>
            <a:r>
              <a:rPr lang="tr-TR" altLang="zh-TW" sz="2800" dirty="0" err="1">
                <a:ea typeface="PMingLiU" pitchFamily="18" charset="-120"/>
                <a:cs typeface="Times New Roman" pitchFamily="18" charset="0"/>
              </a:rPr>
              <a:t>Panislamist</a:t>
            </a:r>
            <a:r>
              <a:rPr lang="tr-TR" altLang="zh-TW" sz="2800" dirty="0">
                <a:ea typeface="PMingLiU" pitchFamily="18" charset="-120"/>
                <a:cs typeface="Times New Roman" pitchFamily="18" charset="0"/>
              </a:rPr>
              <a:t>, vatan haini, ajan gibi suçlamalarla öldürülen veya sürgüne gönderilen “</a:t>
            </a:r>
            <a:r>
              <a:rPr lang="tr-TR" altLang="zh-TW" sz="2800" dirty="0" err="1">
                <a:ea typeface="PMingLiU" pitchFamily="18" charset="-120"/>
                <a:cs typeface="Times New Roman" pitchFamily="18" charset="0"/>
              </a:rPr>
              <a:t>Ahmed</a:t>
            </a:r>
            <a:r>
              <a:rPr lang="tr-TR" altLang="zh-TW" sz="2800" dirty="0">
                <a:ea typeface="PMingLiU" pitchFamily="18" charset="-120"/>
                <a:cs typeface="Times New Roman" pitchFamily="18" charset="0"/>
              </a:rPr>
              <a:t> </a:t>
            </a:r>
            <a:r>
              <a:rPr lang="tr-TR" altLang="zh-TW" sz="2800" dirty="0" err="1">
                <a:ea typeface="PMingLiU" pitchFamily="18" charset="-120"/>
                <a:cs typeface="Times New Roman" pitchFamily="18" charset="0"/>
              </a:rPr>
              <a:t>Cevad</a:t>
            </a:r>
            <a:r>
              <a:rPr lang="tr-TR" altLang="zh-TW" sz="2800" dirty="0">
                <a:ea typeface="PMingLiU" pitchFamily="18" charset="-120"/>
                <a:cs typeface="Times New Roman" pitchFamily="18" charset="0"/>
              </a:rPr>
              <a:t> (1892-1937), </a:t>
            </a:r>
            <a:r>
              <a:rPr lang="tr-TR" altLang="zh-TW" sz="2800" dirty="0" err="1">
                <a:ea typeface="PMingLiU" pitchFamily="18" charset="-120"/>
                <a:cs typeface="Times New Roman" pitchFamily="18" charset="0"/>
              </a:rPr>
              <a:t>Mikayıl</a:t>
            </a:r>
            <a:r>
              <a:rPr lang="tr-TR" altLang="zh-TW" sz="2800" dirty="0">
                <a:ea typeface="PMingLiU" pitchFamily="18" charset="-120"/>
                <a:cs typeface="Times New Roman" pitchFamily="18" charset="0"/>
              </a:rPr>
              <a:t> Müşfik (1908-1937), </a:t>
            </a:r>
            <a:r>
              <a:rPr lang="tr-TR" altLang="zh-TW" sz="2800" dirty="0" err="1">
                <a:ea typeface="PMingLiU" pitchFamily="18" charset="-120"/>
                <a:cs typeface="Times New Roman" pitchFamily="18" charset="0"/>
              </a:rPr>
              <a:t>Büyükağa</a:t>
            </a:r>
            <a:r>
              <a:rPr lang="tr-TR" altLang="zh-TW" sz="2800" dirty="0">
                <a:ea typeface="PMingLiU" pitchFamily="18" charset="-120"/>
                <a:cs typeface="Times New Roman" pitchFamily="18" charset="0"/>
              </a:rPr>
              <a:t> </a:t>
            </a:r>
            <a:r>
              <a:rPr lang="tr-TR" altLang="zh-TW" sz="2800" dirty="0" err="1">
                <a:ea typeface="PMingLiU" pitchFamily="18" charset="-120"/>
                <a:cs typeface="Times New Roman" pitchFamily="18" charset="0"/>
              </a:rPr>
              <a:t>Talıplı</a:t>
            </a:r>
            <a:r>
              <a:rPr lang="tr-TR" altLang="zh-TW" sz="2800" dirty="0">
                <a:ea typeface="PMingLiU" pitchFamily="18" charset="-120"/>
                <a:cs typeface="Times New Roman" pitchFamily="18" charset="0"/>
              </a:rPr>
              <a:t> (1897-1939), </a:t>
            </a:r>
            <a:r>
              <a:rPr lang="tr-TR" altLang="zh-TW" sz="2800" dirty="0" err="1">
                <a:ea typeface="PMingLiU" pitchFamily="18" charset="-120"/>
                <a:cs typeface="Times New Roman" pitchFamily="18" charset="0"/>
              </a:rPr>
              <a:t>Hüseyinağa</a:t>
            </a:r>
            <a:r>
              <a:rPr lang="tr-TR" altLang="zh-TW" sz="2800" dirty="0">
                <a:ea typeface="PMingLiU" pitchFamily="18" charset="-120"/>
                <a:cs typeface="Times New Roman" pitchFamily="18" charset="0"/>
              </a:rPr>
              <a:t> </a:t>
            </a:r>
            <a:r>
              <a:rPr lang="tr-TR" altLang="zh-TW" sz="2800" dirty="0" err="1">
                <a:ea typeface="PMingLiU" pitchFamily="18" charset="-120"/>
                <a:cs typeface="Times New Roman" pitchFamily="18" charset="0"/>
              </a:rPr>
              <a:t>Nezerli</a:t>
            </a:r>
            <a:r>
              <a:rPr lang="tr-TR" altLang="zh-TW" sz="2800" dirty="0">
                <a:ea typeface="PMingLiU" pitchFamily="18" charset="-120"/>
                <a:cs typeface="Times New Roman" pitchFamily="18" charset="0"/>
              </a:rPr>
              <a:t>, Gafur  </a:t>
            </a:r>
            <a:r>
              <a:rPr lang="tr-TR" altLang="zh-TW" sz="2800" dirty="0" err="1">
                <a:ea typeface="PMingLiU" pitchFamily="18" charset="-120"/>
                <a:cs typeface="Times New Roman" pitchFamily="18" charset="0"/>
              </a:rPr>
              <a:t>Gantemir</a:t>
            </a:r>
            <a:r>
              <a:rPr lang="tr-TR" altLang="zh-TW" sz="2800" dirty="0">
                <a:ea typeface="PMingLiU" pitchFamily="18" charset="-120"/>
                <a:cs typeface="Times New Roman" pitchFamily="18" charset="0"/>
              </a:rPr>
              <a:t> (1889-1944), Seyit Hüseyin, Yusuf Vezir Çemenzeminli (1887-1943), </a:t>
            </a:r>
            <a:r>
              <a:rPr lang="tr-TR" altLang="zh-TW" sz="2800" dirty="0" err="1">
                <a:ea typeface="PMingLiU" pitchFamily="18" charset="-120"/>
                <a:cs typeface="Times New Roman" pitchFamily="18" charset="0"/>
              </a:rPr>
              <a:t>Tağı</a:t>
            </a:r>
            <a:r>
              <a:rPr lang="tr-TR" altLang="zh-TW" sz="2800" dirty="0">
                <a:ea typeface="PMingLiU" pitchFamily="18" charset="-120"/>
                <a:cs typeface="Times New Roman" pitchFamily="18" charset="0"/>
              </a:rPr>
              <a:t> </a:t>
            </a:r>
            <a:r>
              <a:rPr lang="tr-TR" altLang="zh-TW" sz="2800" dirty="0" err="1">
                <a:ea typeface="PMingLiU" pitchFamily="18" charset="-120"/>
                <a:cs typeface="Times New Roman" pitchFamily="18" charset="0"/>
              </a:rPr>
              <a:t>Şahbazi</a:t>
            </a:r>
            <a:r>
              <a:rPr lang="tr-TR" altLang="zh-TW" sz="2800" dirty="0">
                <a:ea typeface="PMingLiU" pitchFamily="18" charset="-120"/>
                <a:cs typeface="Times New Roman" pitchFamily="18" charset="0"/>
              </a:rPr>
              <a:t> </a:t>
            </a:r>
            <a:r>
              <a:rPr lang="tr-TR" altLang="zh-TW" sz="2800" dirty="0" err="1">
                <a:ea typeface="PMingLiU" pitchFamily="18" charset="-120"/>
                <a:cs typeface="Times New Roman" pitchFamily="18" charset="0"/>
              </a:rPr>
              <a:t>Simurg</a:t>
            </a:r>
            <a:r>
              <a:rPr lang="tr-TR" altLang="zh-TW" sz="2800" dirty="0">
                <a:ea typeface="PMingLiU" pitchFamily="18" charset="-120"/>
                <a:cs typeface="Times New Roman" pitchFamily="18" charset="0"/>
              </a:rPr>
              <a:t> (1892-1937)” gibi payına düşeni alır ve </a:t>
            </a:r>
            <a:r>
              <a:rPr lang="tr-TR" sz="2800" dirty="0"/>
              <a:t>Sibirya’ya sürgüne gönderilir.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tr-TR" altLang="zh-TW" sz="3200" spc="-15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520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1968002" y="688926"/>
            <a:ext cx="7200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20 Aralık 1941’de sürgündeyken vefat etmiştir. Mezarı 1982’de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İrkutsk’tan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Nahçıvan’a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nakledilmiştir.</a:t>
            </a:r>
            <a:endParaRPr lang="tr-TR" altLang="zh-TW" sz="28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486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ESERLERİ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279576" y="1340769"/>
            <a:ext cx="7704856" cy="452596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sz="3000" dirty="0"/>
              <a:t>Şiirlerini “Geçmiş Günler” (1913) ve “Bahar Şebnemleri” (1917) adlı iki şiir kitabında toplamıştır.</a:t>
            </a:r>
          </a:p>
          <a:p>
            <a:pPr marL="0" indent="0" algn="just">
              <a:buNone/>
            </a:pPr>
            <a:r>
              <a:rPr lang="tr-TR" sz="3000" dirty="0" err="1"/>
              <a:t>Cavid</a:t>
            </a:r>
            <a:r>
              <a:rPr lang="tr-TR" sz="3000" dirty="0"/>
              <a:t> sırasıyla “Ana” (1910),  “Maral” (1912), “Şeyh </a:t>
            </a:r>
            <a:r>
              <a:rPr lang="tr-TR" sz="3000" dirty="0" err="1"/>
              <a:t>Sen’an</a:t>
            </a:r>
            <a:r>
              <a:rPr lang="tr-TR" sz="3000" dirty="0"/>
              <a:t>” (1914), “Uçurum” (1917), “Şeyda” (1917), “İblis” (1917-1918), “</a:t>
            </a:r>
            <a:r>
              <a:rPr lang="tr-TR" sz="3000" dirty="0" err="1"/>
              <a:t>Peygember</a:t>
            </a:r>
            <a:r>
              <a:rPr lang="tr-TR" sz="3000" dirty="0"/>
              <a:t>” (1923),  “Azer” (1926-1937), “Topal </a:t>
            </a:r>
            <a:r>
              <a:rPr lang="tr-TR" sz="3000" dirty="0" err="1"/>
              <a:t>Teymur</a:t>
            </a:r>
            <a:r>
              <a:rPr lang="tr-TR" sz="3000" dirty="0"/>
              <a:t>” (1926), “</a:t>
            </a:r>
            <a:r>
              <a:rPr lang="tr-TR" sz="3000" dirty="0" err="1"/>
              <a:t>Kinyaz</a:t>
            </a:r>
            <a:r>
              <a:rPr lang="tr-TR" sz="3000" dirty="0"/>
              <a:t>” (1929), “</a:t>
            </a:r>
            <a:r>
              <a:rPr lang="tr-TR" sz="3000" dirty="0" err="1"/>
              <a:t>Seyavuş</a:t>
            </a:r>
            <a:r>
              <a:rPr lang="tr-TR" sz="3000" dirty="0"/>
              <a:t>” (1933), “</a:t>
            </a:r>
            <a:r>
              <a:rPr lang="tr-TR" sz="3000" dirty="0" err="1"/>
              <a:t>Hayyam</a:t>
            </a:r>
            <a:r>
              <a:rPr lang="tr-TR" sz="3000" dirty="0"/>
              <a:t>” (1935), ve “İblisin İntikamı” (1937) adlı mensur ve manzum drama eserleri kaleme almıştır.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31405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932134" y="699134"/>
            <a:ext cx="778149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 err="1"/>
              <a:t>Cavid</a:t>
            </a:r>
            <a:r>
              <a:rPr lang="tr-TR" sz="2800" dirty="0"/>
              <a:t>, yukarıda adı geçen eserleriyle, XX. yüzyıl Azerbaycan edebiyatında Romantizmin en büyük yazar ve şairlerinden biri hâline gelir. </a:t>
            </a:r>
          </a:p>
        </p:txBody>
      </p:sp>
    </p:spTree>
    <p:extLst>
      <p:ext uri="{BB962C8B-B14F-4D97-AF65-F5344CB8AC3E}">
        <p14:creationId xmlns:p14="http://schemas.microsoft.com/office/powerpoint/2010/main" xmlns="" val="347616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920089" y="723504"/>
            <a:ext cx="7200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spc="-150" dirty="0"/>
              <a:t>Drama eserlerinin konuları cehalet, kuşaklar çatışması, ekonomik sıkıntılar ve Türk dünyasının  tarihiyle felsefî ve psikolojik vakalardan oluşur.</a:t>
            </a:r>
          </a:p>
        </p:txBody>
      </p:sp>
    </p:spTree>
    <p:extLst>
      <p:ext uri="{BB962C8B-B14F-4D97-AF65-F5344CB8AC3E}">
        <p14:creationId xmlns:p14="http://schemas.microsoft.com/office/powerpoint/2010/main" xmlns="" val="184179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905098" y="1376634"/>
            <a:ext cx="72728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Eserlerinde  vefa, iyilik, erdem ve fazilet kavramları yüceltilirken, hırs ve ihtirasın bireysel ve kitlesel felaketlere sebep olacağının altı çizilir. </a:t>
            </a:r>
          </a:p>
        </p:txBody>
      </p:sp>
    </p:spTree>
    <p:extLst>
      <p:ext uri="{BB962C8B-B14F-4D97-AF65-F5344CB8AC3E}">
        <p14:creationId xmlns:p14="http://schemas.microsoft.com/office/powerpoint/2010/main" xmlns="" val="102790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95600" y="980728"/>
            <a:ext cx="88669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Eserlerinde eğitim, güzel ahlâk, sevgi ve barış kavramları onun en önemli edebî malzeme hazinesidir. </a:t>
            </a:r>
            <a:r>
              <a:rPr lang="tr-TR" sz="2800" dirty="0" err="1"/>
              <a:t>Cavid’in</a:t>
            </a:r>
            <a:r>
              <a:rPr lang="tr-TR" sz="2800" dirty="0"/>
              <a:t>, gerek şiirlerinde, gerekse dram eserlerinde insan sevgisi üzerine kurulu millî ve felsefî düşünceleri, toplumsal bilincin şekillenmesinde etkili olmuştur. Bu bakımdan, </a:t>
            </a:r>
            <a:r>
              <a:rPr lang="tr-TR" sz="2800" dirty="0" err="1"/>
              <a:t>Cavid</a:t>
            </a:r>
            <a:r>
              <a:rPr lang="tr-TR" sz="2800" dirty="0"/>
              <a:t>, halkın büyük teveccühünü kazanmış; sevgi ve saygı görmüş edebî bir şahsiyettir. </a:t>
            </a:r>
          </a:p>
          <a:p>
            <a:pPr algn="just"/>
            <a:r>
              <a:rPr lang="tr-TR" sz="2800" dirty="0"/>
              <a:t> 	    Uygur, E., (2004), Hüseyin </a:t>
            </a:r>
            <a:r>
              <a:rPr lang="tr-TR" sz="2800" dirty="0" err="1"/>
              <a:t>Cavid</a:t>
            </a:r>
            <a:r>
              <a:rPr lang="tr-TR" sz="2800" dirty="0"/>
              <a:t>, Edebi Faaliyetleri ve Topal </a:t>
            </a:r>
            <a:r>
              <a:rPr lang="tr-TR" sz="2800" dirty="0" err="1"/>
              <a:t>Teymur</a:t>
            </a:r>
            <a:r>
              <a:rPr lang="tr-TR" sz="2800" dirty="0"/>
              <a:t> Piyesi</a:t>
            </a:r>
          </a:p>
        </p:txBody>
      </p:sp>
    </p:spTree>
    <p:extLst>
      <p:ext uri="{BB962C8B-B14F-4D97-AF65-F5344CB8AC3E}">
        <p14:creationId xmlns:p14="http://schemas.microsoft.com/office/powerpoint/2010/main" xmlns="" val="261476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23592" y="260648"/>
            <a:ext cx="7560840" cy="720080"/>
          </a:xfrm>
        </p:spPr>
        <p:txBody>
          <a:bodyPr>
            <a:noAutofit/>
          </a:bodyPr>
          <a:lstStyle/>
          <a:p>
            <a:r>
              <a:rPr lang="tr-TR" sz="2800" dirty="0" err="1"/>
              <a:t>Cavid’in</a:t>
            </a:r>
            <a:r>
              <a:rPr lang="tr-TR" sz="2800" dirty="0"/>
              <a:t> bütün felsefesinin mihenk taşı olan sevgiyi, inancı ve güzel ahlâkı  betimleyen</a:t>
            </a:r>
            <a:br>
              <a:rPr lang="tr-TR" sz="2800" dirty="0"/>
            </a:br>
            <a:r>
              <a:rPr lang="tr-TR" sz="2800" dirty="0"/>
              <a:t>“Kız Mektebinde” şiiri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315001" y="1784573"/>
            <a:ext cx="6128801" cy="5073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000" dirty="0"/>
              <a:t>- </a:t>
            </a:r>
            <a:r>
              <a:rPr lang="tr-TR" sz="2000" dirty="0" err="1"/>
              <a:t>Quzum</a:t>
            </a:r>
            <a:r>
              <a:rPr lang="tr-TR" sz="2000" dirty="0"/>
              <a:t>, yavrum! Adın nedir?</a:t>
            </a:r>
          </a:p>
          <a:p>
            <a:pPr>
              <a:buNone/>
            </a:pPr>
            <a:r>
              <a:rPr lang="tr-TR" sz="2000" dirty="0"/>
              <a:t>- Gülbahar.</a:t>
            </a:r>
          </a:p>
          <a:p>
            <a:pPr>
              <a:buNone/>
            </a:pPr>
            <a:r>
              <a:rPr lang="tr-TR" sz="2000" dirty="0"/>
              <a:t>- Peki, senin anan, baban </a:t>
            </a:r>
            <a:r>
              <a:rPr lang="tr-TR" sz="2000" dirty="0" err="1"/>
              <a:t>varmı</a:t>
            </a:r>
            <a:r>
              <a:rPr lang="tr-TR" sz="2000" dirty="0"/>
              <a:t>?</a:t>
            </a:r>
          </a:p>
          <a:p>
            <a:pPr>
              <a:buNone/>
            </a:pPr>
            <a:r>
              <a:rPr lang="tr-TR" sz="2000" dirty="0"/>
              <a:t>- Var.</a:t>
            </a:r>
          </a:p>
          <a:p>
            <a:pPr>
              <a:buNone/>
            </a:pPr>
            <a:r>
              <a:rPr lang="tr-TR" sz="2000" dirty="0"/>
              <a:t>- Nasıl, </a:t>
            </a:r>
            <a:r>
              <a:rPr lang="tr-TR" sz="2000" dirty="0" err="1"/>
              <a:t>zenginmidir</a:t>
            </a:r>
            <a:r>
              <a:rPr lang="tr-TR" sz="2000" dirty="0"/>
              <a:t> baban?</a:t>
            </a:r>
          </a:p>
          <a:p>
            <a:pPr>
              <a:buNone/>
            </a:pPr>
            <a:r>
              <a:rPr lang="tr-TR" sz="2000" dirty="0"/>
              <a:t>- Evet, zengin, beyzade...</a:t>
            </a:r>
          </a:p>
          <a:p>
            <a:pPr>
              <a:buNone/>
            </a:pPr>
            <a:r>
              <a:rPr lang="tr-TR" sz="2000" dirty="0"/>
              <a:t>- Öyle ise, </a:t>
            </a:r>
            <a:r>
              <a:rPr lang="tr-TR" sz="2000" dirty="0" err="1"/>
              <a:t>geydiyin</a:t>
            </a:r>
            <a:r>
              <a:rPr lang="tr-TR" sz="2000" dirty="0"/>
              <a:t> </a:t>
            </a:r>
            <a:r>
              <a:rPr lang="tr-TR" sz="2000" dirty="0" err="1"/>
              <a:t>geyim</a:t>
            </a:r>
            <a:r>
              <a:rPr lang="tr-TR" sz="2000" dirty="0"/>
              <a:t> </a:t>
            </a:r>
            <a:r>
              <a:rPr lang="tr-TR" sz="2000" dirty="0" err="1"/>
              <a:t>neçin</a:t>
            </a:r>
            <a:r>
              <a:rPr lang="tr-TR" sz="2000" dirty="0"/>
              <a:t> böyle sade?</a:t>
            </a:r>
          </a:p>
          <a:p>
            <a:pPr>
              <a:buNone/>
            </a:pPr>
            <a:r>
              <a:rPr lang="tr-TR" sz="2000" dirty="0" err="1"/>
              <a:t>Yoxmu</a:t>
            </a:r>
            <a:r>
              <a:rPr lang="tr-TR" sz="2000" dirty="0"/>
              <a:t> senin incilerin, </a:t>
            </a:r>
            <a:r>
              <a:rPr lang="tr-TR" sz="2000" dirty="0" err="1"/>
              <a:t>altun</a:t>
            </a:r>
            <a:r>
              <a:rPr lang="tr-TR" sz="2000" dirty="0"/>
              <a:t> bileziklerin?</a:t>
            </a:r>
          </a:p>
          <a:p>
            <a:pPr>
              <a:buNone/>
            </a:pPr>
            <a:r>
              <a:rPr lang="tr-TR" sz="2000" dirty="0"/>
              <a:t>Söyle yavrum! </a:t>
            </a:r>
            <a:r>
              <a:rPr lang="tr-TR" sz="2000" dirty="0" err="1"/>
              <a:t>Heç</a:t>
            </a:r>
            <a:r>
              <a:rPr lang="tr-TR" sz="2000" dirty="0"/>
              <a:t> </a:t>
            </a:r>
            <a:r>
              <a:rPr lang="tr-TR" sz="2000" dirty="0" err="1"/>
              <a:t>sıxılma</a:t>
            </a:r>
            <a:r>
              <a:rPr lang="tr-TR" sz="2000" dirty="0"/>
              <a:t>...</a:t>
            </a:r>
          </a:p>
          <a:p>
            <a:pPr>
              <a:buNone/>
            </a:pPr>
            <a:r>
              <a:rPr lang="tr-TR" sz="2000" dirty="0"/>
              <a:t>			- Var efendim, var... lakin</a:t>
            </a:r>
          </a:p>
          <a:p>
            <a:pPr>
              <a:buNone/>
            </a:pPr>
            <a:r>
              <a:rPr lang="tr-TR" sz="2000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xmlns="" val="289051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84084" y="514662"/>
            <a:ext cx="8915400" cy="37776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000" dirty="0" err="1">
                <a:solidFill>
                  <a:schemeClr val="tx1"/>
                </a:solidFill>
              </a:rPr>
              <a:t>Müellimem</a:t>
            </a:r>
            <a:r>
              <a:rPr lang="tr-TR" sz="2000" dirty="0">
                <a:solidFill>
                  <a:schemeClr val="tx1"/>
                </a:solidFill>
              </a:rPr>
              <a:t> her </a:t>
            </a:r>
            <a:r>
              <a:rPr lang="tr-TR" sz="2000" dirty="0" err="1">
                <a:solidFill>
                  <a:schemeClr val="tx1"/>
                </a:solidFill>
              </a:rPr>
              <a:t>qün</a:t>
            </a:r>
            <a:r>
              <a:rPr lang="tr-TR" sz="2000" dirty="0">
                <a:solidFill>
                  <a:schemeClr val="tx1"/>
                </a:solidFill>
              </a:rPr>
              <a:t> söyler, onların </a:t>
            </a:r>
            <a:r>
              <a:rPr lang="tr-TR" sz="2000" dirty="0" err="1">
                <a:solidFill>
                  <a:schemeClr val="tx1"/>
                </a:solidFill>
              </a:rPr>
              <a:t>yox</a:t>
            </a:r>
            <a:r>
              <a:rPr lang="tr-TR" sz="2000" dirty="0">
                <a:solidFill>
                  <a:schemeClr val="tx1"/>
                </a:solidFill>
              </a:rPr>
              <a:t> </a:t>
            </a:r>
            <a:r>
              <a:rPr lang="tr-TR" sz="2000" dirty="0" err="1">
                <a:solidFill>
                  <a:schemeClr val="tx1"/>
                </a:solidFill>
              </a:rPr>
              <a:t>qiymeti</a:t>
            </a:r>
            <a:r>
              <a:rPr lang="tr-TR" sz="2000" dirty="0">
                <a:solidFill>
                  <a:schemeClr val="tx1"/>
                </a:solidFill>
              </a:rPr>
              <a:t>,</a:t>
            </a:r>
          </a:p>
          <a:p>
            <a:pPr>
              <a:buNone/>
            </a:pPr>
            <a:r>
              <a:rPr lang="tr-TR" sz="2000" dirty="0">
                <a:solidFill>
                  <a:schemeClr val="tx1"/>
                </a:solidFill>
              </a:rPr>
              <a:t>Bir </a:t>
            </a:r>
            <a:r>
              <a:rPr lang="tr-TR" sz="2000" dirty="0" err="1">
                <a:solidFill>
                  <a:schemeClr val="tx1"/>
                </a:solidFill>
              </a:rPr>
              <a:t>qızın</a:t>
            </a:r>
            <a:r>
              <a:rPr lang="tr-TR" sz="2000" dirty="0">
                <a:solidFill>
                  <a:schemeClr val="tx1"/>
                </a:solidFill>
              </a:rPr>
              <a:t> </a:t>
            </a:r>
            <a:r>
              <a:rPr lang="tr-TR" sz="2000" dirty="0" err="1">
                <a:solidFill>
                  <a:schemeClr val="tx1"/>
                </a:solidFill>
              </a:rPr>
              <a:t>ancaq</a:t>
            </a:r>
            <a:r>
              <a:rPr lang="tr-TR" sz="2000" dirty="0">
                <a:solidFill>
                  <a:schemeClr val="tx1"/>
                </a:solidFill>
              </a:rPr>
              <a:t> </a:t>
            </a:r>
            <a:r>
              <a:rPr lang="tr-TR" sz="2000" dirty="0" err="1">
                <a:solidFill>
                  <a:schemeClr val="tx1"/>
                </a:solidFill>
              </a:rPr>
              <a:t>biligdir</a:t>
            </a:r>
            <a:r>
              <a:rPr lang="tr-TR" sz="2000" dirty="0">
                <a:solidFill>
                  <a:schemeClr val="tx1"/>
                </a:solidFill>
              </a:rPr>
              <a:t>, </a:t>
            </a:r>
            <a:r>
              <a:rPr lang="tr-TR" sz="2000" dirty="0" err="1">
                <a:solidFill>
                  <a:schemeClr val="tx1"/>
                </a:solidFill>
              </a:rPr>
              <a:t>temizlikdir</a:t>
            </a:r>
            <a:r>
              <a:rPr lang="tr-TR" sz="2000" dirty="0">
                <a:solidFill>
                  <a:schemeClr val="tx1"/>
                </a:solidFill>
              </a:rPr>
              <a:t> ziyneti.</a:t>
            </a:r>
          </a:p>
          <a:p>
            <a:pPr>
              <a:buNone/>
            </a:pPr>
            <a:r>
              <a:rPr lang="tr-TR" sz="2000" dirty="0">
                <a:solidFill>
                  <a:schemeClr val="tx1"/>
                </a:solidFill>
              </a:rPr>
              <a:t>-Pek doğru söz... Bu dünyada senin en </a:t>
            </a:r>
            <a:r>
              <a:rPr lang="tr-TR" sz="2000" dirty="0" err="1">
                <a:solidFill>
                  <a:schemeClr val="tx1"/>
                </a:solidFill>
              </a:rPr>
              <a:t>çox</a:t>
            </a:r>
            <a:r>
              <a:rPr lang="tr-TR" sz="2000" dirty="0">
                <a:solidFill>
                  <a:schemeClr val="tx1"/>
                </a:solidFill>
              </a:rPr>
              <a:t> </a:t>
            </a:r>
            <a:r>
              <a:rPr lang="tr-TR" sz="2000" dirty="0" err="1">
                <a:solidFill>
                  <a:schemeClr val="tx1"/>
                </a:solidFill>
              </a:rPr>
              <a:t>sevdiyin</a:t>
            </a:r>
            <a:endParaRPr lang="tr-TR" sz="20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tr-TR" sz="2000" dirty="0">
                <a:solidFill>
                  <a:schemeClr val="tx1"/>
                </a:solidFill>
              </a:rPr>
              <a:t>Kimdir </a:t>
            </a:r>
            <a:r>
              <a:rPr lang="tr-TR" sz="2000" dirty="0" err="1">
                <a:solidFill>
                  <a:schemeClr val="tx1"/>
                </a:solidFill>
              </a:rPr>
              <a:t>quzum</a:t>
            </a:r>
            <a:r>
              <a:rPr lang="tr-TR" sz="2000" dirty="0">
                <a:solidFill>
                  <a:schemeClr val="tx1"/>
                </a:solidFill>
              </a:rPr>
              <a:t>, </a:t>
            </a:r>
            <a:r>
              <a:rPr lang="tr-TR" sz="2000" dirty="0" err="1">
                <a:solidFill>
                  <a:schemeClr val="tx1"/>
                </a:solidFill>
              </a:rPr>
              <a:t>söylermisin</a:t>
            </a:r>
            <a:r>
              <a:rPr lang="tr-TR" sz="2000" dirty="0">
                <a:solidFill>
                  <a:schemeClr val="tx1"/>
                </a:solidFill>
              </a:rPr>
              <a:t>?</a:t>
            </a:r>
          </a:p>
          <a:p>
            <a:pPr>
              <a:buNone/>
            </a:pPr>
            <a:endParaRPr lang="tr-TR" sz="20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tr-TR" sz="2000" dirty="0" smtClean="0">
                <a:solidFill>
                  <a:schemeClr val="tx1"/>
                </a:solidFill>
              </a:rPr>
              <a:t>- </a:t>
            </a:r>
            <a:r>
              <a:rPr lang="tr-TR" sz="2000" dirty="0">
                <a:solidFill>
                  <a:schemeClr val="tx1"/>
                </a:solidFill>
              </a:rPr>
              <a:t>En </a:t>
            </a:r>
            <a:r>
              <a:rPr lang="tr-TR" sz="2000" dirty="0" err="1">
                <a:solidFill>
                  <a:schemeClr val="tx1"/>
                </a:solidFill>
              </a:rPr>
              <a:t>çox</a:t>
            </a:r>
            <a:r>
              <a:rPr lang="tr-TR" sz="2000" dirty="0">
                <a:solidFill>
                  <a:schemeClr val="tx1"/>
                </a:solidFill>
              </a:rPr>
              <a:t> </a:t>
            </a:r>
            <a:r>
              <a:rPr lang="tr-TR" sz="2000" dirty="0" err="1">
                <a:solidFill>
                  <a:schemeClr val="tx1"/>
                </a:solidFill>
              </a:rPr>
              <a:t>sevdiyim</a:t>
            </a:r>
            <a:r>
              <a:rPr lang="tr-TR" sz="2000" dirty="0">
                <a:solidFill>
                  <a:schemeClr val="tx1"/>
                </a:solidFill>
              </a:rPr>
              <a:t> ilkin</a:t>
            </a:r>
          </a:p>
          <a:p>
            <a:pPr>
              <a:buNone/>
            </a:pPr>
            <a:r>
              <a:rPr lang="tr-TR" sz="2000" dirty="0">
                <a:solidFill>
                  <a:schemeClr val="tx1"/>
                </a:solidFill>
              </a:rPr>
              <a:t>O Allah ki, yeri, </a:t>
            </a:r>
            <a:r>
              <a:rPr lang="tr-TR" sz="2000" dirty="0" err="1">
                <a:solidFill>
                  <a:schemeClr val="tx1"/>
                </a:solidFill>
              </a:rPr>
              <a:t>göyü</a:t>
            </a:r>
            <a:r>
              <a:rPr lang="tr-TR" sz="2000" dirty="0">
                <a:solidFill>
                  <a:schemeClr val="tx1"/>
                </a:solidFill>
              </a:rPr>
              <a:t>, insanları </a:t>
            </a:r>
            <a:r>
              <a:rPr lang="tr-TR" sz="2000" dirty="0" err="1">
                <a:solidFill>
                  <a:schemeClr val="tx1"/>
                </a:solidFill>
              </a:rPr>
              <a:t>xelq</a:t>
            </a:r>
            <a:r>
              <a:rPr lang="tr-TR" sz="2000" dirty="0">
                <a:solidFill>
                  <a:schemeClr val="tx1"/>
                </a:solidFill>
              </a:rPr>
              <a:t> eyler.</a:t>
            </a:r>
          </a:p>
          <a:p>
            <a:pPr>
              <a:buNone/>
            </a:pPr>
            <a:r>
              <a:rPr lang="tr-TR" sz="2000" dirty="0">
                <a:solidFill>
                  <a:schemeClr val="tx1"/>
                </a:solidFill>
              </a:rPr>
              <a:t>- Sonra kimler?</a:t>
            </a:r>
          </a:p>
          <a:p>
            <a:pPr>
              <a:buNone/>
            </a:pPr>
            <a:r>
              <a:rPr lang="tr-TR" sz="2000" dirty="0">
                <a:solidFill>
                  <a:schemeClr val="tx1"/>
                </a:solidFill>
              </a:rPr>
              <a:t>- Sonra onun </a:t>
            </a:r>
            <a:r>
              <a:rPr lang="tr-TR" sz="2000" dirty="0" err="1">
                <a:solidFill>
                  <a:schemeClr val="tx1"/>
                </a:solidFill>
              </a:rPr>
              <a:t>könderdiyi</a:t>
            </a:r>
            <a:r>
              <a:rPr lang="tr-TR" sz="2000" dirty="0">
                <a:solidFill>
                  <a:schemeClr val="tx1"/>
                </a:solidFill>
              </a:rPr>
              <a:t> elçiler.</a:t>
            </a:r>
          </a:p>
          <a:p>
            <a:pPr>
              <a:buNone/>
            </a:pPr>
            <a:r>
              <a:rPr lang="tr-TR" sz="2000" dirty="0">
                <a:solidFill>
                  <a:schemeClr val="tx1"/>
                </a:solidFill>
              </a:rPr>
              <a:t>- </a:t>
            </a:r>
            <a:r>
              <a:rPr lang="tr-TR" sz="2000" dirty="0" err="1">
                <a:solidFill>
                  <a:schemeClr val="tx1"/>
                </a:solidFill>
              </a:rPr>
              <a:t>Başga</a:t>
            </a:r>
            <a:r>
              <a:rPr lang="tr-TR" sz="2000" dirty="0">
                <a:solidFill>
                  <a:schemeClr val="tx1"/>
                </a:solidFill>
              </a:rPr>
              <a:t> sevdiklerin nasıl, </a:t>
            </a:r>
            <a:r>
              <a:rPr lang="tr-TR" sz="2000" dirty="0" err="1">
                <a:solidFill>
                  <a:schemeClr val="tx1"/>
                </a:solidFill>
              </a:rPr>
              <a:t>yoxmu</a:t>
            </a:r>
            <a:r>
              <a:rPr lang="tr-TR" sz="2000" dirty="0">
                <a:solidFill>
                  <a:schemeClr val="tx1"/>
                </a:solidFill>
              </a:rPr>
              <a:t>?</a:t>
            </a:r>
          </a:p>
          <a:p>
            <a:pPr>
              <a:buNone/>
            </a:pPr>
            <a:r>
              <a:rPr lang="tr-TR" sz="2000" dirty="0">
                <a:solidFill>
                  <a:schemeClr val="tx1"/>
                </a:solidFill>
              </a:rPr>
              <a:t>- Var...</a:t>
            </a:r>
          </a:p>
          <a:p>
            <a:pPr>
              <a:buNone/>
            </a:pPr>
            <a:r>
              <a:rPr lang="tr-TR" sz="2000" dirty="0">
                <a:solidFill>
                  <a:schemeClr val="tx1"/>
                </a:solidFill>
              </a:rPr>
              <a:t>- Kimdir onlar?</a:t>
            </a:r>
          </a:p>
          <a:p>
            <a:pPr>
              <a:buNone/>
            </a:pPr>
            <a:r>
              <a:rPr lang="tr-TR" sz="2000" dirty="0">
                <a:solidFill>
                  <a:schemeClr val="tx1"/>
                </a:solidFill>
              </a:rPr>
              <a:t>- Anam, babam, </a:t>
            </a:r>
            <a:r>
              <a:rPr lang="tr-TR" sz="2000" dirty="0" err="1">
                <a:solidFill>
                  <a:schemeClr val="tx1"/>
                </a:solidFill>
              </a:rPr>
              <a:t>müellimem</a:t>
            </a:r>
            <a:r>
              <a:rPr lang="tr-TR" sz="2000" dirty="0">
                <a:solidFill>
                  <a:schemeClr val="tx1"/>
                </a:solidFill>
              </a:rPr>
              <a:t>, bir de bütün insanlar...</a:t>
            </a:r>
          </a:p>
          <a:p>
            <a:endParaRPr lang="tr-TR" sz="2000" dirty="0">
              <a:solidFill>
                <a:schemeClr val="tx1"/>
              </a:solidFill>
            </a:endParaRPr>
          </a:p>
          <a:p>
            <a:endParaRPr lang="tr-T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0508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78739" y="-134911"/>
            <a:ext cx="8229600" cy="864096"/>
          </a:xfrm>
        </p:spPr>
        <p:txBody>
          <a:bodyPr>
            <a:noAutofit/>
          </a:bodyPr>
          <a:lstStyle/>
          <a:p>
            <a:r>
              <a:rPr lang="tr-TR" sz="3200" dirty="0"/>
              <a:t/>
            </a:r>
            <a:br>
              <a:rPr lang="tr-TR" sz="3200" dirty="0"/>
            </a:br>
            <a:r>
              <a:rPr lang="tr-TR" sz="3200" dirty="0"/>
              <a:t/>
            </a:r>
            <a:br>
              <a:rPr lang="tr-TR" sz="3200" dirty="0"/>
            </a:br>
            <a:r>
              <a:rPr lang="tr-TR" sz="3200" dirty="0">
                <a:solidFill>
                  <a:srgbClr val="FF0000"/>
                </a:solidFill>
              </a:rPr>
              <a:t>5. HAFTA</a:t>
            </a:r>
            <a:br>
              <a:rPr lang="tr-TR" sz="3200" dirty="0">
                <a:solidFill>
                  <a:srgbClr val="FF0000"/>
                </a:solidFill>
              </a:rPr>
            </a:br>
            <a:r>
              <a:rPr lang="tr-TR" sz="3200" dirty="0">
                <a:solidFill>
                  <a:srgbClr val="FF0000"/>
                </a:solidFill>
              </a:rPr>
              <a:t/>
            </a:r>
            <a:br>
              <a:rPr lang="tr-TR" sz="3200" dirty="0">
                <a:solidFill>
                  <a:srgbClr val="FF0000"/>
                </a:solidFill>
              </a:rPr>
            </a:br>
            <a:r>
              <a:rPr lang="tr-TR" sz="2800" b="1" dirty="0"/>
              <a:t>Hüseyin </a:t>
            </a:r>
            <a:r>
              <a:rPr lang="tr-TR" sz="2800" b="1" dirty="0" err="1"/>
              <a:t>Cavid</a:t>
            </a:r>
            <a:r>
              <a:rPr lang="tr-TR" sz="2800" b="1" dirty="0"/>
              <a:t> (1882-1941) Hayatı ve Edebî Faaliyetleri</a:t>
            </a:r>
            <a:r>
              <a:rPr lang="tr-TR" sz="3200" dirty="0"/>
              <a:t/>
            </a:r>
            <a:br>
              <a:rPr lang="tr-TR" sz="3200" dirty="0"/>
            </a:br>
            <a:endParaRPr lang="tr-TR" sz="3200" dirty="0"/>
          </a:p>
        </p:txBody>
      </p:sp>
      <p:pic>
        <p:nvPicPr>
          <p:cNvPr id="9218" name="Picture 2" descr="E:\ECTS-Bologna\Bologna Tr-İng-Kasım 2017\Yazarların Resimleri\Hüseyin Cavid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50553" y="3209205"/>
            <a:ext cx="4536504" cy="29523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2093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Uçurum Piyesinden…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423592" y="1600201"/>
            <a:ext cx="3596208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dirty="0" smtClean="0"/>
              <a:t>“O gün ki İstanbul’da</a:t>
            </a:r>
          </a:p>
          <a:p>
            <a:pPr>
              <a:buNone/>
            </a:pPr>
            <a:r>
              <a:rPr lang="tr-TR" dirty="0" smtClean="0"/>
              <a:t>Gençlik Fransızlaştı.</a:t>
            </a:r>
          </a:p>
          <a:p>
            <a:pPr>
              <a:buNone/>
            </a:pPr>
            <a:r>
              <a:rPr lang="tr-TR" dirty="0" smtClean="0"/>
              <a:t>Gittikçe Türk evladı</a:t>
            </a:r>
          </a:p>
          <a:p>
            <a:pPr>
              <a:buNone/>
            </a:pPr>
            <a:r>
              <a:rPr lang="tr-TR" dirty="0" smtClean="0"/>
              <a:t>Uçuruma yaklaştı.</a:t>
            </a:r>
          </a:p>
          <a:p>
            <a:pPr>
              <a:buNone/>
            </a:pPr>
            <a:r>
              <a:rPr lang="tr-TR" dirty="0" smtClean="0"/>
              <a:t>Yurdumuzu sardıkça</a:t>
            </a:r>
          </a:p>
          <a:p>
            <a:pPr>
              <a:buNone/>
            </a:pPr>
            <a:r>
              <a:rPr lang="tr-TR" dirty="0" smtClean="0"/>
              <a:t>Düşkün Paris modası,</a:t>
            </a:r>
          </a:p>
          <a:p>
            <a:pPr>
              <a:buNone/>
            </a:pPr>
            <a:r>
              <a:rPr lang="tr-TR" dirty="0" smtClean="0"/>
              <a:t>Herkesçe örnek oldu</a:t>
            </a:r>
          </a:p>
          <a:p>
            <a:pPr>
              <a:buNone/>
            </a:pPr>
            <a:r>
              <a:rPr lang="tr-TR" dirty="0" smtClean="0"/>
              <a:t>Sersem Frenk </a:t>
            </a:r>
            <a:r>
              <a:rPr lang="tr-TR" dirty="0" err="1" smtClean="0"/>
              <a:t>edâsı</a:t>
            </a:r>
            <a:r>
              <a:rPr lang="tr-TR" dirty="0" smtClean="0"/>
              <a:t>,</a:t>
            </a:r>
          </a:p>
          <a:p>
            <a:pPr>
              <a:buNone/>
            </a:pPr>
            <a:r>
              <a:rPr lang="tr-TR" dirty="0" smtClean="0"/>
              <a:t>Sarhoşluk, iffetsizlik</a:t>
            </a:r>
          </a:p>
          <a:p>
            <a:pPr>
              <a:buNone/>
            </a:pPr>
            <a:r>
              <a:rPr lang="tr-TR" dirty="0" smtClean="0"/>
              <a:t>Sardı bütün gençleri,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456040" y="1600201"/>
            <a:ext cx="3528392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dirty="0" smtClean="0"/>
              <a:t>Zehirlendi gittikçe</a:t>
            </a:r>
          </a:p>
          <a:p>
            <a:pPr>
              <a:buNone/>
            </a:pPr>
            <a:r>
              <a:rPr lang="tr-TR" dirty="0" smtClean="0"/>
              <a:t>Memleketin her yeri.</a:t>
            </a:r>
          </a:p>
          <a:p>
            <a:pPr>
              <a:buNone/>
            </a:pPr>
            <a:r>
              <a:rPr lang="tr-TR" dirty="0" smtClean="0"/>
              <a:t>Kahraman Oğuzların,</a:t>
            </a:r>
          </a:p>
          <a:p>
            <a:pPr>
              <a:buNone/>
            </a:pPr>
            <a:r>
              <a:rPr lang="tr-TR" dirty="0" smtClean="0"/>
              <a:t>Büyük Ertuğrulların</a:t>
            </a:r>
          </a:p>
          <a:p>
            <a:pPr>
              <a:buNone/>
            </a:pPr>
            <a:r>
              <a:rPr lang="tr-TR" dirty="0" smtClean="0"/>
              <a:t>Sarsılmaz halefleri</a:t>
            </a:r>
          </a:p>
          <a:p>
            <a:pPr>
              <a:buNone/>
            </a:pPr>
            <a:r>
              <a:rPr lang="tr-TR" dirty="0" smtClean="0"/>
              <a:t>İmdi hep sapkın, azgın...</a:t>
            </a:r>
          </a:p>
          <a:p>
            <a:pPr>
              <a:buNone/>
            </a:pPr>
            <a:r>
              <a:rPr lang="tr-TR" dirty="0" smtClean="0"/>
              <a:t>Avrupa’dan -fazilet,</a:t>
            </a:r>
          </a:p>
          <a:p>
            <a:pPr>
              <a:buNone/>
            </a:pPr>
            <a:r>
              <a:rPr lang="tr-TR" dirty="0" smtClean="0"/>
              <a:t>Himmet, ciddiyet, vakar </a:t>
            </a:r>
          </a:p>
          <a:p>
            <a:pPr>
              <a:buNone/>
            </a:pPr>
            <a:r>
              <a:rPr lang="tr-TR" dirty="0" smtClean="0"/>
              <a:t>Dururken- yalnız çürük</a:t>
            </a:r>
          </a:p>
          <a:p>
            <a:pPr>
              <a:buNone/>
            </a:pPr>
            <a:r>
              <a:rPr lang="tr-TR" dirty="0" smtClean="0"/>
              <a:t>Bir züppelik aldılar.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99892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567608" y="1556792"/>
            <a:ext cx="71287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 dirty="0"/>
              <a:t>Soru-Cevap</a:t>
            </a:r>
          </a:p>
          <a:p>
            <a:pPr algn="ctr"/>
            <a:r>
              <a:rPr lang="tr-TR" sz="3200" dirty="0"/>
              <a:t>Katkı ve eleştiriler</a:t>
            </a:r>
          </a:p>
        </p:txBody>
      </p:sp>
    </p:spTree>
    <p:extLst>
      <p:ext uri="{BB962C8B-B14F-4D97-AF65-F5344CB8AC3E}">
        <p14:creationId xmlns:p14="http://schemas.microsoft.com/office/powerpoint/2010/main" xmlns="" val="319954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1919536" y="836712"/>
            <a:ext cx="8229600" cy="338437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b="1" dirty="0" smtClean="0"/>
              <a:t>KAYNAKLAR</a:t>
            </a:r>
            <a:endParaRPr lang="tr-TR" sz="2700" b="1" dirty="0">
              <a:solidFill>
                <a:srgbClr val="0070C0"/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919536" y="1742927"/>
            <a:ext cx="971362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Ağayev</a:t>
            </a:r>
            <a:r>
              <a:rPr lang="tr-TR" dirty="0"/>
              <a:t>, E. M., </a:t>
            </a:r>
            <a:r>
              <a:rPr lang="tr-TR" i="1" dirty="0"/>
              <a:t>Azerbaycan </a:t>
            </a:r>
            <a:r>
              <a:rPr lang="tr-TR" i="1" dirty="0" err="1"/>
              <a:t>Sovet</a:t>
            </a:r>
            <a:r>
              <a:rPr lang="tr-TR" i="1" dirty="0"/>
              <a:t> </a:t>
            </a:r>
            <a:r>
              <a:rPr lang="tr-TR" i="1" dirty="0" err="1"/>
              <a:t>Edebiyyatı</a:t>
            </a:r>
            <a:r>
              <a:rPr lang="tr-TR" dirty="0"/>
              <a:t>, Maarif, Bakı, 1988.</a:t>
            </a:r>
          </a:p>
          <a:p>
            <a:r>
              <a:rPr lang="tr-TR" dirty="0"/>
              <a:t>Arif, </a:t>
            </a:r>
            <a:r>
              <a:rPr lang="tr-TR" dirty="0" err="1"/>
              <a:t>Memmed</a:t>
            </a:r>
            <a:r>
              <a:rPr lang="tr-TR" dirty="0"/>
              <a:t>, H. </a:t>
            </a:r>
            <a:r>
              <a:rPr lang="tr-TR" dirty="0" err="1"/>
              <a:t>Babayev</a:t>
            </a:r>
            <a:r>
              <a:rPr lang="tr-TR" dirty="0"/>
              <a:t>, G. </a:t>
            </a:r>
            <a:r>
              <a:rPr lang="tr-TR" dirty="0" err="1"/>
              <a:t>Gasımzade</a:t>
            </a:r>
            <a:r>
              <a:rPr lang="tr-TR" dirty="0"/>
              <a:t>, </a:t>
            </a:r>
            <a:r>
              <a:rPr lang="tr-TR" i="1" dirty="0"/>
              <a:t>Azerbaycan </a:t>
            </a:r>
            <a:r>
              <a:rPr lang="tr-TR" i="1" dirty="0" err="1"/>
              <a:t>Sovet</a:t>
            </a:r>
            <a:r>
              <a:rPr lang="tr-TR" i="1" dirty="0"/>
              <a:t> </a:t>
            </a:r>
            <a:r>
              <a:rPr lang="tr-TR" i="1" dirty="0" err="1"/>
              <a:t>Edebiyyatı</a:t>
            </a:r>
            <a:r>
              <a:rPr lang="tr-TR" i="1" dirty="0"/>
              <a:t> Tarihi</a:t>
            </a:r>
            <a:r>
              <a:rPr lang="tr-TR" dirty="0"/>
              <a:t>, cilt 1, ASSR </a:t>
            </a:r>
            <a:r>
              <a:rPr lang="tr-TR" dirty="0" err="1"/>
              <a:t>Elmler</a:t>
            </a:r>
            <a:r>
              <a:rPr lang="tr-TR" dirty="0"/>
              <a:t> </a:t>
            </a:r>
            <a:r>
              <a:rPr lang="tr-TR" dirty="0" err="1"/>
              <a:t>Akademiyası</a:t>
            </a:r>
            <a:r>
              <a:rPr lang="tr-TR" dirty="0"/>
              <a:t> </a:t>
            </a:r>
            <a:r>
              <a:rPr lang="tr-TR" dirty="0" err="1"/>
              <a:t>Neşriyyatı</a:t>
            </a:r>
            <a:r>
              <a:rPr lang="tr-TR" dirty="0"/>
              <a:t>, Bakı,1967. </a:t>
            </a:r>
          </a:p>
          <a:p>
            <a:r>
              <a:rPr lang="tr-TR" dirty="0"/>
              <a:t>AzTv1, 20.12.2003.</a:t>
            </a:r>
          </a:p>
          <a:p>
            <a:r>
              <a:rPr lang="tr-TR" dirty="0" err="1"/>
              <a:t>Cavid</a:t>
            </a:r>
            <a:r>
              <a:rPr lang="tr-TR" dirty="0"/>
              <a:t>, </a:t>
            </a:r>
            <a:r>
              <a:rPr lang="tr-TR" dirty="0" err="1"/>
              <a:t>Mişkinaz</a:t>
            </a:r>
            <a:r>
              <a:rPr lang="tr-TR" dirty="0"/>
              <a:t>, “</a:t>
            </a:r>
            <a:r>
              <a:rPr lang="tr-TR" dirty="0" err="1"/>
              <a:t>Cavidi</a:t>
            </a:r>
            <a:r>
              <a:rPr lang="tr-TR" dirty="0"/>
              <a:t> Hatırlarken...”, </a:t>
            </a:r>
            <a:r>
              <a:rPr lang="tr-TR" i="1" dirty="0" err="1"/>
              <a:t>Cavidi</a:t>
            </a:r>
            <a:r>
              <a:rPr lang="tr-TR" i="1" dirty="0"/>
              <a:t> Hatırlarken</a:t>
            </a:r>
            <a:r>
              <a:rPr lang="tr-TR" dirty="0"/>
              <a:t>, </a:t>
            </a:r>
            <a:r>
              <a:rPr lang="tr-TR" dirty="0" err="1"/>
              <a:t>Genclik</a:t>
            </a:r>
            <a:r>
              <a:rPr lang="tr-TR" dirty="0"/>
              <a:t>, Bakı, 1982.</a:t>
            </a:r>
          </a:p>
          <a:p>
            <a:r>
              <a:rPr lang="tr-TR" dirty="0" err="1"/>
              <a:t>Cavid</a:t>
            </a:r>
            <a:r>
              <a:rPr lang="tr-TR" dirty="0"/>
              <a:t>, Turan (</a:t>
            </a:r>
            <a:r>
              <a:rPr lang="tr-TR" dirty="0" err="1"/>
              <a:t>Tertib</a:t>
            </a:r>
            <a:r>
              <a:rPr lang="tr-TR" dirty="0"/>
              <a:t> edeni), </a:t>
            </a:r>
            <a:r>
              <a:rPr lang="tr-TR" i="1" dirty="0"/>
              <a:t>Hüseyin </a:t>
            </a:r>
            <a:r>
              <a:rPr lang="tr-TR" i="1" dirty="0" err="1"/>
              <a:t>Cavid</a:t>
            </a:r>
            <a:r>
              <a:rPr lang="tr-TR" i="1" dirty="0"/>
              <a:t>, </a:t>
            </a:r>
            <a:r>
              <a:rPr lang="tr-TR" i="1" dirty="0" err="1"/>
              <a:t>Pyesler</a:t>
            </a:r>
            <a:r>
              <a:rPr lang="tr-TR" dirty="0"/>
              <a:t>, Azerbaycan </a:t>
            </a:r>
            <a:r>
              <a:rPr lang="tr-TR" dirty="0" err="1"/>
              <a:t>Dövlet</a:t>
            </a:r>
            <a:r>
              <a:rPr lang="tr-TR" dirty="0"/>
              <a:t> </a:t>
            </a:r>
            <a:r>
              <a:rPr lang="tr-TR" dirty="0" err="1"/>
              <a:t>Neşriyyatı</a:t>
            </a:r>
            <a:r>
              <a:rPr lang="tr-TR" dirty="0"/>
              <a:t>, Bakı, 1963.</a:t>
            </a:r>
          </a:p>
          <a:p>
            <a:r>
              <a:rPr lang="tr-TR" dirty="0" err="1"/>
              <a:t>Cavid</a:t>
            </a:r>
            <a:r>
              <a:rPr lang="tr-TR" dirty="0"/>
              <a:t>, Turan (</a:t>
            </a:r>
            <a:r>
              <a:rPr lang="tr-TR" dirty="0" err="1"/>
              <a:t>Tertib</a:t>
            </a:r>
            <a:r>
              <a:rPr lang="tr-TR" dirty="0"/>
              <a:t> edeni), </a:t>
            </a:r>
            <a:r>
              <a:rPr lang="tr-TR" i="1" dirty="0"/>
              <a:t>Hüseyin </a:t>
            </a:r>
            <a:r>
              <a:rPr lang="tr-TR" i="1" dirty="0" err="1"/>
              <a:t>Cavid</a:t>
            </a:r>
            <a:r>
              <a:rPr lang="tr-TR" i="1" dirty="0"/>
              <a:t>, Eserleri</a:t>
            </a:r>
            <a:r>
              <a:rPr lang="tr-TR" dirty="0"/>
              <a:t>, üçüncü </a:t>
            </a:r>
            <a:r>
              <a:rPr lang="tr-TR" dirty="0" err="1"/>
              <a:t>cild</a:t>
            </a:r>
            <a:r>
              <a:rPr lang="tr-TR" dirty="0"/>
              <a:t>, </a:t>
            </a:r>
            <a:r>
              <a:rPr lang="tr-TR" dirty="0" err="1"/>
              <a:t>Yazıçı</a:t>
            </a:r>
            <a:r>
              <a:rPr lang="tr-TR" dirty="0"/>
              <a:t>,  Bakı, 1984.</a:t>
            </a:r>
          </a:p>
          <a:p>
            <a:r>
              <a:rPr lang="tr-TR" dirty="0" err="1"/>
              <a:t>Cavid</a:t>
            </a:r>
            <a:r>
              <a:rPr lang="tr-TR" dirty="0"/>
              <a:t>, Turan (</a:t>
            </a:r>
            <a:r>
              <a:rPr lang="tr-TR" dirty="0" err="1"/>
              <a:t>Tertib</a:t>
            </a:r>
            <a:r>
              <a:rPr lang="tr-TR" dirty="0"/>
              <a:t> edeni), </a:t>
            </a:r>
            <a:r>
              <a:rPr lang="tr-TR" i="1" dirty="0"/>
              <a:t>Hüseyin </a:t>
            </a:r>
            <a:r>
              <a:rPr lang="tr-TR" i="1" dirty="0" err="1"/>
              <a:t>Cavid</a:t>
            </a:r>
            <a:r>
              <a:rPr lang="tr-TR" i="1" dirty="0"/>
              <a:t>, Eserleri, </a:t>
            </a:r>
            <a:r>
              <a:rPr lang="tr-TR" dirty="0"/>
              <a:t>Dördüncü </a:t>
            </a:r>
            <a:r>
              <a:rPr lang="tr-TR" dirty="0" err="1"/>
              <a:t>cild</a:t>
            </a:r>
            <a:r>
              <a:rPr lang="tr-TR" dirty="0"/>
              <a:t>, </a:t>
            </a:r>
            <a:r>
              <a:rPr lang="tr-TR" dirty="0" err="1"/>
              <a:t>Yazıçı</a:t>
            </a:r>
            <a:r>
              <a:rPr lang="tr-TR" dirty="0"/>
              <a:t>, Bakı, 1985.</a:t>
            </a:r>
          </a:p>
          <a:p>
            <a:r>
              <a:rPr lang="tr-TR" dirty="0" err="1"/>
              <a:t>Ceferov</a:t>
            </a:r>
            <a:r>
              <a:rPr lang="tr-TR" dirty="0"/>
              <a:t>, </a:t>
            </a:r>
            <a:r>
              <a:rPr lang="tr-TR" dirty="0" err="1"/>
              <a:t>Cefer</a:t>
            </a:r>
            <a:r>
              <a:rPr lang="tr-TR" dirty="0"/>
              <a:t>, </a:t>
            </a:r>
            <a:r>
              <a:rPr lang="tr-TR" i="1" dirty="0" err="1"/>
              <a:t>Dramaturgiya</a:t>
            </a:r>
            <a:r>
              <a:rPr lang="tr-TR" i="1" dirty="0"/>
              <a:t> ve </a:t>
            </a:r>
            <a:r>
              <a:rPr lang="tr-TR" i="1" dirty="0" err="1"/>
              <a:t>Teatr</a:t>
            </a:r>
            <a:r>
              <a:rPr lang="tr-TR" dirty="0"/>
              <a:t>, </a:t>
            </a:r>
            <a:r>
              <a:rPr lang="tr-TR" dirty="0" err="1"/>
              <a:t>Azerneşr</a:t>
            </a:r>
            <a:r>
              <a:rPr lang="tr-TR" dirty="0"/>
              <a:t>, Bakı, 1968.</a:t>
            </a:r>
          </a:p>
          <a:p>
            <a:r>
              <a:rPr lang="tr-TR" dirty="0" err="1"/>
              <a:t>Ehmedov</a:t>
            </a:r>
            <a:r>
              <a:rPr lang="tr-TR" dirty="0"/>
              <a:t>, </a:t>
            </a:r>
            <a:r>
              <a:rPr lang="tr-TR" dirty="0" err="1"/>
              <a:t>Teymur</a:t>
            </a:r>
            <a:r>
              <a:rPr lang="tr-TR" dirty="0"/>
              <a:t>, </a:t>
            </a:r>
            <a:r>
              <a:rPr lang="tr-TR" i="1" dirty="0"/>
              <a:t>Azerbaycan </a:t>
            </a:r>
            <a:r>
              <a:rPr lang="tr-TR" i="1" dirty="0" err="1"/>
              <a:t>Sovet</a:t>
            </a:r>
            <a:r>
              <a:rPr lang="tr-TR" i="1" dirty="0"/>
              <a:t> </a:t>
            </a:r>
            <a:r>
              <a:rPr lang="tr-TR" i="1" dirty="0" err="1"/>
              <a:t>Yazıçıları</a:t>
            </a:r>
            <a:r>
              <a:rPr lang="tr-TR" dirty="0"/>
              <a:t>, </a:t>
            </a:r>
            <a:r>
              <a:rPr lang="tr-TR" dirty="0" err="1"/>
              <a:t>Yazıçı</a:t>
            </a:r>
            <a:r>
              <a:rPr lang="tr-TR" dirty="0"/>
              <a:t>, Bakı, 1987.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1237894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63485" y="1571792"/>
            <a:ext cx="924850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Garayev</a:t>
            </a:r>
            <a:r>
              <a:rPr lang="tr-TR" dirty="0"/>
              <a:t>, Yaşar, </a:t>
            </a:r>
            <a:r>
              <a:rPr lang="tr-TR" i="1" dirty="0" err="1"/>
              <a:t>Facie</a:t>
            </a:r>
            <a:r>
              <a:rPr lang="tr-TR" i="1" dirty="0"/>
              <a:t> ve </a:t>
            </a:r>
            <a:r>
              <a:rPr lang="tr-TR" i="1" dirty="0" err="1"/>
              <a:t>Gehreman</a:t>
            </a:r>
            <a:r>
              <a:rPr lang="tr-TR" dirty="0"/>
              <a:t>, ASSR </a:t>
            </a:r>
            <a:r>
              <a:rPr lang="tr-TR" dirty="0" err="1"/>
              <a:t>Elmler</a:t>
            </a:r>
            <a:r>
              <a:rPr lang="tr-TR" dirty="0"/>
              <a:t> </a:t>
            </a:r>
            <a:r>
              <a:rPr lang="tr-TR" dirty="0" err="1"/>
              <a:t>Akademiyası</a:t>
            </a:r>
            <a:r>
              <a:rPr lang="tr-TR" dirty="0"/>
              <a:t> </a:t>
            </a:r>
            <a:r>
              <a:rPr lang="tr-TR" dirty="0" err="1"/>
              <a:t>Neşriyyatı</a:t>
            </a:r>
            <a:r>
              <a:rPr lang="tr-TR" dirty="0"/>
              <a:t>, Bakı, 1965.</a:t>
            </a:r>
          </a:p>
          <a:p>
            <a:r>
              <a:rPr lang="tr-TR" dirty="0" err="1"/>
              <a:t>Hacıyev</a:t>
            </a:r>
            <a:r>
              <a:rPr lang="tr-TR" dirty="0"/>
              <a:t>, Bayram, </a:t>
            </a:r>
            <a:r>
              <a:rPr lang="tr-TR" i="1" dirty="0"/>
              <a:t>Dramaturg ve Tarih</a:t>
            </a:r>
            <a:r>
              <a:rPr lang="tr-TR" dirty="0"/>
              <a:t>, </a:t>
            </a:r>
            <a:r>
              <a:rPr lang="tr-TR" dirty="0" err="1"/>
              <a:t>Yazıçı</a:t>
            </a:r>
            <a:r>
              <a:rPr lang="tr-TR" dirty="0"/>
              <a:t>, Bakı, 1985.</a:t>
            </a:r>
          </a:p>
          <a:p>
            <a:r>
              <a:rPr lang="tr-TR" dirty="0" err="1"/>
              <a:t>Hacıyeva</a:t>
            </a:r>
            <a:r>
              <a:rPr lang="tr-TR" dirty="0"/>
              <a:t>, Maarife,</a:t>
            </a:r>
            <a:r>
              <a:rPr lang="tr-TR" b="1" dirty="0"/>
              <a:t> </a:t>
            </a:r>
            <a:r>
              <a:rPr lang="tr-TR" i="1" dirty="0"/>
              <a:t>XX. Asır Azerbaycan Edebiyatı</a:t>
            </a:r>
            <a:r>
              <a:rPr lang="tr-TR" dirty="0"/>
              <a:t>,</a:t>
            </a:r>
            <a:r>
              <a:rPr lang="tr-TR" i="1" dirty="0"/>
              <a:t> </a:t>
            </a:r>
            <a:r>
              <a:rPr lang="tr-TR" dirty="0"/>
              <a:t>Samsun, 1994. </a:t>
            </a:r>
          </a:p>
          <a:p>
            <a:r>
              <a:rPr lang="tr-TR" dirty="0"/>
              <a:t>Hüseyin </a:t>
            </a:r>
            <a:r>
              <a:rPr lang="tr-TR" dirty="0" err="1"/>
              <a:t>Cavid</a:t>
            </a:r>
            <a:r>
              <a:rPr lang="tr-TR" dirty="0"/>
              <a:t>, </a:t>
            </a:r>
            <a:r>
              <a:rPr lang="tr-TR" i="1" dirty="0"/>
              <a:t>Seçilmiş Eserleri</a:t>
            </a:r>
            <a:r>
              <a:rPr lang="tr-TR" dirty="0"/>
              <a:t>, </a:t>
            </a:r>
            <a:r>
              <a:rPr lang="tr-TR" dirty="0" err="1"/>
              <a:t>Yazıçı</a:t>
            </a:r>
            <a:r>
              <a:rPr lang="tr-TR" dirty="0"/>
              <a:t>, Bakı, 1982.</a:t>
            </a:r>
          </a:p>
          <a:p>
            <a:r>
              <a:rPr lang="tr-TR" dirty="0" err="1"/>
              <a:t>Mirehmedov</a:t>
            </a:r>
            <a:r>
              <a:rPr lang="tr-TR" dirty="0"/>
              <a:t>, </a:t>
            </a:r>
            <a:r>
              <a:rPr lang="tr-TR" dirty="0" err="1"/>
              <a:t>Eziz</a:t>
            </a:r>
            <a:r>
              <a:rPr lang="tr-TR" dirty="0"/>
              <a:t>; </a:t>
            </a:r>
            <a:r>
              <a:rPr lang="tr-TR" dirty="0" err="1"/>
              <a:t>Behtiyar</a:t>
            </a:r>
            <a:r>
              <a:rPr lang="tr-TR" dirty="0"/>
              <a:t> </a:t>
            </a:r>
            <a:r>
              <a:rPr lang="tr-TR" dirty="0" err="1"/>
              <a:t>Vahabzade</a:t>
            </a:r>
            <a:r>
              <a:rPr lang="tr-TR" dirty="0"/>
              <a:t>, </a:t>
            </a:r>
            <a:r>
              <a:rPr lang="tr-TR" dirty="0" err="1"/>
              <a:t>Firidun</a:t>
            </a:r>
            <a:r>
              <a:rPr lang="tr-TR" dirty="0"/>
              <a:t> </a:t>
            </a:r>
            <a:r>
              <a:rPr lang="tr-TR" dirty="0" err="1"/>
              <a:t>Hüseynov</a:t>
            </a:r>
            <a:r>
              <a:rPr lang="tr-TR" dirty="0"/>
              <a:t>, </a:t>
            </a:r>
            <a:r>
              <a:rPr lang="tr-TR" i="1" dirty="0"/>
              <a:t>Azerbaycan </a:t>
            </a:r>
            <a:r>
              <a:rPr lang="tr-TR" i="1" dirty="0" err="1"/>
              <a:t>Sovet</a:t>
            </a:r>
            <a:r>
              <a:rPr lang="tr-TR" i="1" dirty="0"/>
              <a:t> Edebiyatı</a:t>
            </a:r>
            <a:r>
              <a:rPr lang="tr-TR" dirty="0"/>
              <a:t>, Maarif, Bakı, 1966.</a:t>
            </a:r>
          </a:p>
          <a:p>
            <a:r>
              <a:rPr lang="tr-TR" dirty="0" err="1"/>
              <a:t>Şaik</a:t>
            </a:r>
            <a:r>
              <a:rPr lang="tr-TR" dirty="0"/>
              <a:t>, </a:t>
            </a:r>
            <a:r>
              <a:rPr lang="tr-TR" dirty="0" err="1"/>
              <a:t>Abdulla</a:t>
            </a:r>
            <a:r>
              <a:rPr lang="tr-TR" dirty="0"/>
              <a:t>, “Hüseyin </a:t>
            </a:r>
            <a:r>
              <a:rPr lang="tr-TR" dirty="0" err="1"/>
              <a:t>Cavid</a:t>
            </a:r>
            <a:r>
              <a:rPr lang="tr-TR" dirty="0"/>
              <a:t>” ,  </a:t>
            </a:r>
            <a:r>
              <a:rPr lang="tr-TR" i="1" dirty="0" err="1"/>
              <a:t>Cavidi</a:t>
            </a:r>
            <a:r>
              <a:rPr lang="tr-TR" i="1" dirty="0"/>
              <a:t> Hatırlarken</a:t>
            </a:r>
            <a:r>
              <a:rPr lang="tr-TR" dirty="0"/>
              <a:t>, Gençlik, Bakı, 1982.</a:t>
            </a:r>
          </a:p>
          <a:p>
            <a:r>
              <a:rPr lang="tr-TR" dirty="0" err="1"/>
              <a:t>Talıbzade</a:t>
            </a:r>
            <a:r>
              <a:rPr lang="tr-TR" dirty="0"/>
              <a:t>, </a:t>
            </a:r>
            <a:r>
              <a:rPr lang="tr-TR" dirty="0" err="1"/>
              <a:t>Kamal</a:t>
            </a:r>
            <a:r>
              <a:rPr lang="tr-TR" dirty="0"/>
              <a:t>, XX. </a:t>
            </a:r>
            <a:r>
              <a:rPr lang="tr-TR" i="1" dirty="0" err="1"/>
              <a:t>Esr</a:t>
            </a:r>
            <a:r>
              <a:rPr lang="tr-TR" i="1" dirty="0"/>
              <a:t> Azerbaycan Edebi </a:t>
            </a:r>
            <a:r>
              <a:rPr lang="tr-TR" i="1" dirty="0" err="1"/>
              <a:t>Tengidi</a:t>
            </a:r>
            <a:r>
              <a:rPr lang="tr-TR" dirty="0"/>
              <a:t>, Azerbaycan SSR </a:t>
            </a:r>
            <a:r>
              <a:rPr lang="tr-TR" dirty="0" err="1"/>
              <a:t>Elmler</a:t>
            </a:r>
            <a:r>
              <a:rPr lang="tr-TR" dirty="0"/>
              <a:t> </a:t>
            </a:r>
            <a:r>
              <a:rPr lang="tr-TR" dirty="0" err="1"/>
              <a:t>Akademiyası</a:t>
            </a:r>
            <a:r>
              <a:rPr lang="tr-TR" dirty="0"/>
              <a:t> Neşriyatı, Bakı, 1966.</a:t>
            </a:r>
          </a:p>
          <a:p>
            <a:r>
              <a:rPr lang="tr-TR" dirty="0" err="1"/>
              <a:t>Türkekul</a:t>
            </a:r>
            <a:r>
              <a:rPr lang="tr-TR" dirty="0"/>
              <a:t>, Mustafa Hakkı, </a:t>
            </a:r>
            <a:r>
              <a:rPr lang="tr-TR" i="1" dirty="0"/>
              <a:t>Azerbaycanlı Türk Şairi Hüseyin </a:t>
            </a:r>
            <a:r>
              <a:rPr lang="tr-TR" i="1" dirty="0" err="1"/>
              <a:t>Cavid</a:t>
            </a:r>
            <a:r>
              <a:rPr lang="tr-TR" dirty="0"/>
              <a:t>, Azerbaycan Gençlik Derneği Yay., İstanbul, 1963.</a:t>
            </a:r>
          </a:p>
          <a:p>
            <a:r>
              <a:rPr lang="tr-TR" dirty="0"/>
              <a:t>Uygur, Erdoğan, </a:t>
            </a:r>
            <a:r>
              <a:rPr lang="tr-TR" i="1" dirty="0"/>
              <a:t>Hüseyin </a:t>
            </a:r>
            <a:r>
              <a:rPr lang="tr-TR" i="1" dirty="0" err="1"/>
              <a:t>Cavid</a:t>
            </a:r>
            <a:r>
              <a:rPr lang="tr-TR" i="1" dirty="0"/>
              <a:t>, Edebî Faaliyetleri ve Topal </a:t>
            </a:r>
            <a:r>
              <a:rPr lang="tr-TR" i="1" dirty="0" err="1"/>
              <a:t>Teymur</a:t>
            </a:r>
            <a:r>
              <a:rPr lang="tr-TR" i="1" dirty="0"/>
              <a:t> Piyesi</a:t>
            </a:r>
            <a:r>
              <a:rPr lang="tr-TR" dirty="0"/>
              <a:t>, Buluş Matbaacılık, Ankara, 2004.</a:t>
            </a:r>
          </a:p>
        </p:txBody>
      </p:sp>
      <p:sp>
        <p:nvSpPr>
          <p:cNvPr id="3" name="1 Başlık"/>
          <p:cNvSpPr txBox="1">
            <a:spLocks/>
          </p:cNvSpPr>
          <p:nvPr/>
        </p:nvSpPr>
        <p:spPr>
          <a:xfrm>
            <a:off x="1763485" y="804783"/>
            <a:ext cx="8229600" cy="338437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b="1" dirty="0" smtClean="0"/>
              <a:t>KAYNAKLAR</a:t>
            </a:r>
            <a:endParaRPr lang="tr-TR" sz="27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2232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/>
              <a:t/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141751" y="1427837"/>
            <a:ext cx="7177790" cy="4525963"/>
          </a:xfrm>
        </p:spPr>
        <p:txBody>
          <a:bodyPr>
            <a:noAutofit/>
          </a:bodyPr>
          <a:lstStyle/>
          <a:p>
            <a:pPr marL="0" algn="just">
              <a:buNone/>
            </a:pPr>
            <a:r>
              <a:rPr lang="tr-TR" sz="2800" dirty="0" smtClean="0"/>
              <a:t>Hüseyin </a:t>
            </a:r>
            <a:r>
              <a:rPr lang="tr-TR" sz="2800" dirty="0" err="1" smtClean="0"/>
              <a:t>Cavid</a:t>
            </a:r>
            <a:r>
              <a:rPr lang="tr-TR" sz="2800" dirty="0" smtClean="0"/>
              <a:t> </a:t>
            </a:r>
            <a:r>
              <a:rPr lang="tr-TR" sz="2800" dirty="0" err="1" smtClean="0"/>
              <a:t>Rasizâde</a:t>
            </a:r>
            <a:r>
              <a:rPr lang="tr-TR" sz="2800" dirty="0" smtClean="0"/>
              <a:t>, 24 Ekim 1882’de </a:t>
            </a:r>
            <a:r>
              <a:rPr lang="tr-TR" sz="2800" dirty="0" err="1" smtClean="0"/>
              <a:t>Nahçıvan’da</a:t>
            </a:r>
            <a:r>
              <a:rPr lang="tr-TR" sz="2800" dirty="0" smtClean="0"/>
              <a:t> doğar. </a:t>
            </a:r>
            <a:r>
              <a:rPr lang="tr-TR" sz="2800" dirty="0" err="1" smtClean="0"/>
              <a:t>Cavid</a:t>
            </a:r>
            <a:r>
              <a:rPr lang="tr-TR" sz="2800" dirty="0" smtClean="0"/>
              <a:t> üç yıl süren ilk tahsilini molla mektebinde tamamladıktan sonra, 1896’da Memmed </a:t>
            </a:r>
            <a:r>
              <a:rPr lang="tr-TR" sz="2800" dirty="0" err="1" smtClean="0"/>
              <a:t>Tağı</a:t>
            </a:r>
            <a:r>
              <a:rPr lang="tr-TR" sz="2800" dirty="0" smtClean="0"/>
              <a:t> </a:t>
            </a:r>
            <a:r>
              <a:rPr lang="tr-TR" sz="2800" dirty="0" err="1" smtClean="0"/>
              <a:t>Sidgi’nin</a:t>
            </a:r>
            <a:r>
              <a:rPr lang="tr-TR" sz="2800" dirty="0" smtClean="0"/>
              <a:t> yönetiminde çağdaş eğitim yapan “</a:t>
            </a:r>
            <a:r>
              <a:rPr lang="tr-TR" sz="2800" dirty="0" err="1" smtClean="0"/>
              <a:t>Mekteb</a:t>
            </a:r>
            <a:r>
              <a:rPr lang="tr-TR" sz="2800" dirty="0" smtClean="0"/>
              <a:t>-i Terbiye”ye devam eder. 1899-1903 yılları arasında Tebriz’de “</a:t>
            </a:r>
            <a:r>
              <a:rPr lang="tr-TR" sz="2800" dirty="0" err="1" smtClean="0"/>
              <a:t>Talibiyye</a:t>
            </a:r>
            <a:r>
              <a:rPr lang="tr-TR" sz="2800" dirty="0" smtClean="0"/>
              <a:t>” medresesinde Fars ve Arap dilleriyle ilgili eğitim alır. Şark edebiyatı ve felsefesini öğrenir. Bu arada, Azerbaycan Türkçesi ve Fars dilinde Gülçin ve Arif mahlaslarıyla şiirler yazar.</a:t>
            </a:r>
          </a:p>
          <a:p>
            <a:pPr>
              <a:buNone/>
            </a:pPr>
            <a:endParaRPr lang="tr-TR" sz="2800" dirty="0"/>
          </a:p>
        </p:txBody>
      </p:sp>
      <p:pic>
        <p:nvPicPr>
          <p:cNvPr id="8194" name="Picture 2" descr="E:\ECTS-Bologna\Bologna Tr-İng-Kasım 2017\Yazarların Resimleri\Hüseyin Cavid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10611" y="1823918"/>
            <a:ext cx="2794000" cy="3733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5092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2495600" y="1196752"/>
            <a:ext cx="72008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Yüksek tahsil yapmak amacıyla 1905’te Türkiye’ye gelir. İstanbul’da kaldığı süre içinde dönemin edebî şahsiyetleri ve aydınlarıyla  yakın münasebetler kurar. Tevfik Fikret (1867-1915) ve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Abdulhak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Hamit (1852-1937) ile tanışır, Rıza Tevfik (1869-1949)’ten  felsefe ve edebiyat dersleri alır. “</a:t>
            </a:r>
            <a:r>
              <a:rPr lang="tr-TR" altLang="zh-TW" sz="2800" i="1" dirty="0" err="1">
                <a:latin typeface="+mj-lt"/>
                <a:ea typeface="PMingLiU" pitchFamily="18" charset="-120"/>
                <a:cs typeface="Times New Roman" pitchFamily="18" charset="0"/>
              </a:rPr>
              <a:t>Sırât</a:t>
            </a:r>
            <a:r>
              <a:rPr lang="tr-TR" altLang="zh-TW" sz="2800" i="1" dirty="0">
                <a:latin typeface="+mj-lt"/>
                <a:ea typeface="PMingLiU" pitchFamily="18" charset="-120"/>
                <a:cs typeface="Times New Roman" pitchFamily="18" charset="0"/>
              </a:rPr>
              <a:t>-ı Müstakim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mecmuasının 24 Şaban 1327 (1909) tarihli nüshasında “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İlm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-i Beşer” adlı şiiri neşrolunur.”</a:t>
            </a:r>
            <a:endParaRPr lang="tr-TR" altLang="zh-TW" sz="28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550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2567608" y="1853535"/>
            <a:ext cx="7128792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1909’da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Nahçıvan’a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döndükten sonra,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Nahçıvan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(1909-1910), Gence (1911-1913) ve Tiflis (1914)’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te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öğretmenlik yapar. Zaman zaman </a:t>
            </a:r>
            <a:r>
              <a:rPr lang="tr-TR" altLang="zh-TW" sz="2800" i="1" dirty="0" err="1">
                <a:latin typeface="+mj-lt"/>
                <a:ea typeface="PMingLiU" pitchFamily="18" charset="-120"/>
                <a:cs typeface="Times New Roman" pitchFamily="18" charset="0"/>
              </a:rPr>
              <a:t>Tereggi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ve </a:t>
            </a:r>
            <a:r>
              <a:rPr lang="tr-TR" altLang="zh-TW" sz="2800" i="1" dirty="0">
                <a:latin typeface="+mj-lt"/>
                <a:ea typeface="PMingLiU" pitchFamily="18" charset="-120"/>
                <a:cs typeface="Times New Roman" pitchFamily="18" charset="0"/>
              </a:rPr>
              <a:t>Yeni </a:t>
            </a:r>
            <a:r>
              <a:rPr lang="tr-TR" altLang="zh-TW" sz="2800" i="1" dirty="0" err="1">
                <a:latin typeface="+mj-lt"/>
                <a:ea typeface="PMingLiU" pitchFamily="18" charset="-120"/>
                <a:cs typeface="Times New Roman" pitchFamily="18" charset="0"/>
              </a:rPr>
              <a:t>Heyat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dergilerinde </a:t>
            </a:r>
            <a:r>
              <a:rPr lang="tr-TR" altLang="zh-TW" sz="2800" i="1" dirty="0">
                <a:latin typeface="+mj-lt"/>
                <a:ea typeface="PMingLiU" pitchFamily="18" charset="-120"/>
                <a:cs typeface="Times New Roman" pitchFamily="18" charset="0"/>
              </a:rPr>
              <a:t>Salik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mahlasıyla şiirleri yayınlanır.</a:t>
            </a:r>
            <a:endParaRPr lang="tr-TR" altLang="zh-TW" sz="28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300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2495600" y="1287924"/>
            <a:ext cx="727280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Cavid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, 1915’te Bakü’de “Sefa Mektebi”nde ders vermeye başlar. 1917’de Bakü’de kurulan “Muharrirler ve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Edibler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Cemiyeti”nin edebiyat komisyonuna üye seçilir. Dostları arasında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Abdulla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Şaik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(1881-1959),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Cefer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Bünyadzade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,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Seyid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Hüseyin (1887-1937), Üzeyir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Hacıbeyov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(1885-1948), Neriman Nerimanov (1870-1925), Salman Mümtaz (1884-1937) gibi edebiyat adamları ve sanatçılar vardır.</a:t>
            </a:r>
            <a:endParaRPr lang="tr-TR" altLang="zh-TW" sz="28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278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2090866" y="1339174"/>
            <a:ext cx="7200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altLang="zh-TW" sz="2800" spc="-150" dirty="0">
                <a:latin typeface="+mj-lt"/>
                <a:ea typeface="PMingLiU" pitchFamily="18" charset="-120"/>
                <a:cs typeface="Times New Roman" pitchFamily="18" charset="0"/>
              </a:rPr>
              <a:t>1918 Ağustosunda </a:t>
            </a:r>
            <a:r>
              <a:rPr lang="tr-TR" altLang="zh-TW" sz="2800" spc="-150" dirty="0" err="1">
                <a:latin typeface="+mj-lt"/>
                <a:ea typeface="PMingLiU" pitchFamily="18" charset="-120"/>
                <a:cs typeface="Times New Roman" pitchFamily="18" charset="0"/>
              </a:rPr>
              <a:t>Nahçıvan’da</a:t>
            </a:r>
            <a:r>
              <a:rPr lang="tr-TR" altLang="zh-TW" sz="2800" spc="-150" dirty="0">
                <a:latin typeface="+mj-lt"/>
                <a:ea typeface="PMingLiU" pitchFamily="18" charset="-120"/>
                <a:cs typeface="Times New Roman" pitchFamily="18" charset="0"/>
              </a:rPr>
              <a:t> </a:t>
            </a:r>
            <a:r>
              <a:rPr lang="tr-TR" altLang="zh-TW" sz="2800" spc="-150" dirty="0" err="1">
                <a:latin typeface="+mj-lt"/>
                <a:ea typeface="PMingLiU" pitchFamily="18" charset="-120"/>
                <a:cs typeface="Times New Roman" pitchFamily="18" charset="0"/>
              </a:rPr>
              <a:t>Mişkinaz</a:t>
            </a:r>
            <a:r>
              <a:rPr lang="tr-TR" altLang="zh-TW" sz="2800" spc="-150" dirty="0">
                <a:latin typeface="+mj-lt"/>
                <a:ea typeface="PMingLiU" pitchFamily="18" charset="-120"/>
                <a:cs typeface="Times New Roman" pitchFamily="18" charset="0"/>
              </a:rPr>
              <a:t> Hanımla evlenir. Bu evlilikten Ertuğrul adında bir oğlu ve Turan adında bir kızı olur.</a:t>
            </a:r>
            <a:endParaRPr lang="tr-TR" altLang="zh-TW" sz="2800" spc="-15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320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351583" y="1396465"/>
            <a:ext cx="722713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1921-1922 yıllarında yeni bir eğitim programı başlatan Bakü’deki “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Darülmüellim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Mektebi”nde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Türk dili ve edebiyatı derslerini okutmaya başlar. </a:t>
            </a:r>
            <a:endParaRPr lang="tr-TR" altLang="zh-TW" sz="28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665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075875" y="1127963"/>
            <a:ext cx="894189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Okulda Üzeyir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Hacıbeyov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,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Abdulla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Şaik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,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Azad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Emirov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,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Semed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Açalov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gibi edebî şahsiyetler birlikte ders verir.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Cavid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bu görevini 1933 yılına kadar sürdürür. </a:t>
            </a:r>
            <a:r>
              <a:rPr lang="tr-TR" altLang="zh-TW" sz="2800" dirty="0" err="1">
                <a:latin typeface="+mj-lt"/>
                <a:ea typeface="PMingLiU" pitchFamily="18" charset="-120"/>
                <a:cs typeface="Times New Roman" pitchFamily="18" charset="0"/>
              </a:rPr>
              <a:t>Cavid’in</a:t>
            </a:r>
            <a:r>
              <a:rPr lang="tr-TR" altLang="zh-TW" sz="2800" dirty="0">
                <a:latin typeface="+mj-lt"/>
                <a:ea typeface="PMingLiU" pitchFamily="18" charset="-120"/>
                <a:cs typeface="Times New Roman" pitchFamily="18" charset="0"/>
              </a:rPr>
              <a:t> rehberliği altında, okulda “Dram Derneği” kurulur. Çeşitli tiyatro eserleri bu dernek tarafından başarıyla sahnelenir.</a:t>
            </a:r>
            <a:endParaRPr lang="tr-TR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928199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1214</Words>
  <Application>Microsoft Office PowerPoint</Application>
  <PresentationFormat>Özel</PresentationFormat>
  <Paragraphs>90</Paragraphs>
  <Slides>23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4" baseType="lpstr">
      <vt:lpstr>Duman</vt:lpstr>
      <vt:lpstr>TL3030  ÇAĞDAŞ AZERBAYCAN EDEBİYATI                                           Prof. Dr. Erdoğan Uygur</vt:lpstr>
      <vt:lpstr>  5. HAFTA  Hüseyin Cavid (1882-1941) Hayatı ve Edebî Faaliyetleri </vt:lpstr>
      <vt:lpstr> 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ESERLERİ</vt:lpstr>
      <vt:lpstr>Slayt 14</vt:lpstr>
      <vt:lpstr>Slayt 15</vt:lpstr>
      <vt:lpstr>Slayt 16</vt:lpstr>
      <vt:lpstr>Slayt 17</vt:lpstr>
      <vt:lpstr>Cavid’in bütün felsefesinin mihenk taşı olan sevgiyi, inancı ve güzel ahlâkı  betimleyen “Kız Mektebinde” şiiri</vt:lpstr>
      <vt:lpstr>Slayt 19</vt:lpstr>
      <vt:lpstr>Uçurum Piyesinden…</vt:lpstr>
      <vt:lpstr>Slayt 21</vt:lpstr>
      <vt:lpstr>Slayt 22</vt:lpstr>
      <vt:lpstr>Slayt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HAFTA  Hüseyin Cavid (1882-1941) Hayatı ve Edebî Faaliyetleri</dc:title>
  <dc:creator>kısmi zamanlı</dc:creator>
  <cp:lastModifiedBy>Ordinateur</cp:lastModifiedBy>
  <cp:revision>6</cp:revision>
  <dcterms:created xsi:type="dcterms:W3CDTF">2018-03-05T10:52:31Z</dcterms:created>
  <dcterms:modified xsi:type="dcterms:W3CDTF">2018-03-05T20:26:48Z</dcterms:modified>
</cp:coreProperties>
</file>