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2" r:id="rId4"/>
    <p:sldId id="1159" r:id="rId5"/>
    <p:sldId id="1160" r:id="rId6"/>
    <p:sldId id="1161" r:id="rId7"/>
    <p:sldId id="1162" r:id="rId8"/>
    <p:sldId id="1163" r:id="rId9"/>
    <p:sldId id="1164" r:id="rId10"/>
    <p:sldId id="1165" r:id="rId11"/>
    <p:sldId id="1166"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66" y="384"/>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103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Hukukun Temel İlkeleri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(3-0)5</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a:t>
            </a:r>
            <a:r>
              <a:rPr lang="tr-TR" sz="1600" b="1" dirty="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Erdem ERCAN </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124206"/>
          </a:xfrm>
          <a:prstGeom prst="rect">
            <a:avLst/>
          </a:prstGeom>
        </p:spPr>
        <p:txBody>
          <a:bodyPr wrap="square">
            <a:spAutoFit/>
          </a:bodyPr>
          <a:lstStyle/>
          <a:p>
            <a:pPr marL="800100" lvl="1" indent="-342900" algn="just">
              <a:spcBef>
                <a:spcPts val="600"/>
              </a:spcBef>
              <a:spcAft>
                <a:spcPts val="600"/>
              </a:spcAft>
              <a:buClr>
                <a:srgbClr val="000099"/>
              </a:buClr>
              <a:buFont typeface="Wingdings" panose="05000000000000000000" pitchFamily="2" charset="2"/>
              <a:buChar char="q"/>
            </a:pPr>
            <a:r>
              <a:rPr lang="tr-TR" sz="2400" b="1" dirty="0" smtClean="0">
                <a:latin typeface="Times New Roman" panose="02020603050405020304" pitchFamily="18" charset="0"/>
                <a:cs typeface="Times New Roman" panose="02020603050405020304" pitchFamily="18" charset="0"/>
              </a:rPr>
              <a:t>ANAHTAR KAVRAMLAR:</a:t>
            </a:r>
          </a:p>
          <a:p>
            <a:pPr marL="800100" lvl="1" indent="-342900" algn="just">
              <a:spcBef>
                <a:spcPts val="600"/>
              </a:spcBef>
              <a:spcAft>
                <a:spcPts val="600"/>
              </a:spcAft>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YARGI VE </a:t>
            </a:r>
            <a:r>
              <a:rPr lang="tr-TR" sz="2400" dirty="0">
                <a:latin typeface="Times New Roman" panose="02020603050405020304" pitchFamily="18" charset="0"/>
                <a:cs typeface="Times New Roman" panose="02020603050405020304" pitchFamily="18" charset="0"/>
              </a:rPr>
              <a:t>YARGI ORGANI KAVRAMI</a:t>
            </a:r>
          </a:p>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ADLİ YARGI</a:t>
            </a:r>
          </a:p>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İDARİ YARGI</a:t>
            </a:r>
          </a:p>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ANAYASA YARGISI</a:t>
            </a:r>
          </a:p>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UYUŞMAZLIK YARGISI</a:t>
            </a:r>
          </a:p>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MALİ YARGI</a:t>
            </a:r>
          </a:p>
          <a:p>
            <a:pPr lvl="1" algn="just">
              <a:spcBef>
                <a:spcPts val="600"/>
              </a:spcBef>
              <a:buClr>
                <a:srgbClr val="000099"/>
              </a:buClr>
            </a:pPr>
            <a:r>
              <a:rPr lang="tr-TR" sz="2400" dirty="0" smtClean="0">
                <a:latin typeface="Times New Roman" panose="02020603050405020304" pitchFamily="18" charset="0"/>
                <a:cs typeface="Times New Roman" panose="02020603050405020304" pitchFamily="18" charset="0"/>
              </a:rPr>
              <a:t> </a:t>
            </a: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Yargı Teşkilatı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4763331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093428"/>
          </a:xfrm>
          <a:prstGeom prst="rect">
            <a:avLst/>
          </a:prstGeom>
        </p:spPr>
        <p:txBody>
          <a:bodyPr wrap="square">
            <a:spAutoFit/>
          </a:bodyPr>
          <a:lstStyle/>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Yargı: Bağımsız ve tarafsız mahkemelerce somut bir hukuki uyuşmazlığın veya hak ihlalinin çözülmesi amacıyla, genel ve soyut nitelikteki hukuk kurallarının, çeşitli yargılama usullerinin uygulanması suretiyle somut olaylara uygulanması “yargı” kavramı ile ifade edilmektedir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Yargı Organı: </a:t>
            </a:r>
            <a:r>
              <a:rPr lang="tr-TR" sz="2400" dirty="0" smtClean="0">
                <a:latin typeface="Times New Roman" panose="02020603050405020304" pitchFamily="18" charset="0"/>
                <a:cs typeface="Times New Roman" panose="02020603050405020304" pitchFamily="18" charset="0"/>
              </a:rPr>
              <a:t>Anayasa’nın </a:t>
            </a:r>
            <a:r>
              <a:rPr lang="tr-TR" sz="2400" dirty="0">
                <a:latin typeface="Times New Roman" panose="02020603050405020304" pitchFamily="18" charset="0"/>
                <a:cs typeface="Times New Roman" panose="02020603050405020304" pitchFamily="18" charset="0"/>
              </a:rPr>
              <a:t>9’uncu  maddesinde, “Yargı yetkisi, Türk milleti adına bağımsız ve (tarafsız) mahkemelerce kullanılır” </a:t>
            </a:r>
            <a:r>
              <a:rPr lang="tr-TR" sz="2400" dirty="0" smtClean="0">
                <a:latin typeface="Times New Roman" panose="02020603050405020304" pitchFamily="18" charset="0"/>
                <a:cs typeface="Times New Roman" panose="02020603050405020304" pitchFamily="18" charset="0"/>
              </a:rPr>
              <a:t>hükmü </a:t>
            </a:r>
            <a:r>
              <a:rPr lang="tr-TR" sz="2400" dirty="0">
                <a:latin typeface="Times New Roman" panose="02020603050405020304" pitchFamily="18" charset="0"/>
                <a:cs typeface="Times New Roman" panose="02020603050405020304" pitchFamily="18" charset="0"/>
              </a:rPr>
              <a:t>yer almaktadır. </a:t>
            </a:r>
            <a:r>
              <a:rPr lang="tr-TR" sz="2400" dirty="0" smtClean="0">
                <a:latin typeface="Times New Roman" panose="02020603050405020304" pitchFamily="18" charset="0"/>
                <a:cs typeface="Times New Roman" panose="02020603050405020304" pitchFamily="18" charset="0"/>
              </a:rPr>
              <a:t>Buradaki </a:t>
            </a:r>
            <a:r>
              <a:rPr lang="tr-TR" sz="2400" dirty="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’Mahkemeler</a:t>
            </a:r>
            <a:r>
              <a:rPr lang="tr-TR" sz="2400" dirty="0">
                <a:latin typeface="Times New Roman" panose="02020603050405020304" pitchFamily="18" charset="0"/>
                <a:cs typeface="Times New Roman" panose="02020603050405020304" pitchFamily="18" charset="0"/>
              </a:rPr>
              <a:t>’’ ifadesi yargı </a:t>
            </a:r>
            <a:r>
              <a:rPr lang="tr-TR" sz="2400" dirty="0" smtClean="0">
                <a:latin typeface="Times New Roman" panose="02020603050405020304" pitchFamily="18" charset="0"/>
                <a:cs typeface="Times New Roman" panose="02020603050405020304" pitchFamily="18" charset="0"/>
              </a:rPr>
              <a:t>organını ifade eder.</a:t>
            </a:r>
            <a:endParaRPr lang="tr-TR" sz="2400" dirty="0">
              <a:latin typeface="Times New Roman" panose="02020603050405020304" pitchFamily="18" charset="0"/>
              <a:cs typeface="Times New Roman" panose="02020603050405020304" pitchFamily="18" charset="0"/>
            </a:endParaRPr>
          </a:p>
          <a:p>
            <a:pPr lvl="1" algn="just">
              <a:spcBef>
                <a:spcPts val="600"/>
              </a:spcBef>
              <a:buClr>
                <a:srgbClr val="000099"/>
              </a:buClr>
            </a:pPr>
            <a:r>
              <a:rPr lang="tr-TR" sz="2400" dirty="0" smtClean="0">
                <a:latin typeface="Times New Roman" panose="02020603050405020304" pitchFamily="18" charset="0"/>
                <a:cs typeface="Times New Roman" panose="02020603050405020304" pitchFamily="18" charset="0"/>
              </a:rPr>
              <a:t> </a:t>
            </a: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Yargı Teşkilatı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2262443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493538"/>
          </a:xfrm>
          <a:prstGeom prst="rect">
            <a:avLst/>
          </a:prstGeom>
        </p:spPr>
        <p:txBody>
          <a:bodyPr wrap="square">
            <a:spAutoFit/>
          </a:bodyPr>
          <a:lstStyle/>
          <a:p>
            <a:pPr marL="800100" lvl="1" indent="-342900" algn="just">
              <a:spcBef>
                <a:spcPts val="600"/>
              </a:spcBef>
              <a:spcAft>
                <a:spcPts val="600"/>
              </a:spcAft>
              <a:buClr>
                <a:srgbClr val="000099"/>
              </a:buClr>
              <a:buFont typeface="Wingdings" panose="05000000000000000000" pitchFamily="2" charset="2"/>
              <a:buChar char="q"/>
            </a:pPr>
            <a:endParaRPr lang="tr-TR" sz="2400" dirty="0" smtClean="0">
              <a:latin typeface="Times New Roman" panose="02020603050405020304" pitchFamily="18" charset="0"/>
              <a:cs typeface="Times New Roman" panose="02020603050405020304" pitchFamily="18" charset="0"/>
            </a:endParaRPr>
          </a:p>
          <a:p>
            <a:pPr marL="800100" lvl="1" indent="-342900" algn="just">
              <a:spcBef>
                <a:spcPts val="600"/>
              </a:spcBef>
              <a:spcAft>
                <a:spcPts val="600"/>
              </a:spcAft>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Adlî </a:t>
            </a:r>
            <a:r>
              <a:rPr lang="tr-TR" sz="2400" dirty="0">
                <a:latin typeface="Times New Roman" panose="02020603050405020304" pitchFamily="18" charset="0"/>
                <a:cs typeface="Times New Roman" panose="02020603050405020304" pitchFamily="18" charset="0"/>
              </a:rPr>
              <a:t>yargı, genel ve olağan yargı koludur.  </a:t>
            </a:r>
          </a:p>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Adlî yargı </a:t>
            </a:r>
            <a:r>
              <a:rPr lang="tr-TR" sz="2400" dirty="0" smtClean="0">
                <a:latin typeface="Times New Roman" panose="02020603050405020304" pitchFamily="18" charset="0"/>
                <a:cs typeface="Times New Roman" panose="02020603050405020304" pitchFamily="18" charset="0"/>
              </a:rPr>
              <a:t>kolunda</a:t>
            </a:r>
            <a:r>
              <a:rPr lang="tr-TR" sz="2400" dirty="0">
                <a:latin typeface="Times New Roman" panose="02020603050405020304" pitchFamily="18" charset="0"/>
                <a:cs typeface="Times New Roman" panose="02020603050405020304" pitchFamily="18" charset="0"/>
              </a:rPr>
              <a:t>;</a:t>
            </a:r>
          </a:p>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İlk derece mahkemeleri, </a:t>
            </a:r>
          </a:p>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Bölge adliye mahkemeleri </a:t>
            </a:r>
          </a:p>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Yüksek yargı mercii Yargıtay </a:t>
            </a:r>
          </a:p>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olmak üzere üç dereceli bir yargılama sistemi kabul edilmektedir.</a:t>
            </a:r>
          </a:p>
          <a:p>
            <a:pPr lvl="1" algn="just">
              <a:spcBef>
                <a:spcPts val="600"/>
              </a:spcBef>
              <a:buClr>
                <a:srgbClr val="000099"/>
              </a:buClr>
            </a:pPr>
            <a:r>
              <a:rPr lang="tr-TR" sz="2400" dirty="0" smtClean="0">
                <a:latin typeface="Times New Roman" panose="02020603050405020304" pitchFamily="18" charset="0"/>
                <a:cs typeface="Times New Roman" panose="02020603050405020304" pitchFamily="18" charset="0"/>
              </a:rPr>
              <a:t> </a:t>
            </a: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Yargı Teşkilatı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0798787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770537"/>
          </a:xfrm>
          <a:prstGeom prst="rect">
            <a:avLst/>
          </a:prstGeom>
        </p:spPr>
        <p:txBody>
          <a:bodyPr wrap="square">
            <a:spAutoFit/>
          </a:bodyPr>
          <a:lstStyle/>
          <a:p>
            <a:pPr marL="800100" lvl="1" indent="-342900" algn="just">
              <a:spcBef>
                <a:spcPts val="600"/>
              </a:spcBef>
              <a:spcAft>
                <a:spcPts val="600"/>
              </a:spcAft>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İdarî </a:t>
            </a:r>
            <a:r>
              <a:rPr lang="tr-TR" sz="2400" dirty="0">
                <a:latin typeface="Times New Roman" panose="02020603050405020304" pitchFamily="18" charset="0"/>
                <a:cs typeface="Times New Roman" panose="02020603050405020304" pitchFamily="18" charset="0"/>
              </a:rPr>
              <a:t>yargı, hukuka aykırı idarî işlemlere karşı açılan iptal davaları veya idarî eylem ve işlemlerden dolayı kişisel hakları doğrudan zarar görenler tarafından açılan tam yargı davaları ve kamu hizmetlerinin yürütülmesi için yapılan idarî sözleşmelerden kaynaklanan davaların görüldüğü yargı </a:t>
            </a:r>
            <a:r>
              <a:rPr lang="tr-TR" sz="2400" dirty="0" smtClean="0">
                <a:latin typeface="Times New Roman" panose="02020603050405020304" pitchFamily="18" charset="0"/>
                <a:cs typeface="Times New Roman" panose="02020603050405020304" pitchFamily="18" charset="0"/>
              </a:rPr>
              <a:t>koludur. </a:t>
            </a:r>
            <a:endParaRPr lang="tr-TR" sz="2400" dirty="0">
              <a:latin typeface="Times New Roman" panose="02020603050405020304" pitchFamily="18" charset="0"/>
              <a:cs typeface="Times New Roman" panose="02020603050405020304" pitchFamily="18" charset="0"/>
            </a:endParaRPr>
          </a:p>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İdarî yargı kolunda görevli olan mahkemeler üç derece ayrılmıştır: </a:t>
            </a:r>
          </a:p>
          <a:p>
            <a:pPr marL="800100" lvl="1" indent="-342900" algn="just">
              <a:spcBef>
                <a:spcPts val="600"/>
              </a:spcBef>
              <a:spcAft>
                <a:spcPts val="600"/>
              </a:spcAft>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İlk </a:t>
            </a:r>
            <a:r>
              <a:rPr lang="tr-TR" sz="2400" dirty="0">
                <a:latin typeface="Times New Roman" panose="02020603050405020304" pitchFamily="18" charset="0"/>
                <a:cs typeface="Times New Roman" panose="02020603050405020304" pitchFamily="18" charset="0"/>
              </a:rPr>
              <a:t>derece idare mahkemeleri ve vergi mahkemeleri </a:t>
            </a:r>
          </a:p>
          <a:p>
            <a:pPr marL="800100" lvl="1" indent="-342900" algn="just">
              <a:spcBef>
                <a:spcPts val="600"/>
              </a:spcBef>
              <a:spcAft>
                <a:spcPts val="600"/>
              </a:spcAft>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İkinci </a:t>
            </a:r>
            <a:r>
              <a:rPr lang="tr-TR" sz="2400" dirty="0">
                <a:latin typeface="Times New Roman" panose="02020603050405020304" pitchFamily="18" charset="0"/>
                <a:cs typeface="Times New Roman" panose="02020603050405020304" pitchFamily="18" charset="0"/>
              </a:rPr>
              <a:t>derece bölge idare mahkemeleri </a:t>
            </a:r>
          </a:p>
          <a:p>
            <a:pPr marL="800100" lvl="1" indent="-342900" algn="just">
              <a:spcBef>
                <a:spcPts val="600"/>
              </a:spcBef>
              <a:spcAft>
                <a:spcPts val="600"/>
              </a:spcAft>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İdari </a:t>
            </a:r>
            <a:r>
              <a:rPr lang="tr-TR" sz="2400" dirty="0">
                <a:latin typeface="Times New Roman" panose="02020603050405020304" pitchFamily="18" charset="0"/>
                <a:cs typeface="Times New Roman" panose="02020603050405020304" pitchFamily="18" charset="0"/>
              </a:rPr>
              <a:t>yargının en üst yargı merci olan Danıştay  </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Yargı Teşkilatı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814031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770537"/>
          </a:xfrm>
          <a:prstGeom prst="rect">
            <a:avLst/>
          </a:prstGeom>
        </p:spPr>
        <p:txBody>
          <a:bodyPr wrap="square">
            <a:spAutoFit/>
          </a:bodyPr>
          <a:lstStyle/>
          <a:p>
            <a:pPr marL="800100" lvl="1" indent="-342900" algn="just">
              <a:spcBef>
                <a:spcPts val="600"/>
              </a:spcBef>
              <a:spcAft>
                <a:spcPts val="600"/>
              </a:spcAft>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Anayasa Mahkemesinin </a:t>
            </a:r>
            <a:r>
              <a:rPr lang="tr-TR" sz="2000" dirty="0" smtClean="0">
                <a:latin typeface="Times New Roman" panose="02020603050405020304" pitchFamily="18" charset="0"/>
                <a:cs typeface="Times New Roman" panose="02020603050405020304" pitchFamily="18" charset="0"/>
              </a:rPr>
              <a:t>Görevleri: Kanunların</a:t>
            </a:r>
            <a:r>
              <a:rPr lang="tr-TR" sz="2000" dirty="0">
                <a:latin typeface="Times New Roman" panose="02020603050405020304" pitchFamily="18" charset="0"/>
                <a:cs typeface="Times New Roman" panose="02020603050405020304" pitchFamily="18" charset="0"/>
              </a:rPr>
              <a:t>, Cumhurbaşkanlığı kararnamelerinin ve Türkiye Büyük Millet Meclisi İçtüzüğünün Anayasaya şekil ve esas bakımlarından uygunluğunu denetler ve bireysel başvuruları </a:t>
            </a:r>
            <a:r>
              <a:rPr lang="tr-TR" sz="2000" dirty="0" smtClean="0">
                <a:latin typeface="Times New Roman" panose="02020603050405020304" pitchFamily="18" charset="0"/>
                <a:cs typeface="Times New Roman" panose="02020603050405020304" pitchFamily="18" charset="0"/>
              </a:rPr>
              <a:t>karara bağlamak. Anayasa </a:t>
            </a:r>
            <a:r>
              <a:rPr lang="tr-TR" sz="2000" dirty="0">
                <a:latin typeface="Times New Roman" panose="02020603050405020304" pitchFamily="18" charset="0"/>
                <a:cs typeface="Times New Roman" panose="02020603050405020304" pitchFamily="18" charset="0"/>
              </a:rPr>
              <a:t>değişikliklerinin sadece şekil açısından Anayasaya aykırılığı iddiasıyla açılan iptal davalarına bakmak (6216 </a:t>
            </a:r>
            <a:r>
              <a:rPr lang="tr-TR" sz="2000" dirty="0" err="1">
                <a:latin typeface="Times New Roman" panose="02020603050405020304" pitchFamily="18" charset="0"/>
                <a:cs typeface="Times New Roman" panose="02020603050405020304" pitchFamily="18" charset="0"/>
              </a:rPr>
              <a:t>s.K</a:t>
            </a:r>
            <a:r>
              <a:rPr lang="tr-TR" sz="2000" dirty="0">
                <a:latin typeface="Times New Roman" panose="02020603050405020304" pitchFamily="18" charset="0"/>
                <a:cs typeface="Times New Roman" panose="02020603050405020304" pitchFamily="18" charset="0"/>
              </a:rPr>
              <a:t> md.3/1, </a:t>
            </a:r>
            <a:r>
              <a:rPr lang="tr-TR" sz="2000" dirty="0" smtClean="0">
                <a:latin typeface="Times New Roman" panose="02020603050405020304" pitchFamily="18" charset="0"/>
                <a:cs typeface="Times New Roman" panose="02020603050405020304" pitchFamily="18" charset="0"/>
              </a:rPr>
              <a:t>a). </a:t>
            </a:r>
          </a:p>
          <a:p>
            <a:pPr marL="800100" lvl="1" indent="-342900" algn="just">
              <a:spcBef>
                <a:spcPts val="600"/>
              </a:spcBef>
              <a:spcAft>
                <a:spcPts val="600"/>
              </a:spcAft>
              <a:buClr>
                <a:srgbClr val="000099"/>
              </a:buClr>
              <a:buFont typeface="Wingdings" panose="05000000000000000000" pitchFamily="2" charset="2"/>
              <a:buChar char="q"/>
            </a:pPr>
            <a:r>
              <a:rPr lang="tr-TR" sz="2000" dirty="0" smtClean="0">
                <a:latin typeface="Times New Roman" panose="02020603050405020304" pitchFamily="18" charset="0"/>
                <a:cs typeface="Times New Roman" panose="02020603050405020304" pitchFamily="18" charset="0"/>
              </a:rPr>
              <a:t>Cumhurbaşkanını, Türkiye Büyük Millet Meclisi Başkanını, Cumhurbaşkanı yardımcılarını, bakanları, Anayasa Mahkemesi, Yargıtay, Danıştay başkan ve üyelerini, başsavcılarını, Cumhuriyet </a:t>
            </a:r>
            <a:r>
              <a:rPr lang="tr-TR" sz="2000" dirty="0" err="1" smtClean="0">
                <a:latin typeface="Times New Roman" panose="02020603050405020304" pitchFamily="18" charset="0"/>
                <a:cs typeface="Times New Roman" panose="02020603050405020304" pitchFamily="18" charset="0"/>
              </a:rPr>
              <a:t>Başsavcıvekilini</a:t>
            </a:r>
            <a:r>
              <a:rPr lang="tr-TR" sz="2000" dirty="0" smtClean="0">
                <a:latin typeface="Times New Roman" panose="02020603050405020304" pitchFamily="18" charset="0"/>
                <a:cs typeface="Times New Roman" panose="02020603050405020304" pitchFamily="18" charset="0"/>
              </a:rPr>
              <a:t>, Hâkimler ve Savcılar Kurulu ve Sayıştay başkan ve üyelerini, Genelkurmay Başkanı ile Kara, Deniz ve Hava Kuvvetleri komutanlarını görevleriyle ilgili suçlardan dolayı Yüce Divan sıfatıyla yargılamak.</a:t>
            </a:r>
          </a:p>
          <a:p>
            <a:pPr marL="800100" lvl="1" indent="-342900" algn="just">
              <a:spcBef>
                <a:spcPts val="600"/>
              </a:spcBef>
              <a:spcAft>
                <a:spcPts val="600"/>
              </a:spcAft>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Yargı Teşkilatı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5648977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5693866"/>
          </a:xfrm>
          <a:prstGeom prst="rect">
            <a:avLst/>
          </a:prstGeom>
        </p:spPr>
        <p:txBody>
          <a:bodyPr wrap="square">
            <a:spAutoFit/>
          </a:bodyPr>
          <a:lstStyle/>
          <a:p>
            <a:pPr marL="800100" lvl="1" indent="-342900" algn="just">
              <a:spcBef>
                <a:spcPts val="600"/>
              </a:spcBef>
              <a:spcAft>
                <a:spcPts val="600"/>
              </a:spcAft>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Siyasi partilerin kapatılmasına ve Devlet yardımından yoksun bırakılmasına ilişkin davalar ile ihtar başvuruları ve dağılma durumunun tespiti istemlerini karara </a:t>
            </a:r>
            <a:r>
              <a:rPr lang="tr-TR" sz="2000" dirty="0" smtClean="0">
                <a:latin typeface="Times New Roman" panose="02020603050405020304" pitchFamily="18" charset="0"/>
                <a:cs typeface="Times New Roman" panose="02020603050405020304" pitchFamily="18" charset="0"/>
              </a:rPr>
              <a:t>bağlamak, Siyasi </a:t>
            </a:r>
            <a:r>
              <a:rPr lang="tr-TR" sz="2000" dirty="0">
                <a:latin typeface="Times New Roman" panose="02020603050405020304" pitchFamily="18" charset="0"/>
                <a:cs typeface="Times New Roman" panose="02020603050405020304" pitchFamily="18" charset="0"/>
              </a:rPr>
              <a:t>partilerin mali edinimleri ile gelir ve giderlerinin kanuna uygunluğunun denetimini yapmak veya </a:t>
            </a:r>
            <a:r>
              <a:rPr lang="tr-TR" sz="2000" dirty="0" smtClean="0">
                <a:latin typeface="Times New Roman" panose="02020603050405020304" pitchFamily="18" charset="0"/>
                <a:cs typeface="Times New Roman" panose="02020603050405020304" pitchFamily="18" charset="0"/>
              </a:rPr>
              <a:t>yaptırmak.</a:t>
            </a:r>
            <a:endParaRPr lang="tr-TR" sz="2000" dirty="0">
              <a:latin typeface="Times New Roman" panose="02020603050405020304" pitchFamily="18" charset="0"/>
              <a:cs typeface="Times New Roman" panose="02020603050405020304" pitchFamily="18" charset="0"/>
            </a:endParaRPr>
          </a:p>
          <a:p>
            <a:pPr marL="800100" lvl="1" indent="-342900" algn="just">
              <a:spcBef>
                <a:spcPts val="600"/>
              </a:spcBef>
              <a:spcAft>
                <a:spcPts val="600"/>
              </a:spcAft>
              <a:buClr>
                <a:srgbClr val="000099"/>
              </a:buClr>
              <a:buFont typeface="Wingdings" panose="05000000000000000000" pitchFamily="2" charset="2"/>
              <a:buChar char="q"/>
            </a:pPr>
            <a:r>
              <a:rPr lang="tr-TR" sz="2000" dirty="0" smtClean="0">
                <a:latin typeface="Times New Roman" panose="02020603050405020304" pitchFamily="18" charset="0"/>
                <a:cs typeface="Times New Roman" panose="02020603050405020304" pitchFamily="18" charset="0"/>
              </a:rPr>
              <a:t>Milletvekillerinin </a:t>
            </a:r>
            <a:r>
              <a:rPr lang="tr-TR" sz="2000" dirty="0">
                <a:latin typeface="Times New Roman" panose="02020603050405020304" pitchFamily="18" charset="0"/>
                <a:cs typeface="Times New Roman" panose="02020603050405020304" pitchFamily="18" charset="0"/>
              </a:rPr>
              <a:t>yasama dokunulmazlıklarının kaldırılmasına veya milletvekilliklerinin düşmesine ya da Cumhurbaşkanı yardımcıları ve bakanların dokunulmazlıklarının kaldırılmasına Türkiye Büyük Millet Meclisince karar verilmesi hâllerinde, ilgili milletvekili veya bir diğer milletvekilinin Anayasa, kanun veya Türkiye Büyük Millet Meclisi İçtüzüğü hükümlerine aykırılık iddiasına dayanan iptal istemlerini karara bağlamak,</a:t>
            </a:r>
          </a:p>
          <a:p>
            <a:pPr marL="800100" lvl="1" indent="-342900" algn="just">
              <a:spcBef>
                <a:spcPts val="600"/>
              </a:spcBef>
              <a:spcAft>
                <a:spcPts val="600"/>
              </a:spcAft>
              <a:buClr>
                <a:srgbClr val="000099"/>
              </a:buClr>
              <a:buFont typeface="Wingdings" panose="05000000000000000000" pitchFamily="2" charset="2"/>
              <a:buChar char="q"/>
            </a:pPr>
            <a:r>
              <a:rPr lang="tr-TR" sz="2000" dirty="0" smtClean="0">
                <a:latin typeface="Times New Roman" panose="02020603050405020304" pitchFamily="18" charset="0"/>
                <a:cs typeface="Times New Roman" panose="02020603050405020304" pitchFamily="18" charset="0"/>
              </a:rPr>
              <a:t>Mahkeme </a:t>
            </a:r>
            <a:r>
              <a:rPr lang="tr-TR" sz="2000" dirty="0">
                <a:latin typeface="Times New Roman" panose="02020603050405020304" pitchFamily="18" charset="0"/>
                <a:cs typeface="Times New Roman" panose="02020603050405020304" pitchFamily="18" charset="0"/>
              </a:rPr>
              <a:t>üyeleri arasından Anayasa Mahkemesi Başkanı ve başkanvekilleri ile Uyuşmazlık Mahkemesi Başkanı ve Başkanvekilini seçmek. </a:t>
            </a:r>
          </a:p>
          <a:p>
            <a:pPr marL="800100" lvl="1" indent="-342900" algn="just">
              <a:spcBef>
                <a:spcPts val="600"/>
              </a:spcBef>
              <a:spcAft>
                <a:spcPts val="600"/>
              </a:spcAft>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Yargı Teşkilatı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5100100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924425"/>
          </a:xfrm>
          <a:prstGeom prst="rect">
            <a:avLst/>
          </a:prstGeom>
        </p:spPr>
        <p:txBody>
          <a:bodyPr wrap="square">
            <a:spAutoFit/>
          </a:bodyPr>
          <a:lstStyle/>
          <a:p>
            <a:pPr marL="800100" lvl="1" indent="-342900" algn="just">
              <a:spcBef>
                <a:spcPts val="600"/>
              </a:spcBef>
              <a:spcAft>
                <a:spcPts val="600"/>
              </a:spcAft>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Uyuşmazlık Mahkemesi adli ve idari yargı mercileri arasındaki görev ve hüküm uyuşmazlıklarını kesin olarak çözümlemeye yetkilidir (Bu maddeden 2017 Anayasa değişikliği ile askeri ibaresi kaldırılmıştır).</a:t>
            </a:r>
          </a:p>
          <a:p>
            <a:pPr marL="800100" lvl="1" indent="-342900" algn="just">
              <a:spcBef>
                <a:spcPts val="600"/>
              </a:spcBef>
              <a:spcAft>
                <a:spcPts val="600"/>
              </a:spcAft>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Buna karşılık, diğer yargı mercileri ile Anayasa Mahkemesi arasındaki görev uyuşmazlıklarında, Uyuşmazlık Mahkemesi değil, Anayasa Mahkemesinin kararı esas alınmaktadır (Anayasa mad.158).</a:t>
            </a:r>
          </a:p>
          <a:p>
            <a:pPr marL="800100" lvl="1" indent="-342900" algn="just">
              <a:spcBef>
                <a:spcPts val="600"/>
              </a:spcBef>
              <a:spcAft>
                <a:spcPts val="600"/>
              </a:spcAft>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Uyuşmazlık Mahkemesi bir Başkan ile altı asıl, altı yedek üyeden kurulur. </a:t>
            </a:r>
          </a:p>
          <a:p>
            <a:pPr marL="800100" lvl="1" indent="-342900" algn="just">
              <a:spcBef>
                <a:spcPts val="600"/>
              </a:spcBef>
              <a:spcAft>
                <a:spcPts val="600"/>
              </a:spcAft>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Uyuşmazlık Mahkemesi Başkanı, Anayasa Mahkemesince kendi üyeleri arasından seçilmektedir. </a:t>
            </a:r>
          </a:p>
          <a:p>
            <a:pPr marL="800100" lvl="1" indent="-342900" algn="just">
              <a:spcBef>
                <a:spcPts val="600"/>
              </a:spcBef>
              <a:spcAft>
                <a:spcPts val="600"/>
              </a:spcAft>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Uyuşmazlık Mahkemesine, Yargıtay Hukuk Genel Kurulu ile Danıştay Genel Kurulunca kendi daire başkan ve üyeleri arasından üçer asıl, üçer yedek üye seçilmektedir.</a:t>
            </a:r>
          </a:p>
          <a:p>
            <a:pPr marL="800100" lvl="1" indent="-342900" algn="just">
              <a:spcBef>
                <a:spcPts val="600"/>
              </a:spcBef>
              <a:spcAft>
                <a:spcPts val="600"/>
              </a:spcAft>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Yargı Teşkilatı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965582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401205"/>
          </a:xfrm>
          <a:prstGeom prst="rect">
            <a:avLst/>
          </a:prstGeom>
        </p:spPr>
        <p:txBody>
          <a:bodyPr wrap="square">
            <a:spAutoFit/>
          </a:bodyPr>
          <a:lstStyle/>
          <a:p>
            <a:pPr marL="800100" lvl="1" indent="-342900" algn="just">
              <a:spcBef>
                <a:spcPts val="600"/>
              </a:spcBef>
              <a:spcAft>
                <a:spcPts val="600"/>
              </a:spcAft>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Sayıştay, merkezî yönetim bütçesi kapsamındaki kamu idareleri ile sosyal güvenlik kurumlarının bütün gelir ve giderleri ile mallarını Türkiye Büyük Millet Meclisi adına denetlemek ve sorumluların hesap ve işlemlerini kesin hükme bağlamak ve kanunlarla verilen inceleme, denetleme ve hükme bağlama işlerini yapmakla görevlidir (Anayasa, md.160). </a:t>
            </a:r>
          </a:p>
          <a:p>
            <a:pPr marL="800100" lvl="1" indent="-342900" algn="just">
              <a:spcBef>
                <a:spcPts val="600"/>
              </a:spcBef>
              <a:spcAft>
                <a:spcPts val="600"/>
              </a:spcAft>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Sayıştay’ın kesin hükümleri hakkında ilgililer yazılı bildirim tarihinden itibaren 15 gün içinde bir kereye mahsus olmak üzere karar düzeltilmesi isteminde bulunabilirler. Bu kararlar hakkında ayrıca idari yargı yoluna başvurulamaz (Anayasa, md.160). </a:t>
            </a:r>
          </a:p>
          <a:p>
            <a:pPr marL="800100" lvl="1" indent="-342900" algn="just">
              <a:spcBef>
                <a:spcPts val="600"/>
              </a:spcBef>
              <a:spcAft>
                <a:spcPts val="600"/>
              </a:spcAft>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Vergi, benzeri malî yükümlülükler ve ödevler hakkında Danıştay ile Sayıştay kararları arasındaki uyuşmazlıklarda Danıştay kararları esas alınır</a:t>
            </a:r>
            <a:r>
              <a:rPr lang="tr-TR" sz="2000" dirty="0" smtClean="0">
                <a:latin typeface="Times New Roman" panose="02020603050405020304" pitchFamily="18" charset="0"/>
                <a:cs typeface="Times New Roman" panose="02020603050405020304" pitchFamily="18" charset="0"/>
              </a:rPr>
              <a:t>.</a:t>
            </a:r>
            <a:endParaRPr lang="tr-TR" sz="20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Yargı Teşkilatı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0785614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12865</TotalTime>
  <Words>651</Words>
  <Application>Microsoft Office PowerPoint</Application>
  <PresentationFormat>Ekran Gösterisi (4:3)</PresentationFormat>
  <Paragraphs>50</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9</vt:i4>
      </vt:variant>
    </vt:vector>
  </HeadingPairs>
  <TitlesOfParts>
    <vt:vector size="17"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Windows Kullanıcısı</cp:lastModifiedBy>
  <cp:revision>893</cp:revision>
  <cp:lastPrinted>2016-10-24T07:53:35Z</cp:lastPrinted>
  <dcterms:created xsi:type="dcterms:W3CDTF">2016-09-18T09:35:24Z</dcterms:created>
  <dcterms:modified xsi:type="dcterms:W3CDTF">2020-02-28T12:32:55Z</dcterms:modified>
</cp:coreProperties>
</file>