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sldIdLst>
    <p:sldId id="320" r:id="rId2"/>
    <p:sldId id="301" r:id="rId3"/>
    <p:sldId id="302" r:id="rId4"/>
    <p:sldId id="303" r:id="rId5"/>
    <p:sldId id="304" r:id="rId6"/>
    <p:sldId id="307" r:id="rId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7261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26164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79996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29896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0040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91333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41064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7134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5938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7217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923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359612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41D45F0-7E04-654E-ABB2-E519EECBCEA1}"/>
              </a:ext>
            </a:extLst>
          </p:cNvPr>
          <p:cNvSpPr txBox="1">
            <a:spLocks/>
          </p:cNvSpPr>
          <p:nvPr/>
        </p:nvSpPr>
        <p:spPr>
          <a:xfrm>
            <a:off x="1709420" y="1972704"/>
            <a:ext cx="652018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7530" marR="5080" indent="-1814830">
              <a:lnSpc>
                <a:spcPct val="100000"/>
              </a:lnSpc>
              <a:spcBef>
                <a:spcPts val="100"/>
              </a:spcBef>
            </a:pPr>
            <a:r>
              <a:rPr lang="tr-TR" sz="2800" spc="-5" dirty="0">
                <a:latin typeface="DejaVu Sans"/>
                <a:cs typeface="DejaVu Sans"/>
              </a:rPr>
              <a:t>MOLECULAR BASIS</a:t>
            </a:r>
            <a:r>
              <a:rPr lang="tr-TR" sz="2800" spc="-90" dirty="0">
                <a:latin typeface="DejaVu Sans"/>
                <a:cs typeface="DejaVu Sans"/>
              </a:rPr>
              <a:t> </a:t>
            </a:r>
            <a:r>
              <a:rPr lang="tr-TR" sz="2800" spc="-5" dirty="0">
                <a:latin typeface="DejaVu Sans"/>
                <a:cs typeface="DejaVu Sans"/>
              </a:rPr>
              <a:t>OF  </a:t>
            </a:r>
            <a:r>
              <a:rPr lang="tr-TR" sz="2800" i="1" spc="-10" dirty="0">
                <a:latin typeface="DejaVu Sans"/>
                <a:cs typeface="DejaVu Sans"/>
              </a:rPr>
              <a:t>CANCER -IV</a:t>
            </a:r>
            <a:endParaRPr lang="tr-TR" sz="2800" dirty="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68556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i="0" spc="-10" dirty="0">
                <a:latin typeface="Comic Sans MS"/>
                <a:cs typeface="Comic Sans MS"/>
              </a:rPr>
              <a:t>CELL</a:t>
            </a:r>
            <a:r>
              <a:rPr sz="4000" b="0" i="0" spc="-75" dirty="0">
                <a:latin typeface="Comic Sans MS"/>
                <a:cs typeface="Comic Sans MS"/>
              </a:rPr>
              <a:t> </a:t>
            </a:r>
            <a:r>
              <a:rPr sz="4000" b="0" i="0" spc="-10" dirty="0">
                <a:latin typeface="Comic Sans MS"/>
                <a:cs typeface="Comic Sans MS"/>
              </a:rPr>
              <a:t>CYCLE</a:t>
            </a:r>
            <a:endParaRPr sz="4000">
              <a:latin typeface="Comic Sans MS"/>
              <a:cs typeface="Comic Sans MS"/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BFF18BCF-BE42-7746-86E4-C94F7E861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Interphase</a:t>
            </a:r>
            <a:endParaRPr lang="tr-TR" dirty="0"/>
          </a:p>
          <a:p>
            <a:pPr lvl="1"/>
            <a:r>
              <a:rPr lang="tr-TR" dirty="0"/>
              <a:t>G1, S, G2</a:t>
            </a:r>
          </a:p>
          <a:p>
            <a:endParaRPr lang="tr-TR" dirty="0"/>
          </a:p>
          <a:p>
            <a:r>
              <a:rPr lang="tr-TR" dirty="0" err="1"/>
              <a:t>Mitosis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500" y="46850"/>
            <a:ext cx="2159000" cy="656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150" b="0" spc="-105" dirty="0">
                <a:latin typeface="DejaVu Sans Mono"/>
                <a:cs typeface="DejaVu Sans Mono"/>
              </a:rPr>
              <a:t>Rb</a:t>
            </a:r>
            <a:r>
              <a:rPr sz="4150" b="0" spc="-180" dirty="0">
                <a:latin typeface="DejaVu Sans Mono"/>
                <a:cs typeface="DejaVu Sans Mono"/>
              </a:rPr>
              <a:t> </a:t>
            </a:r>
            <a:r>
              <a:rPr sz="4000" b="0" i="0" spc="-15" dirty="0">
                <a:latin typeface="DejaVu Sans Mono"/>
                <a:cs typeface="DejaVu Sans Mono"/>
              </a:rPr>
              <a:t>gene</a:t>
            </a:r>
            <a:endParaRPr sz="4000">
              <a:latin typeface="DejaVu Sans Mono"/>
              <a:cs typeface="DejaVu Sans Mono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spc="-5" dirty="0"/>
              <a:pPr marL="38100">
                <a:lnSpc>
                  <a:spcPts val="2810"/>
                </a:lnSpc>
              </a:pPr>
              <a:t>3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143000" y="1905000"/>
            <a:ext cx="6340475" cy="167513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27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Rb protein controls cell cycle moving past G1</a:t>
            </a:r>
            <a:r>
              <a:rPr sz="1400" spc="7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checkpoint</a:t>
            </a:r>
            <a:endParaRPr sz="140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17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Rb protein binds regulatory transcription factor</a:t>
            </a:r>
            <a:r>
              <a:rPr sz="1400" spc="3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E2F</a:t>
            </a:r>
            <a:endParaRPr sz="140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18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E2F required for synthesis of replication</a:t>
            </a:r>
            <a:r>
              <a:rPr sz="1400" spc="3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enzymes</a:t>
            </a:r>
            <a:endParaRPr sz="140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18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E2F </a:t>
            </a: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-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Rb bound </a:t>
            </a: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=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no</a:t>
            </a:r>
            <a:r>
              <a:rPr sz="1400" spc="1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transcription/replication</a:t>
            </a:r>
            <a:endParaRPr sz="140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17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Growth factor --&gt; Ras</a:t>
            </a:r>
            <a:r>
              <a:rPr sz="1400" spc="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pathway</a:t>
            </a:r>
            <a:endParaRPr sz="1400">
              <a:latin typeface="DejaVu Sans Mono"/>
              <a:cs typeface="DejaVu Sans Mono"/>
            </a:endParaRPr>
          </a:p>
          <a:p>
            <a:pPr marL="354330">
              <a:lnSpc>
                <a:spcPct val="100000"/>
              </a:lnSpc>
              <a:spcBef>
                <a:spcPts val="180"/>
              </a:spcBef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--&gt; G1Cdk-cyclin</a:t>
            </a: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synthesized</a:t>
            </a:r>
            <a:endParaRPr sz="1400">
              <a:latin typeface="DejaVu Sans Mono"/>
              <a:cs typeface="DejaVu Sans Mono"/>
            </a:endParaRPr>
          </a:p>
          <a:p>
            <a:pPr marL="354330">
              <a:lnSpc>
                <a:spcPct val="100000"/>
              </a:lnSpc>
              <a:spcBef>
                <a:spcPts val="180"/>
              </a:spcBef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Active G1 Cdk-cyclin kinase phosphorylates</a:t>
            </a:r>
            <a:r>
              <a:rPr sz="1400" spc="1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Rb</a:t>
            </a:r>
            <a:endParaRPr sz="1400">
              <a:latin typeface="DejaVu Sans Mono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3000" y="3299461"/>
            <a:ext cx="5483860" cy="51562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•</a:t>
            </a:r>
            <a:endParaRPr sz="1400" dirty="0">
              <a:latin typeface="DejaVu Sans Mono"/>
              <a:cs typeface="DejaVu Sans Mono"/>
            </a:endParaRPr>
          </a:p>
          <a:p>
            <a:pPr marL="461009" indent="-448309">
              <a:lnSpc>
                <a:spcPct val="100000"/>
              </a:lnSpc>
              <a:spcBef>
                <a:spcPts val="250"/>
              </a:spcBef>
              <a:buChar char="•"/>
              <a:tabLst>
                <a:tab pos="460375" algn="l"/>
                <a:tab pos="461009" algn="l"/>
                <a:tab pos="4298950" algn="l"/>
              </a:tabLst>
            </a:pP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Phosphorylated Rb cannot</a:t>
            </a:r>
            <a:r>
              <a:rPr sz="1400" spc="7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bind</a:t>
            </a:r>
            <a:r>
              <a:rPr sz="1400" spc="3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E2F	--&gt; S</a:t>
            </a:r>
            <a:r>
              <a:rPr sz="1400" spc="-8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phase</a:t>
            </a:r>
            <a:endParaRPr sz="1400" dirty="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0199" y="3782061"/>
            <a:ext cx="117475" cy="429259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spc="-5" dirty="0">
                <a:solidFill>
                  <a:srgbClr val="FFFFFF"/>
                </a:solidFill>
                <a:latin typeface="DejaVu Sans Mono"/>
                <a:cs typeface="DejaVu Sans Mono"/>
              </a:rPr>
              <a:t>–</a:t>
            </a:r>
            <a:endParaRPr sz="1200">
              <a:latin typeface="DejaVu Sans Mono"/>
              <a:cs typeface="DejaVu Sans Mono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200" spc="-5" dirty="0">
                <a:solidFill>
                  <a:srgbClr val="FFFFFF"/>
                </a:solidFill>
                <a:latin typeface="DejaVu Sans Mono"/>
                <a:cs typeface="DejaVu Sans Mono"/>
              </a:rPr>
              <a:t>–</a:t>
            </a:r>
            <a:endParaRPr sz="12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4680" y="3784746"/>
            <a:ext cx="2768600" cy="43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3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Disruption/deletion </a:t>
            </a:r>
            <a:r>
              <a:rPr sz="1200" spc="-5" dirty="0">
                <a:solidFill>
                  <a:srgbClr val="FFFFFF"/>
                </a:solidFill>
                <a:latin typeface="DejaVu Sans Mono"/>
                <a:cs typeface="DejaVu Sans Mono"/>
              </a:rPr>
              <a:t>of </a:t>
            </a:r>
            <a:r>
              <a:rPr sz="1250" i="1" spc="-35" dirty="0">
                <a:solidFill>
                  <a:srgbClr val="FFFFFF"/>
                </a:solidFill>
                <a:latin typeface="DejaVu Sans Mono"/>
                <a:cs typeface="DejaVu Sans Mono"/>
              </a:rPr>
              <a:t>Rb </a:t>
            </a:r>
            <a:r>
              <a:rPr sz="1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gene  Inactivation </a:t>
            </a:r>
            <a:r>
              <a:rPr sz="1200" spc="-5" dirty="0">
                <a:solidFill>
                  <a:srgbClr val="FFFFFF"/>
                </a:solidFill>
                <a:latin typeface="DejaVu Sans Mono"/>
                <a:cs typeface="DejaVu Sans Mono"/>
              </a:rPr>
              <a:t>of Rb</a:t>
            </a:r>
            <a:r>
              <a:rPr sz="1200" spc="-2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protein</a:t>
            </a:r>
            <a:endParaRPr sz="120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91310" y="4216400"/>
            <a:ext cx="493014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--&gt;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uncontrolled cell proliferation </a:t>
            </a:r>
            <a:r>
              <a:rPr sz="1400" spc="-5" dirty="0">
                <a:solidFill>
                  <a:srgbClr val="FFFFFF"/>
                </a:solidFill>
                <a:latin typeface="DejaVu Sans Mono"/>
                <a:cs typeface="DejaVu Sans Mono"/>
              </a:rPr>
              <a:t>--&gt;</a:t>
            </a:r>
            <a:r>
              <a:rPr sz="1400" spc="5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cancer</a:t>
            </a:r>
            <a:endParaRPr sz="140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04920" y="284479"/>
            <a:ext cx="16814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i="0" spc="-15" dirty="0">
                <a:solidFill>
                  <a:srgbClr val="CCFFFF"/>
                </a:solidFill>
                <a:latin typeface="DejaVu Sans Mono"/>
                <a:cs typeface="DejaVu Sans Mono"/>
              </a:rPr>
              <a:t>p53</a:t>
            </a:r>
            <a:endParaRPr sz="3600" dirty="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270" y="1932871"/>
            <a:ext cx="1784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FFFF"/>
                </a:solidFill>
                <a:latin typeface="DejaVu Sans Mono"/>
                <a:cs typeface="DejaVu Sans Mono"/>
              </a:rPr>
              <a:t>•</a:t>
            </a:r>
            <a:endParaRPr sz="2000"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2270" y="1339780"/>
            <a:ext cx="8533130" cy="2506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ts val="2220"/>
              </a:lnSpc>
              <a:spcBef>
                <a:spcPts val="100"/>
              </a:spcBef>
              <a:buChar char="•"/>
              <a:tabLst>
                <a:tab pos="354330" algn="l"/>
              </a:tabLst>
            </a:pP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Phosphyorylated p53 activates transcription</a:t>
            </a:r>
            <a:r>
              <a:rPr sz="2000" spc="-2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of</a:t>
            </a:r>
            <a:endParaRPr sz="2000" dirty="0">
              <a:latin typeface="DejaVu Sans Mono"/>
              <a:cs typeface="DejaVu Sans Mono"/>
            </a:endParaRPr>
          </a:p>
          <a:p>
            <a:pPr marL="354330">
              <a:lnSpc>
                <a:spcPts val="2280"/>
              </a:lnSpc>
            </a:pPr>
            <a:r>
              <a:rPr sz="2050" i="1" spc="-40" dirty="0">
                <a:solidFill>
                  <a:srgbClr val="FFFFFF"/>
                </a:solidFill>
                <a:latin typeface="DejaVu Sans Mono"/>
                <a:cs typeface="DejaVu Sans Mono"/>
              </a:rPr>
              <a:t>p21 </a:t>
            </a: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gene</a:t>
            </a:r>
            <a:endParaRPr sz="2000" dirty="0">
              <a:latin typeface="DejaVu Sans Mono"/>
              <a:cs typeface="DejaVu Sans Mono"/>
            </a:endParaRPr>
          </a:p>
          <a:p>
            <a:pPr marL="354330" marR="5080">
              <a:lnSpc>
                <a:spcPts val="2090"/>
              </a:lnSpc>
              <a:spcBef>
                <a:spcPts val="505"/>
              </a:spcBef>
            </a:pP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p21 Cdk inhibitor (binds Cdk-cyclin complex --&gt;  inhibits kinase activity)</a:t>
            </a:r>
            <a:endParaRPr sz="2000" dirty="0">
              <a:latin typeface="DejaVu Sans Mono"/>
              <a:cs typeface="DejaVu Sans Mono"/>
            </a:endParaRPr>
          </a:p>
          <a:p>
            <a:pPr marL="354330" marR="2900045" indent="-341630">
              <a:lnSpc>
                <a:spcPts val="2590"/>
              </a:lnSpc>
              <a:spcBef>
                <a:spcPts val="100"/>
              </a:spcBef>
              <a:buChar char="•"/>
              <a:tabLst>
                <a:tab pos="354330" algn="l"/>
              </a:tabLst>
            </a:pP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Cell cycle arrested to allow  DNA to be</a:t>
            </a:r>
            <a:r>
              <a:rPr sz="20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DejaVu Sans Mono"/>
                <a:cs typeface="DejaVu Sans Mono"/>
              </a:rPr>
              <a:t>repaired</a:t>
            </a:r>
            <a:endParaRPr sz="2000" dirty="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85"/>
              </a:spcBef>
              <a:buChar char="•"/>
              <a:tabLst>
                <a:tab pos="354330" algn="l"/>
              </a:tabLst>
            </a:pPr>
            <a:r>
              <a:rPr sz="2000" spc="-10" dirty="0">
                <a:solidFill>
                  <a:srgbClr val="FFE600"/>
                </a:solidFill>
                <a:latin typeface="DejaVu Sans Mono"/>
                <a:cs typeface="DejaVu Sans Mono"/>
              </a:rPr>
              <a:t>If damage cannot be</a:t>
            </a:r>
            <a:r>
              <a:rPr sz="2000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000" spc="-10" dirty="0">
                <a:solidFill>
                  <a:srgbClr val="FFE600"/>
                </a:solidFill>
                <a:latin typeface="DejaVu Sans Mono"/>
                <a:cs typeface="DejaVu Sans Mono"/>
              </a:rPr>
              <a:t>repaired</a:t>
            </a:r>
            <a:endParaRPr sz="2000" dirty="0">
              <a:latin typeface="DejaVu Sans Mono"/>
              <a:cs typeface="DejaVu Sans Mono"/>
            </a:endParaRPr>
          </a:p>
          <a:p>
            <a:pPr marL="621665">
              <a:lnSpc>
                <a:spcPct val="100000"/>
              </a:lnSpc>
              <a:spcBef>
                <a:spcPts val="190"/>
              </a:spcBef>
            </a:pPr>
            <a:r>
              <a:rPr sz="2000" spc="-10" dirty="0">
                <a:solidFill>
                  <a:srgbClr val="FFE600"/>
                </a:solidFill>
                <a:latin typeface="DejaVu Sans Mono"/>
                <a:cs typeface="DejaVu Sans Mono"/>
              </a:rPr>
              <a:t>--&gt; cell death</a:t>
            </a:r>
            <a:r>
              <a:rPr sz="2000" spc="-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000" spc="-10" dirty="0">
                <a:solidFill>
                  <a:srgbClr val="FFE600"/>
                </a:solidFill>
                <a:latin typeface="DejaVu Sans Mono"/>
                <a:cs typeface="DejaVu Sans Mono"/>
              </a:rPr>
              <a:t>(apoptosis)</a:t>
            </a:r>
            <a:endParaRPr sz="2000" dirty="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2270" y="4145915"/>
            <a:ext cx="8152130" cy="9594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244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Disruption/deletion of </a:t>
            </a:r>
            <a:r>
              <a:rPr sz="1450" i="1" spc="-40" dirty="0">
                <a:solidFill>
                  <a:srgbClr val="CCFFFF"/>
                </a:solidFill>
                <a:latin typeface="DejaVu Sans Mono"/>
                <a:cs typeface="DejaVu Sans Mono"/>
              </a:rPr>
              <a:t>p53</a:t>
            </a:r>
            <a:r>
              <a:rPr sz="1450" i="1" spc="-30" dirty="0">
                <a:solidFill>
                  <a:srgbClr val="CC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gene</a:t>
            </a:r>
            <a:endParaRPr sz="1400" dirty="0">
              <a:latin typeface="DejaVu Sans Mono"/>
              <a:cs typeface="DejaVu Sans Mono"/>
            </a:endParaRPr>
          </a:p>
          <a:p>
            <a:pPr marL="354330" indent="-341630">
              <a:lnSpc>
                <a:spcPct val="100000"/>
              </a:lnSpc>
              <a:spcBef>
                <a:spcPts val="140"/>
              </a:spcBef>
              <a:buChar char="•"/>
              <a:tabLst>
                <a:tab pos="353695" algn="l"/>
                <a:tab pos="354330" algn="l"/>
              </a:tabLst>
            </a:pP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Inactivation of p53</a:t>
            </a:r>
            <a:r>
              <a:rPr sz="1400" dirty="0">
                <a:solidFill>
                  <a:srgbClr val="CC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protein</a:t>
            </a:r>
            <a:endParaRPr sz="1400" dirty="0">
              <a:latin typeface="DejaVu Sans Mono"/>
              <a:cs typeface="DejaVu Sans Mono"/>
            </a:endParaRPr>
          </a:p>
          <a:p>
            <a:pPr marL="118745">
              <a:lnSpc>
                <a:spcPct val="100000"/>
              </a:lnSpc>
              <a:spcBef>
                <a:spcPts val="140"/>
              </a:spcBef>
            </a:pP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--&gt; uncorrected DNA</a:t>
            </a:r>
            <a:r>
              <a:rPr sz="1400" dirty="0">
                <a:solidFill>
                  <a:srgbClr val="CC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damage</a:t>
            </a:r>
            <a:endParaRPr sz="1400" dirty="0">
              <a:latin typeface="DejaVu Sans Mono"/>
              <a:cs typeface="DejaVu Sans Mono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--&gt; uncontrolled cell proliferation --&gt;</a:t>
            </a:r>
            <a:r>
              <a:rPr sz="1400" spc="30" dirty="0">
                <a:solidFill>
                  <a:srgbClr val="CCFFFF"/>
                </a:solidFill>
                <a:latin typeface="DejaVu Sans Mono"/>
                <a:cs typeface="DejaVu Sans Mono"/>
              </a:rPr>
              <a:t> </a:t>
            </a:r>
            <a:r>
              <a:rPr sz="1400" spc="-10" dirty="0">
                <a:solidFill>
                  <a:srgbClr val="CCFFFF"/>
                </a:solidFill>
                <a:latin typeface="DejaVu Sans Mono"/>
                <a:cs typeface="DejaVu Sans Mono"/>
              </a:rPr>
              <a:t>cancer</a:t>
            </a:r>
            <a:endParaRPr sz="1400" dirty="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482090"/>
            <a:ext cx="7785734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113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genes that ensure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strand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genetic 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24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accurately copied during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cell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division of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the  cell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cycle.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382270">
              <a:lnSpc>
                <a:spcPct val="100000"/>
              </a:lnSpc>
            </a:pP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Mutations </a:t>
            </a:r>
            <a:r>
              <a:rPr sz="24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DNA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repair genes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lead to an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the  frequency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of mutations in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other genes, such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proto-  oncogenes and tumor suppressor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genes.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5187315" algn="l"/>
              </a:tabLst>
            </a:pP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i.e.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Breast cancer susceptibility genes (BRCA1 and BRCA2) 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Hereditary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non-polyposis</a:t>
            </a:r>
            <a:r>
              <a:rPr sz="24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colon</a:t>
            </a:r>
            <a:r>
              <a:rPr sz="24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cancer	susceptibility genes  (MSH2, MLH1, PMS1, PMS2) have 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DNA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repair functions.  Their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mutation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will cause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tumorigenesis.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5800" y="304800"/>
            <a:ext cx="6400800" cy="609600"/>
          </a:xfrm>
          <a:custGeom>
            <a:avLst/>
            <a:gdLst/>
            <a:ahLst/>
            <a:cxnLst/>
            <a:rect l="l" t="t" r="r" b="b"/>
            <a:pathLst>
              <a:path w="6400800" h="609600">
                <a:moveTo>
                  <a:pt x="3200400" y="609600"/>
                </a:moveTo>
                <a:lnTo>
                  <a:pt x="0" y="609600"/>
                </a:lnTo>
                <a:lnTo>
                  <a:pt x="0" y="0"/>
                </a:lnTo>
                <a:lnTo>
                  <a:pt x="6400800" y="0"/>
                </a:lnTo>
                <a:lnTo>
                  <a:pt x="6400800" y="609600"/>
                </a:lnTo>
                <a:lnTo>
                  <a:pt x="3200400" y="609600"/>
                </a:lnTo>
                <a:close/>
              </a:path>
            </a:pathLst>
          </a:custGeom>
          <a:ln w="3234">
            <a:solidFill>
              <a:srgbClr val="000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20139" y="261620"/>
            <a:ext cx="54000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/>
              <a:t>DNA REPAIR</a:t>
            </a:r>
            <a:r>
              <a:rPr sz="4400" spc="-45" dirty="0"/>
              <a:t> </a:t>
            </a:r>
            <a:r>
              <a:rPr sz="4400" spc="-5" dirty="0"/>
              <a:t>GENES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6512559" y="875030"/>
            <a:ext cx="127000" cy="0"/>
          </a:xfrm>
          <a:custGeom>
            <a:avLst/>
            <a:gdLst/>
            <a:ahLst/>
            <a:cxnLst/>
            <a:rect l="l" t="t" r="r" b="b"/>
            <a:pathLst>
              <a:path w="127000">
                <a:moveTo>
                  <a:pt x="0" y="0"/>
                </a:moveTo>
                <a:lnTo>
                  <a:pt x="127000" y="0"/>
                </a:lnTo>
              </a:path>
            </a:pathLst>
          </a:custGeom>
          <a:ln w="27940">
            <a:solidFill>
              <a:srgbClr val="CC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30669" y="6304567"/>
            <a:ext cx="39116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10"/>
              </a:lnSpc>
            </a:pPr>
            <a:r>
              <a:rPr sz="2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49</a:t>
            </a:r>
            <a:endParaRPr sz="2400">
              <a:latin typeface="DejaVu Sans Mono"/>
              <a:cs typeface="DejaVu Sans Mon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70497" y="1338580"/>
            <a:ext cx="880300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>
                <a:solidFill>
                  <a:srgbClr val="FFE600"/>
                </a:solidFill>
                <a:latin typeface="DejaVu Sans Mono"/>
                <a:cs typeface="DejaVu Sans Mono"/>
              </a:rPr>
              <a:t>Multiple mutations lead </a:t>
            </a:r>
            <a:r>
              <a:rPr sz="3600" spc="-10" dirty="0">
                <a:solidFill>
                  <a:srgbClr val="FFE600"/>
                </a:solidFill>
                <a:latin typeface="DejaVu Sans Mono"/>
                <a:cs typeface="DejaVu Sans Mono"/>
              </a:rPr>
              <a:t>to</a:t>
            </a:r>
            <a:r>
              <a:rPr sz="3600" spc="-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36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colon</a:t>
            </a:r>
            <a:r>
              <a:rPr lang="tr-TR" sz="3600" spc="-1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lang="tr-TR" sz="3600" spc="-15" dirty="0" err="1">
                <a:solidFill>
                  <a:srgbClr val="FFE600"/>
                </a:solidFill>
                <a:latin typeface="DejaVu Sans Mono"/>
                <a:cs typeface="DejaVu Sans Mono"/>
              </a:rPr>
              <a:t>cancer</a:t>
            </a:r>
            <a:endParaRPr sz="3600" dirty="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71700" y="642620"/>
            <a:ext cx="5173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3730" algn="l"/>
              </a:tabLst>
            </a:pPr>
            <a:r>
              <a:rPr sz="4400" spc="-5" dirty="0">
                <a:latin typeface="Arial"/>
                <a:cs typeface="Arial"/>
              </a:rPr>
              <a:t>Tum</a:t>
            </a:r>
            <a:r>
              <a:rPr sz="4400" spc="-10" dirty="0">
                <a:latin typeface="Arial"/>
                <a:cs typeface="Arial"/>
              </a:rPr>
              <a:t>o</a:t>
            </a:r>
            <a:r>
              <a:rPr sz="4400" dirty="0">
                <a:latin typeface="Arial"/>
                <a:cs typeface="Arial"/>
              </a:rPr>
              <a:t>r	Pr</a:t>
            </a:r>
            <a:r>
              <a:rPr sz="4400" spc="-5" dirty="0">
                <a:latin typeface="Arial"/>
                <a:cs typeface="Arial"/>
              </a:rPr>
              <a:t>ogression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628649" y="3276600"/>
            <a:ext cx="7886700" cy="848181"/>
          </a:xfrm>
          <a:prstGeom prst="rect">
            <a:avLst/>
          </a:prstGeom>
        </p:spPr>
        <p:txBody>
          <a:bodyPr vert="horz" wrap="square" lIns="0" tIns="413258" rIns="0" bIns="0" rtlCol="0">
            <a:spAutoFit/>
          </a:bodyPr>
          <a:lstStyle/>
          <a:p>
            <a:pPr marL="563880" algn="ctr">
              <a:lnSpc>
                <a:spcPct val="100000"/>
              </a:lnSpc>
            </a:pPr>
            <a:r>
              <a:rPr spc="-15" dirty="0"/>
              <a:t>Genetic changes --&gt;</a:t>
            </a:r>
            <a:r>
              <a:rPr spc="-20" dirty="0"/>
              <a:t> </a:t>
            </a:r>
            <a:r>
              <a:rPr spc="-15" dirty="0"/>
              <a:t>tumor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258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DejaVu Sans</vt:lpstr>
      <vt:lpstr>DejaVu Sans Mono</vt:lpstr>
      <vt:lpstr>Times New Roman</vt:lpstr>
      <vt:lpstr>Office Theme</vt:lpstr>
      <vt:lpstr>PowerPoint Presentation</vt:lpstr>
      <vt:lpstr>CELL CYCLE</vt:lpstr>
      <vt:lpstr>Rb gene</vt:lpstr>
      <vt:lpstr>p53</vt:lpstr>
      <vt:lpstr>DNA REPAIR GENES</vt:lpstr>
      <vt:lpstr>Tumor Progression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BASIS OF CANCER  Assoc.Prof. Işık G. Yuluğ Bilkent University  Department of Molecular Biology and Genetics   yulug@fen.bilkent.edu.tr</dc:title>
  <dc:creator>乩歫椠䱡畳椀㸲㻸ꔿ㌋䬮ꍰ䞮誀圇짗꾬钒붤鏊꣊㥊揤鞁</dc:creator>
  <cp:lastModifiedBy>Microsoft Office User</cp:lastModifiedBy>
  <cp:revision>4</cp:revision>
  <dcterms:created xsi:type="dcterms:W3CDTF">2020-03-04T10:20:10Z</dcterms:created>
  <dcterms:modified xsi:type="dcterms:W3CDTF">2020-03-20T16:14:27Z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2013-02-14T00:00:00Z</vt:filetime>
  </property>
  <property fmtid="{D5CDD505-2E9C-101B-9397-08002B2CF9AE}" pid="3" name="Creator">
    <vt:lpwstr>Impress</vt:lpwstr>
  </property>
  <property fmtid="{D5CDD505-2E9C-101B-9397-08002B2CF9AE}" pid="4" name="LastSaved">
    <vt:filetime>2020-03-04T00:00:00Z</vt:filetime>
  </property>
</Properties>
</file>