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81" r:id="rId2"/>
    <p:sldId id="285" r:id="rId3"/>
    <p:sldId id="288" r:id="rId4"/>
    <p:sldId id="282" r:id="rId5"/>
    <p:sldId id="284" r:id="rId6"/>
    <p:sldId id="256" r:id="rId7"/>
    <p:sldId id="257" r:id="rId8"/>
    <p:sldId id="258" r:id="rId9"/>
    <p:sldId id="259" r:id="rId10"/>
    <p:sldId id="286" r:id="rId11"/>
    <p:sldId id="287" r:id="rId12"/>
    <p:sldId id="263" r:id="rId13"/>
    <p:sldId id="277" r:id="rId14"/>
    <p:sldId id="278" r:id="rId15"/>
    <p:sldId id="276" r:id="rId16"/>
    <p:sldId id="264" r:id="rId17"/>
    <p:sldId id="283" r:id="rId18"/>
    <p:sldId id="265" r:id="rId19"/>
    <p:sldId id="266" r:id="rId20"/>
    <p:sldId id="267" r:id="rId21"/>
    <p:sldId id="268" r:id="rId22"/>
    <p:sldId id="269" r:id="rId23"/>
    <p:sldId id="275" r:id="rId24"/>
    <p:sldId id="273" r:id="rId25"/>
    <p:sldId id="270" r:id="rId26"/>
    <p:sldId id="271" r:id="rId27"/>
    <p:sldId id="272" r:id="rId28"/>
    <p:sldId id="260" r:id="rId29"/>
    <p:sldId id="261" r:id="rId30"/>
    <p:sldId id="262" r:id="rId31"/>
    <p:sldId id="274" r:id="rId32"/>
    <p:sldId id="280" r:id="rId33"/>
    <p:sldId id="279" r:id="rId34"/>
    <p:sldId id="302" r:id="rId35"/>
    <p:sldId id="290" r:id="rId36"/>
    <p:sldId id="291" r:id="rId37"/>
    <p:sldId id="292" r:id="rId38"/>
    <p:sldId id="295" r:id="rId39"/>
    <p:sldId id="296" r:id="rId40"/>
    <p:sldId id="297" r:id="rId41"/>
    <p:sldId id="294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71D10-49C7-4FCC-92AA-0266A399B2EB}" type="datetimeFigureOut">
              <a:rPr lang="tr-TR" smtClean="0"/>
              <a:pPr/>
              <a:t>06.04.2017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F2304-E346-482D-9C00-3FCFFF0C7C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21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408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0753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786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90483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3457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9391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8788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2324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5402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57785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5283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19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Problemin Yapısı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06.04.2017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A%C4%9F%C4%B1z" TargetMode="External"/><Relationship Id="rId7" Type="http://schemas.openxmlformats.org/officeDocument/2006/relationships/hyperlink" Target="https://tr.wikipedia.org/wiki/Damar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r.wikipedia.org/wiki/Deri" TargetMode="External"/><Relationship Id="rId5" Type="http://schemas.openxmlformats.org/officeDocument/2006/relationships/hyperlink" Target="https://tr.wikipedia.org/w/index.php?title=Genital_b%C3%B6lge&amp;action=edit&amp;redlink=1" TargetMode="External"/><Relationship Id="rId4" Type="http://schemas.openxmlformats.org/officeDocument/2006/relationships/hyperlink" Target="https://tr.wikipedia.org/wiki/G%C3%B6z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r>
              <a:rPr lang="tr-TR" dirty="0" err="1" smtClean="0"/>
              <a:t>Morfogenezis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2017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Çene Yüz Cerrahisi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Prof. Dr. Cahit ÜÇOK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Displazi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tr-TR" dirty="0" err="1" smtClean="0">
                <a:solidFill>
                  <a:schemeClr val="tx1"/>
                </a:solidFill>
              </a:rPr>
              <a:t>Mukozal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premalign</a:t>
            </a:r>
            <a:r>
              <a:rPr lang="tr-TR" dirty="0" smtClean="0">
                <a:solidFill>
                  <a:schemeClr val="tx1"/>
                </a:solidFill>
              </a:rPr>
              <a:t> lezyonların risk derecesini tanımlamak için kullanılması gereken bir terimdir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Displazi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Displazide</a:t>
            </a:r>
            <a:r>
              <a:rPr lang="tr-TR" dirty="0" smtClean="0">
                <a:solidFill>
                  <a:srgbClr val="C00000"/>
                </a:solidFill>
              </a:rPr>
              <a:t> hücresel değişimler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Hücre çekirdeğinde koyu boyanma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Artmış çekirdek/Sitoplazma oranı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Şekil ve boyut değişiklikleri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Kraniyofasiyal</a:t>
            </a:r>
            <a:r>
              <a:rPr lang="tr-TR" dirty="0" smtClean="0"/>
              <a:t>  Deformasyonlar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 </a:t>
            </a:r>
          </a:p>
          <a:p>
            <a:r>
              <a:rPr lang="tr-TR" dirty="0" smtClean="0"/>
              <a:t>Baş boyun bölgesinde görülen </a:t>
            </a:r>
            <a:r>
              <a:rPr lang="tr-TR" dirty="0" err="1" smtClean="0"/>
              <a:t>konjenital</a:t>
            </a:r>
            <a:r>
              <a:rPr lang="tr-TR" dirty="0" smtClean="0"/>
              <a:t> deformasyonlar oldukça sık görülen durumlar olup genellikle </a:t>
            </a:r>
            <a:r>
              <a:rPr lang="tr-TR" dirty="0" err="1" smtClean="0"/>
              <a:t>postnatal</a:t>
            </a:r>
            <a:r>
              <a:rPr lang="tr-TR" dirty="0" smtClean="0"/>
              <a:t> hayatın </a:t>
            </a:r>
            <a:r>
              <a:rPr lang="tr-TR" dirty="0" smtClean="0">
                <a:solidFill>
                  <a:srgbClr val="FF0000"/>
                </a:solidFill>
              </a:rPr>
              <a:t>ilk günlerinde </a:t>
            </a:r>
            <a:r>
              <a:rPr lang="tr-TR" dirty="0" err="1" smtClean="0">
                <a:solidFill>
                  <a:srgbClr val="FF0000"/>
                </a:solidFill>
              </a:rPr>
              <a:t>spontan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olarak düzelir. </a:t>
            </a:r>
          </a:p>
          <a:p>
            <a:r>
              <a:rPr lang="tr-TR" dirty="0" smtClean="0"/>
              <a:t>Düzelmeyen durumlarda ise tedavi seçeneklerini içeren uzun vadeli planlamalar yapılmalıdır. </a:t>
            </a:r>
            <a:r>
              <a:rPr lang="tr-TR" dirty="0" smtClean="0">
                <a:solidFill>
                  <a:srgbClr val="FF0000"/>
                </a:solidFill>
              </a:rPr>
              <a:t>Deformasyon</a:t>
            </a:r>
            <a:r>
              <a:rPr lang="tr-TR" dirty="0" smtClean="0"/>
              <a:t> ve </a:t>
            </a:r>
            <a:r>
              <a:rPr lang="tr-TR" dirty="0" err="1" smtClean="0">
                <a:solidFill>
                  <a:srgbClr val="FF0000"/>
                </a:solidFill>
              </a:rPr>
              <a:t>malformasyon</a:t>
            </a:r>
            <a:r>
              <a:rPr lang="tr-TR" dirty="0" smtClean="0"/>
              <a:t> durumlarının ayırımı ayrıca değerlendirilmesi gereken bir konudur.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/>
          <a:lstStyle/>
          <a:p>
            <a:r>
              <a:rPr lang="tr-TR" dirty="0" err="1" smtClean="0"/>
              <a:t>Defektlerin</a:t>
            </a:r>
            <a:r>
              <a:rPr lang="tr-TR" dirty="0" smtClean="0"/>
              <a:t> Değerlendirilmesi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txBody>
          <a:bodyPr/>
          <a:lstStyle/>
          <a:p>
            <a:pPr algn="l"/>
            <a:r>
              <a:rPr lang="tr-TR" dirty="0" smtClean="0">
                <a:solidFill>
                  <a:schemeClr val="tx1"/>
                </a:solidFill>
              </a:rPr>
              <a:t>Nadir durumlar haricinde </a:t>
            </a:r>
            <a:r>
              <a:rPr lang="tr-TR" dirty="0" smtClean="0">
                <a:solidFill>
                  <a:srgbClr val="FF0000"/>
                </a:solidFill>
              </a:rPr>
              <a:t>tek bir </a:t>
            </a:r>
            <a:r>
              <a:rPr lang="tr-TR" dirty="0" err="1" smtClean="0">
                <a:solidFill>
                  <a:srgbClr val="FF0000"/>
                </a:solidFill>
              </a:rPr>
              <a:t>defekt</a:t>
            </a:r>
            <a:r>
              <a:rPr lang="tr-TR" dirty="0" smtClean="0">
                <a:solidFill>
                  <a:schemeClr val="tx1"/>
                </a:solidFill>
              </a:rPr>
              <a:t> ile </a:t>
            </a:r>
            <a:r>
              <a:rPr lang="tr-TR" dirty="0" err="1" smtClean="0">
                <a:solidFill>
                  <a:schemeClr val="tx1"/>
                </a:solidFill>
              </a:rPr>
              <a:t>malformasyon</a:t>
            </a:r>
            <a:r>
              <a:rPr lang="tr-TR" dirty="0" smtClean="0">
                <a:solidFill>
                  <a:schemeClr val="tx1"/>
                </a:solidFill>
              </a:rPr>
              <a:t> tanısı koymak doğru değildir.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tr-TR" dirty="0" err="1" smtClean="0"/>
              <a:t>Defektlerin</a:t>
            </a:r>
            <a:r>
              <a:rPr lang="tr-TR" dirty="0" smtClean="0"/>
              <a:t> Değerlendirilmesi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r-TR" dirty="0" smtClean="0">
                <a:solidFill>
                  <a:schemeClr val="tx1"/>
                </a:solidFill>
              </a:rPr>
              <a:t>Spesifik tanı tüm anomalilerin değerlendirilmesi ile konmalıdır. </a:t>
            </a:r>
            <a:r>
              <a:rPr lang="tr-TR" dirty="0" smtClean="0">
                <a:solidFill>
                  <a:srgbClr val="FF0000"/>
                </a:solidFill>
              </a:rPr>
              <a:t>Minör </a:t>
            </a:r>
            <a:r>
              <a:rPr lang="tr-TR" dirty="0" err="1" smtClean="0">
                <a:solidFill>
                  <a:schemeClr val="tx1"/>
                </a:solidFill>
              </a:rPr>
              <a:t>defektlerin</a:t>
            </a:r>
            <a:r>
              <a:rPr lang="tr-TR" dirty="0" smtClean="0">
                <a:solidFill>
                  <a:schemeClr val="tx1"/>
                </a:solidFill>
              </a:rPr>
              <a:t> saptanması </a:t>
            </a:r>
            <a:r>
              <a:rPr lang="tr-TR" dirty="0" err="1" smtClean="0">
                <a:solidFill>
                  <a:srgbClr val="FF0000"/>
                </a:solidFill>
              </a:rPr>
              <a:t>major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defektlerin</a:t>
            </a:r>
            <a:r>
              <a:rPr lang="tr-TR" dirty="0" smtClean="0">
                <a:solidFill>
                  <a:schemeClr val="tx1"/>
                </a:solidFill>
              </a:rPr>
              <a:t> tespitine yardımcı olacaktır.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/>
          <a:lstStyle/>
          <a:p>
            <a:r>
              <a:rPr lang="tr-TR" dirty="0" err="1" smtClean="0"/>
              <a:t>Malformasyon</a:t>
            </a:r>
            <a:r>
              <a:rPr lang="tr-TR" dirty="0" smtClean="0"/>
              <a:t> Sendromu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99107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Birden fazla dokuda </a:t>
            </a:r>
            <a:r>
              <a:rPr lang="tr-TR" dirty="0" err="1" smtClean="0">
                <a:solidFill>
                  <a:srgbClr val="FF0000"/>
                </a:solidFill>
              </a:rPr>
              <a:t>multiple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defekt</a:t>
            </a:r>
            <a:r>
              <a:rPr lang="tr-TR" dirty="0" smtClean="0">
                <a:solidFill>
                  <a:srgbClr val="FF0000"/>
                </a:solidFill>
              </a:rPr>
              <a:t> olması </a:t>
            </a:r>
          </a:p>
          <a:p>
            <a:pPr algn="l"/>
            <a:r>
              <a:rPr lang="tr-TR" dirty="0" err="1" smtClean="0">
                <a:solidFill>
                  <a:schemeClr val="tx1"/>
                </a:solidFill>
              </a:rPr>
              <a:t>Etyolojisinde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kromozomal</a:t>
            </a:r>
            <a:r>
              <a:rPr lang="tr-TR" dirty="0" smtClean="0">
                <a:solidFill>
                  <a:schemeClr val="tx1"/>
                </a:solidFill>
              </a:rPr>
              <a:t> anomaliler Mutant gen bozuklukları ve çevresel </a:t>
            </a:r>
            <a:r>
              <a:rPr lang="tr-TR" dirty="0" err="1" smtClean="0">
                <a:solidFill>
                  <a:schemeClr val="tx1"/>
                </a:solidFill>
              </a:rPr>
              <a:t>teratojenler</a:t>
            </a:r>
            <a:r>
              <a:rPr lang="tr-TR" dirty="0" smtClean="0">
                <a:solidFill>
                  <a:schemeClr val="tx1"/>
                </a:solidFill>
              </a:rPr>
              <a:t> sorumlu olabilir.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tr-TR" sz="2400" dirty="0" smtClean="0">
                <a:solidFill>
                  <a:schemeClr val="tx1"/>
                </a:solidFill>
              </a:rPr>
              <a:t>Yeni doğan deformasyonlarının yaklaşık olarak %2’si genellikle </a:t>
            </a:r>
            <a:r>
              <a:rPr lang="tr-TR" sz="2400" dirty="0" err="1" smtClean="0">
                <a:solidFill>
                  <a:srgbClr val="FF0000"/>
                </a:solidFill>
              </a:rPr>
              <a:t>intrauterin</a:t>
            </a:r>
            <a:r>
              <a:rPr lang="tr-TR" sz="2400" dirty="0" smtClean="0">
                <a:solidFill>
                  <a:schemeClr val="tx1"/>
                </a:solidFill>
              </a:rPr>
              <a:t> dönemle </a:t>
            </a:r>
            <a:r>
              <a:rPr lang="tr-TR" sz="2400" dirty="0" smtClean="0">
                <a:solidFill>
                  <a:srgbClr val="FF0000"/>
                </a:solidFill>
              </a:rPr>
              <a:t>geç </a:t>
            </a:r>
            <a:r>
              <a:rPr lang="tr-TR" sz="2400" dirty="0" err="1" smtClean="0">
                <a:solidFill>
                  <a:srgbClr val="FF0000"/>
                </a:solidFill>
              </a:rPr>
              <a:t>fetal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dönem arasında ekstrensek faktörlerce oluşturulan durumlardır.</a:t>
            </a:r>
          </a:p>
          <a:p>
            <a:pPr algn="l"/>
            <a:r>
              <a:rPr lang="tr-TR" sz="2400" dirty="0" smtClean="0">
                <a:solidFill>
                  <a:schemeClr val="tx1"/>
                </a:solidFill>
              </a:rPr>
              <a:t>Yeni doğanların yaklaşık %30’unda iki veya daha çok deformasyon görülür.</a:t>
            </a: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İnsidans</a:t>
            </a:r>
            <a:r>
              <a:rPr lang="tr-TR" dirty="0" smtClean="0"/>
              <a:t>/</a:t>
            </a:r>
            <a:r>
              <a:rPr lang="tr-TR" dirty="0" err="1" smtClean="0"/>
              <a:t>Prevalans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tr-TR" dirty="0" err="1" smtClean="0">
                <a:solidFill>
                  <a:schemeClr val="tx1"/>
                </a:solidFill>
              </a:rPr>
              <a:t>Trisomy</a:t>
            </a:r>
            <a:r>
              <a:rPr lang="tr-TR" dirty="0" smtClean="0">
                <a:solidFill>
                  <a:schemeClr val="tx1"/>
                </a:solidFill>
              </a:rPr>
              <a:t> 13 sendromu             </a:t>
            </a:r>
            <a:r>
              <a:rPr lang="tr-TR" dirty="0" smtClean="0">
                <a:solidFill>
                  <a:srgbClr val="FF0000"/>
                </a:solidFill>
              </a:rPr>
              <a:t>1/5000 doğum</a:t>
            </a:r>
          </a:p>
          <a:p>
            <a:pPr algn="l"/>
            <a:r>
              <a:rPr lang="tr-TR" dirty="0" err="1" smtClean="0">
                <a:solidFill>
                  <a:schemeClr val="tx1"/>
                </a:solidFill>
              </a:rPr>
              <a:t>Deletion</a:t>
            </a:r>
            <a:r>
              <a:rPr lang="tr-TR" dirty="0" smtClean="0">
                <a:solidFill>
                  <a:schemeClr val="tx1"/>
                </a:solidFill>
              </a:rPr>
              <a:t> 4p sendromu            </a:t>
            </a:r>
            <a:r>
              <a:rPr lang="tr-TR" dirty="0" smtClean="0">
                <a:solidFill>
                  <a:srgbClr val="FF0000"/>
                </a:solidFill>
              </a:rPr>
              <a:t>100 vaka</a:t>
            </a:r>
          </a:p>
          <a:p>
            <a:pPr algn="l"/>
            <a:r>
              <a:rPr lang="tr-TR" dirty="0" err="1" smtClean="0">
                <a:solidFill>
                  <a:schemeClr val="tx1"/>
                </a:solidFill>
              </a:rPr>
              <a:t>Deletion</a:t>
            </a:r>
            <a:r>
              <a:rPr lang="tr-TR" dirty="0" smtClean="0">
                <a:solidFill>
                  <a:schemeClr val="tx1"/>
                </a:solidFill>
              </a:rPr>
              <a:t> 11Q Sendromu          </a:t>
            </a:r>
            <a:r>
              <a:rPr lang="tr-TR" dirty="0" smtClean="0">
                <a:solidFill>
                  <a:srgbClr val="FF0000"/>
                </a:solidFill>
              </a:rPr>
              <a:t>90 vaka</a:t>
            </a:r>
          </a:p>
          <a:p>
            <a:pPr algn="l"/>
            <a:r>
              <a:rPr lang="tr-TR" dirty="0" err="1" smtClean="0">
                <a:solidFill>
                  <a:schemeClr val="tx1"/>
                </a:solidFill>
              </a:rPr>
              <a:t>Gorlin</a:t>
            </a:r>
            <a:r>
              <a:rPr lang="tr-TR" dirty="0" smtClean="0">
                <a:solidFill>
                  <a:schemeClr val="tx1"/>
                </a:solidFill>
              </a:rPr>
              <a:t> Sendromu                     </a:t>
            </a:r>
            <a:r>
              <a:rPr lang="tr-TR" dirty="0" smtClean="0">
                <a:solidFill>
                  <a:srgbClr val="FF0000"/>
                </a:solidFill>
              </a:rPr>
              <a:t>1/60000 doğum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Deformasyon nedenleri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Dış sebepler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b="1" dirty="0" smtClean="0"/>
              <a:t>Mekanik</a:t>
            </a:r>
            <a:endParaRPr lang="tr-TR" dirty="0" smtClean="0"/>
          </a:p>
          <a:p>
            <a:r>
              <a:rPr lang="tr-TR" dirty="0" smtClean="0"/>
              <a:t>Gerilmemiş </a:t>
            </a:r>
            <a:r>
              <a:rPr lang="tr-TR" dirty="0" err="1" smtClean="0"/>
              <a:t>uterine</a:t>
            </a:r>
            <a:r>
              <a:rPr lang="tr-TR" dirty="0" smtClean="0"/>
              <a:t> ve </a:t>
            </a:r>
            <a:r>
              <a:rPr lang="tr-TR" dirty="0" err="1" smtClean="0"/>
              <a:t>intraabdominal</a:t>
            </a:r>
            <a:r>
              <a:rPr lang="tr-TR" dirty="0" smtClean="0"/>
              <a:t> kaslar</a:t>
            </a:r>
          </a:p>
          <a:p>
            <a:r>
              <a:rPr lang="tr-TR" dirty="0" smtClean="0"/>
              <a:t>Küçük boyutlu </a:t>
            </a:r>
            <a:r>
              <a:rPr lang="tr-TR" dirty="0" err="1" smtClean="0"/>
              <a:t>maternal</a:t>
            </a:r>
            <a:r>
              <a:rPr lang="tr-TR" dirty="0" smtClean="0"/>
              <a:t> yapı</a:t>
            </a:r>
          </a:p>
          <a:p>
            <a:r>
              <a:rPr lang="tr-TR" dirty="0" err="1" smtClean="0"/>
              <a:t>Amniyotik</a:t>
            </a:r>
            <a:r>
              <a:rPr lang="tr-TR" dirty="0" smtClean="0"/>
              <a:t> yırtılmalar</a:t>
            </a:r>
          </a:p>
          <a:p>
            <a:r>
              <a:rPr lang="tr-TR" dirty="0" smtClean="0"/>
              <a:t>Anormal </a:t>
            </a:r>
            <a:r>
              <a:rPr lang="tr-TR" dirty="0" err="1" smtClean="0"/>
              <a:t>implantasyon</a:t>
            </a:r>
            <a:r>
              <a:rPr lang="tr-TR" dirty="0" smtClean="0"/>
              <a:t> bölgesi</a:t>
            </a:r>
          </a:p>
          <a:p>
            <a:r>
              <a:rPr lang="tr-TR" dirty="0" err="1" smtClean="0"/>
              <a:t>Uterus</a:t>
            </a:r>
            <a:r>
              <a:rPr lang="tr-TR" dirty="0" smtClean="0"/>
              <a:t> </a:t>
            </a:r>
            <a:r>
              <a:rPr lang="tr-TR" dirty="0" err="1" smtClean="0"/>
              <a:t>leimiyomaları</a:t>
            </a:r>
            <a:endParaRPr lang="tr-TR" dirty="0" smtClean="0"/>
          </a:p>
          <a:p>
            <a:r>
              <a:rPr lang="tr-TR" dirty="0" err="1" smtClean="0"/>
              <a:t>Uterus</a:t>
            </a:r>
            <a:r>
              <a:rPr lang="tr-TR" dirty="0" smtClean="0"/>
              <a:t> anomalileri</a:t>
            </a:r>
          </a:p>
          <a:p>
            <a:r>
              <a:rPr lang="tr-TR" dirty="0" smtClean="0"/>
              <a:t>İkiz </a:t>
            </a:r>
            <a:r>
              <a:rPr lang="tr-TR" dirty="0" err="1" smtClean="0"/>
              <a:t>fetus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/>
              <a:t>İç sebepler</a:t>
            </a:r>
            <a:endParaRPr lang="tr-TR" dirty="0" smtClean="0"/>
          </a:p>
          <a:p>
            <a:r>
              <a:rPr lang="tr-TR" b="1" dirty="0" err="1" smtClean="0">
                <a:solidFill>
                  <a:srgbClr val="FF0000"/>
                </a:solidFill>
              </a:rPr>
              <a:t>Malformasyonel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/>
              <a:t>Spina</a:t>
            </a:r>
            <a:r>
              <a:rPr lang="tr-TR" dirty="0" smtClean="0"/>
              <a:t> </a:t>
            </a:r>
            <a:r>
              <a:rPr lang="tr-TR" dirty="0" err="1" smtClean="0"/>
              <a:t>bifida</a:t>
            </a:r>
            <a:r>
              <a:rPr lang="tr-TR" dirty="0" smtClean="0"/>
              <a:t> (İkiye ayrılmış omurilik)</a:t>
            </a:r>
          </a:p>
          <a:p>
            <a:r>
              <a:rPr lang="tr-TR" dirty="0" err="1" smtClean="0"/>
              <a:t>Bilateral</a:t>
            </a:r>
            <a:r>
              <a:rPr lang="tr-TR" dirty="0" smtClean="0"/>
              <a:t>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agenesiz</a:t>
            </a:r>
            <a:endParaRPr lang="tr-TR" dirty="0" smtClean="0"/>
          </a:p>
          <a:p>
            <a:r>
              <a:rPr lang="tr-TR" dirty="0" smtClean="0"/>
              <a:t>Ciddi </a:t>
            </a:r>
            <a:r>
              <a:rPr lang="tr-TR" dirty="0" err="1" smtClean="0"/>
              <a:t>hipoplastik</a:t>
            </a:r>
            <a:r>
              <a:rPr lang="tr-TR" dirty="0" smtClean="0"/>
              <a:t> böbrek</a:t>
            </a:r>
          </a:p>
          <a:p>
            <a:r>
              <a:rPr lang="tr-TR" dirty="0" smtClean="0"/>
              <a:t>Ciddi </a:t>
            </a:r>
            <a:r>
              <a:rPr lang="tr-TR" dirty="0" err="1" smtClean="0"/>
              <a:t>polikistik</a:t>
            </a:r>
            <a:r>
              <a:rPr lang="tr-TR" dirty="0" smtClean="0"/>
              <a:t> böbrek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Fonksiyonel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Nörolojik bozukluklar</a:t>
            </a:r>
          </a:p>
          <a:p>
            <a:r>
              <a:rPr lang="tr-TR" dirty="0" err="1" smtClean="0"/>
              <a:t>Musküler</a:t>
            </a:r>
            <a:r>
              <a:rPr lang="tr-TR" dirty="0" smtClean="0"/>
              <a:t> bozukluklar</a:t>
            </a:r>
          </a:p>
          <a:p>
            <a:r>
              <a:rPr lang="tr-TR" dirty="0" smtClean="0"/>
              <a:t>Bağ dokusu </a:t>
            </a:r>
            <a:r>
              <a:rPr lang="tr-TR" dirty="0" err="1" smtClean="0"/>
              <a:t>defektleri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95536" y="564927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/>
              <a:t/>
            </a:r>
            <a:br>
              <a:rPr lang="tr-TR" dirty="0"/>
            </a:br>
            <a:r>
              <a:rPr lang="tr-TR" dirty="0" err="1">
                <a:solidFill>
                  <a:srgbClr val="FF0000"/>
                </a:solidFill>
              </a:rPr>
              <a:t>Morfogenezis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tr-TR" dirty="0">
                <a:solidFill>
                  <a:schemeClr val="tx1"/>
                </a:solidFill>
              </a:rPr>
              <a:t>Hücrelerin genetik olarak farklılaşması bir organizmanın yapısal olarak gelişimini, doku ve organlarının </a:t>
            </a:r>
            <a:r>
              <a:rPr lang="tr-TR" dirty="0" smtClean="0">
                <a:solidFill>
                  <a:schemeClr val="tx1"/>
                </a:solidFill>
              </a:rPr>
              <a:t>şekillenmesi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1574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Deformasyon Türleri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Nazal Deformasyonlar</a:t>
            </a:r>
          </a:p>
          <a:p>
            <a:r>
              <a:rPr lang="tr-TR" dirty="0" err="1" smtClean="0"/>
              <a:t>Auricular</a:t>
            </a:r>
            <a:r>
              <a:rPr lang="tr-TR" dirty="0" smtClean="0"/>
              <a:t> Deformasyonlar</a:t>
            </a:r>
          </a:p>
          <a:p>
            <a:r>
              <a:rPr lang="tr-TR" b="1" dirty="0" err="1" smtClean="0">
                <a:solidFill>
                  <a:srgbClr val="FF0000"/>
                </a:solidFill>
              </a:rPr>
              <a:t>Mandibuler</a:t>
            </a:r>
            <a:r>
              <a:rPr lang="tr-TR" b="1" dirty="0" smtClean="0">
                <a:solidFill>
                  <a:srgbClr val="FF0000"/>
                </a:solidFill>
              </a:rPr>
              <a:t> deformasyonlar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(</a:t>
            </a:r>
            <a:r>
              <a:rPr lang="tr-TR" dirty="0" err="1" smtClean="0"/>
              <a:t>Mikrognati</a:t>
            </a:r>
            <a:r>
              <a:rPr lang="tr-TR" dirty="0" smtClean="0"/>
              <a:t>: </a:t>
            </a:r>
            <a:r>
              <a:rPr lang="tr-TR" dirty="0" err="1" smtClean="0"/>
              <a:t>Mandibulanın</a:t>
            </a:r>
            <a:r>
              <a:rPr lang="tr-TR" dirty="0" smtClean="0"/>
              <a:t> gelişim yetersizliği çene ucunun göğse doğru baskı altında kalması)</a:t>
            </a:r>
          </a:p>
          <a:p>
            <a:r>
              <a:rPr lang="tr-TR" b="1" dirty="0" err="1" smtClean="0">
                <a:solidFill>
                  <a:srgbClr val="FF0000"/>
                </a:solidFill>
              </a:rPr>
              <a:t>Torticollis</a:t>
            </a:r>
            <a:r>
              <a:rPr lang="tr-TR" dirty="0" smtClean="0"/>
              <a:t> </a:t>
            </a:r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torticollis</a:t>
            </a:r>
            <a:r>
              <a:rPr lang="tr-TR" dirty="0" smtClean="0"/>
              <a:t> </a:t>
            </a:r>
            <a:r>
              <a:rPr lang="tr-TR" dirty="0" err="1" smtClean="0"/>
              <a:t>mandibuler</a:t>
            </a:r>
            <a:r>
              <a:rPr lang="tr-TR" dirty="0" smtClean="0"/>
              <a:t> asimetri ve </a:t>
            </a:r>
            <a:r>
              <a:rPr lang="tr-TR" dirty="0" err="1" smtClean="0"/>
              <a:t>oblik</a:t>
            </a:r>
            <a:r>
              <a:rPr lang="tr-TR" dirty="0" smtClean="0"/>
              <a:t> şekilli baş ile birlikte görülür. </a:t>
            </a:r>
            <a:r>
              <a:rPr lang="tr-TR" dirty="0" err="1" smtClean="0"/>
              <a:t>Musküler</a:t>
            </a:r>
            <a:r>
              <a:rPr lang="tr-TR" dirty="0" smtClean="0"/>
              <a:t> </a:t>
            </a:r>
            <a:r>
              <a:rPr lang="tr-TR" dirty="0" err="1" smtClean="0"/>
              <a:t>torticollis</a:t>
            </a:r>
            <a:r>
              <a:rPr lang="tr-TR" dirty="0" smtClean="0"/>
              <a:t> SCM kasının merkezi </a:t>
            </a:r>
            <a:r>
              <a:rPr lang="tr-TR" dirty="0" err="1" smtClean="0"/>
              <a:t>iskemisine</a:t>
            </a:r>
            <a:r>
              <a:rPr lang="tr-TR" dirty="0" smtClean="0"/>
              <a:t> bağlı olarak tek taraflı olarak </a:t>
            </a:r>
            <a:r>
              <a:rPr lang="tr-TR" dirty="0" err="1" smtClean="0"/>
              <a:t>fibrozisle</a:t>
            </a:r>
            <a:r>
              <a:rPr lang="tr-TR" dirty="0" smtClean="0"/>
              <a:t> sonuçlanan bir tablodur.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Teratojenik</a:t>
            </a:r>
            <a:r>
              <a:rPr lang="tr-TR" b="1" dirty="0" smtClean="0">
                <a:solidFill>
                  <a:srgbClr val="FF0000"/>
                </a:solidFill>
              </a:rPr>
              <a:t> Ajanlar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Fetüs </a:t>
            </a:r>
            <a:r>
              <a:rPr lang="tr-TR" dirty="0" err="1" smtClean="0">
                <a:solidFill>
                  <a:srgbClr val="FF0000"/>
                </a:solidFill>
              </a:rPr>
              <a:t>fetal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ortamda iken doğumsal </a:t>
            </a:r>
            <a:r>
              <a:rPr lang="tr-TR" dirty="0" err="1" smtClean="0"/>
              <a:t>defekt</a:t>
            </a:r>
            <a:r>
              <a:rPr lang="tr-TR" dirty="0" smtClean="0"/>
              <a:t> oluşturan ajanlardır. Gelişen fetüsü </a:t>
            </a:r>
            <a:r>
              <a:rPr lang="tr-TR" dirty="0" err="1" smtClean="0"/>
              <a:t>intrauterin</a:t>
            </a:r>
            <a:r>
              <a:rPr lang="tr-TR" dirty="0" smtClean="0"/>
              <a:t> ortamda etkileyen; ilaçlar, kimyasallar, </a:t>
            </a:r>
            <a:r>
              <a:rPr lang="tr-TR" dirty="0" err="1" smtClean="0"/>
              <a:t>infeksiyöz</a:t>
            </a:r>
            <a:r>
              <a:rPr lang="tr-TR" dirty="0" smtClean="0"/>
              <a:t>, fiziksel ve </a:t>
            </a:r>
            <a:r>
              <a:rPr lang="tr-TR" dirty="0" err="1" smtClean="0"/>
              <a:t>metabolik</a:t>
            </a:r>
            <a:r>
              <a:rPr lang="tr-TR" dirty="0" smtClean="0"/>
              <a:t> ajanlar olarak oldukça geniş bir spektrumda incelenirler. Bu ajanlar </a:t>
            </a:r>
            <a:r>
              <a:rPr lang="tr-TR" dirty="0" err="1" smtClean="0"/>
              <a:t>patogenetik</a:t>
            </a:r>
            <a:r>
              <a:rPr lang="tr-TR" dirty="0" smtClean="0"/>
              <a:t> mekanizmaları etkileyerek şekil ve fonksiyon bozukluklarına(Gelişim, öğrenme, davranış bozuklukları) neden olurlar. Süreç ölü doğumla da sonlanabilir.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Alkol Sendromu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Etil Alkol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Fetal</a:t>
            </a:r>
            <a:r>
              <a:rPr lang="tr-TR" dirty="0" smtClean="0">
                <a:solidFill>
                  <a:srgbClr val="FF0000"/>
                </a:solidFill>
              </a:rPr>
              <a:t> Alkol Sendromu</a:t>
            </a:r>
            <a:r>
              <a:rPr lang="tr-TR" dirty="0" smtClean="0"/>
              <a:t>: Annenin </a:t>
            </a:r>
            <a:r>
              <a:rPr lang="tr-TR" dirty="0" err="1" smtClean="0"/>
              <a:t>fetal</a:t>
            </a:r>
            <a:r>
              <a:rPr lang="tr-TR" dirty="0" smtClean="0"/>
              <a:t> dönemde alkol kullanımına bağlı olarak gelişen bir tablo olarak ifade edilebilir. </a:t>
            </a:r>
          </a:p>
          <a:p>
            <a:r>
              <a:rPr lang="tr-TR" dirty="0" smtClean="0"/>
              <a:t>Her </a:t>
            </a:r>
            <a:r>
              <a:rPr lang="tr-TR" dirty="0" smtClean="0">
                <a:solidFill>
                  <a:srgbClr val="FF0000"/>
                </a:solidFill>
              </a:rPr>
              <a:t>1000 çocuktan ikisi </a:t>
            </a:r>
            <a:r>
              <a:rPr lang="tr-TR" dirty="0" err="1" smtClean="0"/>
              <a:t>FAS’lu</a:t>
            </a:r>
            <a:r>
              <a:rPr lang="tr-TR" dirty="0" smtClean="0"/>
              <a:t> olduğu diğer bir ifadeyle 30 hamile kadından 1 tanesi alkol kullanmaktadır. Yıllık olarak ABD’de </a:t>
            </a:r>
            <a:r>
              <a:rPr lang="tr-TR" dirty="0" smtClean="0">
                <a:solidFill>
                  <a:srgbClr val="FF0000"/>
                </a:solidFill>
              </a:rPr>
              <a:t>7000</a:t>
            </a:r>
            <a:r>
              <a:rPr lang="tr-TR" dirty="0" smtClean="0"/>
              <a:t> vaka olarak tahmin edilen epidemiyolojik çalışmalar mevcuttur.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Alkol Sendromu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244827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tr-TR" sz="4000" dirty="0" smtClean="0">
                <a:solidFill>
                  <a:schemeClr val="tx1"/>
                </a:solidFill>
              </a:rPr>
              <a:t>Alınan alkolün hangi miktarda fetüste </a:t>
            </a:r>
            <a:r>
              <a:rPr lang="tr-TR" sz="4000" dirty="0" err="1" smtClean="0">
                <a:solidFill>
                  <a:schemeClr val="tx1"/>
                </a:solidFill>
              </a:rPr>
              <a:t>defekt</a:t>
            </a:r>
            <a:r>
              <a:rPr lang="tr-TR" sz="4000" dirty="0" smtClean="0">
                <a:solidFill>
                  <a:schemeClr val="tx1"/>
                </a:solidFill>
              </a:rPr>
              <a:t> oluşturduğu ile ilgili kesin bir bulgu henüz yoktur. Ancak yapılan çalışmalarda hamileliğin erken dönemlerinde alınan günde bir veya daha fazla içkinin </a:t>
            </a:r>
            <a:r>
              <a:rPr lang="tr-TR" sz="4000" dirty="0" err="1" smtClean="0">
                <a:solidFill>
                  <a:schemeClr val="tx1"/>
                </a:solidFill>
              </a:rPr>
              <a:t>fetal</a:t>
            </a:r>
            <a:r>
              <a:rPr lang="tr-TR" sz="4000" dirty="0" smtClean="0">
                <a:solidFill>
                  <a:schemeClr val="tx1"/>
                </a:solidFill>
              </a:rPr>
              <a:t> doğum ihtimalini artırdığı gösterilmiştir.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Alkol Sendromu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r-TR" dirty="0" err="1" smtClean="0">
                <a:solidFill>
                  <a:schemeClr val="tx1"/>
                </a:solidFill>
              </a:rPr>
              <a:t>Patogenezisi</a:t>
            </a:r>
            <a:r>
              <a:rPr lang="tr-TR" dirty="0" smtClean="0">
                <a:solidFill>
                  <a:schemeClr val="tx1"/>
                </a:solidFill>
              </a:rPr>
              <a:t> tam olarak bilinmemekle birlikte alkolün hücresel metabolizma üzerine çeşitli etkileri olduğu bilinmektedir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Fetal</a:t>
            </a:r>
            <a:r>
              <a:rPr lang="tr-TR" b="1" dirty="0" smtClean="0">
                <a:solidFill>
                  <a:srgbClr val="FF0000"/>
                </a:solidFill>
              </a:rPr>
              <a:t> Alkol Sendromlu hastaların temel özellikleri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0070C0"/>
                </a:solidFill>
              </a:rPr>
              <a:t>SSS </a:t>
            </a:r>
            <a:r>
              <a:rPr lang="tr-TR" dirty="0" err="1" smtClean="0">
                <a:solidFill>
                  <a:srgbClr val="0070C0"/>
                </a:solidFill>
              </a:rPr>
              <a:t>disfonksiyonu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/>
              <a:t>Entelektüel           Hafif-orta derecede </a:t>
            </a:r>
            <a:r>
              <a:rPr lang="tr-TR" dirty="0" err="1" smtClean="0"/>
              <a:t>mental</a:t>
            </a:r>
            <a:r>
              <a:rPr lang="tr-TR" dirty="0" smtClean="0"/>
              <a:t> </a:t>
            </a:r>
            <a:r>
              <a:rPr lang="tr-TR" dirty="0" err="1" smtClean="0"/>
              <a:t>retardasyon</a:t>
            </a:r>
            <a:endParaRPr lang="tr-TR" dirty="0" smtClean="0"/>
          </a:p>
          <a:p>
            <a:r>
              <a:rPr lang="tr-TR" dirty="0" smtClean="0"/>
              <a:t>Nörolojik	     </a:t>
            </a:r>
            <a:r>
              <a:rPr lang="tr-TR" dirty="0" err="1" smtClean="0"/>
              <a:t>Mikrosefali</a:t>
            </a:r>
            <a:r>
              <a:rPr lang="tr-TR" dirty="0" smtClean="0"/>
              <a:t>, koordinasyon düşüklüğü, </a:t>
            </a:r>
          </a:p>
          <a:p>
            <a:r>
              <a:rPr lang="tr-TR" dirty="0" smtClean="0"/>
              <a:t>Davranışsal           yeni doğanda tedirginlik, çocuklukta </a:t>
            </a:r>
            <a:r>
              <a:rPr lang="tr-TR" dirty="0" err="1" smtClean="0"/>
              <a:t>hiperaktivite</a:t>
            </a:r>
            <a:endParaRPr lang="tr-TR" dirty="0" smtClean="0"/>
          </a:p>
          <a:p>
            <a:r>
              <a:rPr lang="tr-TR" dirty="0" smtClean="0"/>
              <a:t>Gelişimsel	      </a:t>
            </a:r>
            <a:r>
              <a:rPr lang="tr-TR" dirty="0" err="1" smtClean="0"/>
              <a:t>Prenatal</a:t>
            </a:r>
            <a:r>
              <a:rPr lang="tr-TR" dirty="0" smtClean="0"/>
              <a:t> ve post </a:t>
            </a:r>
            <a:r>
              <a:rPr lang="tr-TR" dirty="0" err="1" smtClean="0"/>
              <a:t>natal</a:t>
            </a:r>
            <a:r>
              <a:rPr lang="tr-TR" dirty="0" smtClean="0"/>
              <a:t> boy ve kilo azlığı</a:t>
            </a:r>
          </a:p>
          <a:p>
            <a:r>
              <a:rPr lang="tr-TR" dirty="0" err="1" smtClean="0">
                <a:solidFill>
                  <a:srgbClr val="0070C0"/>
                </a:solidFill>
              </a:rPr>
              <a:t>Fasiyal</a:t>
            </a:r>
            <a:r>
              <a:rPr lang="tr-TR" dirty="0" smtClean="0">
                <a:solidFill>
                  <a:srgbClr val="0070C0"/>
                </a:solidFill>
              </a:rPr>
              <a:t> özellikler</a:t>
            </a:r>
          </a:p>
          <a:p>
            <a:r>
              <a:rPr lang="tr-TR" dirty="0" smtClean="0"/>
              <a:t>Göz		     Kısa </a:t>
            </a:r>
            <a:r>
              <a:rPr lang="tr-TR" dirty="0" err="1" smtClean="0"/>
              <a:t>palpebral</a:t>
            </a:r>
            <a:r>
              <a:rPr lang="tr-TR" dirty="0" smtClean="0"/>
              <a:t> </a:t>
            </a:r>
            <a:r>
              <a:rPr lang="tr-TR" dirty="0" err="1" smtClean="0"/>
              <a:t>fissürler</a:t>
            </a:r>
            <a:endParaRPr lang="tr-TR" dirty="0" smtClean="0"/>
          </a:p>
          <a:p>
            <a:r>
              <a:rPr lang="tr-TR" dirty="0" smtClean="0"/>
              <a:t>Burun	     </a:t>
            </a:r>
            <a:r>
              <a:rPr lang="tr-TR" dirty="0" err="1" smtClean="0"/>
              <a:t>Hipoplastik</a:t>
            </a:r>
            <a:r>
              <a:rPr lang="tr-TR" dirty="0" smtClean="0"/>
              <a:t> </a:t>
            </a:r>
            <a:r>
              <a:rPr lang="tr-TR" dirty="0" err="1" smtClean="0"/>
              <a:t>filtrum</a:t>
            </a:r>
            <a:endParaRPr lang="tr-TR" dirty="0" smtClean="0"/>
          </a:p>
          <a:p>
            <a:r>
              <a:rPr lang="tr-TR" dirty="0" err="1" smtClean="0"/>
              <a:t>Maksilla</a:t>
            </a:r>
            <a:r>
              <a:rPr lang="tr-TR" dirty="0" smtClean="0"/>
              <a:t>	     </a:t>
            </a:r>
            <a:r>
              <a:rPr lang="tr-TR" dirty="0" err="1" smtClean="0"/>
              <a:t>Hipoplastik</a:t>
            </a:r>
            <a:endParaRPr lang="tr-TR" dirty="0" smtClean="0"/>
          </a:p>
          <a:p>
            <a:r>
              <a:rPr lang="tr-TR" dirty="0" smtClean="0"/>
              <a:t>Kulak		     </a:t>
            </a:r>
            <a:r>
              <a:rPr lang="tr-TR" dirty="0" err="1" smtClean="0"/>
              <a:t>Posterior</a:t>
            </a:r>
            <a:r>
              <a:rPr lang="tr-TR" dirty="0" smtClean="0"/>
              <a:t> rotasyon</a:t>
            </a:r>
          </a:p>
          <a:p>
            <a:r>
              <a:rPr lang="tr-TR" dirty="0" err="1" smtClean="0">
                <a:solidFill>
                  <a:srgbClr val="7030A0"/>
                </a:solidFill>
              </a:rPr>
              <a:t>Kardiak</a:t>
            </a:r>
            <a:r>
              <a:rPr lang="tr-TR" dirty="0" smtClean="0">
                <a:solidFill>
                  <a:srgbClr val="7030A0"/>
                </a:solidFill>
              </a:rPr>
              <a:t>	     </a:t>
            </a:r>
            <a:r>
              <a:rPr lang="tr-TR" dirty="0" err="1" smtClean="0">
                <a:solidFill>
                  <a:srgbClr val="7030A0"/>
                </a:solidFill>
              </a:rPr>
              <a:t>Atrial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septal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defekt</a:t>
            </a:r>
            <a:endParaRPr lang="tr-TR" dirty="0" smtClean="0">
              <a:solidFill>
                <a:srgbClr val="7030A0"/>
              </a:solidFill>
            </a:endParaRPr>
          </a:p>
          <a:p>
            <a:r>
              <a:rPr lang="tr-TR" dirty="0" smtClean="0">
                <a:solidFill>
                  <a:srgbClr val="00B050"/>
                </a:solidFill>
              </a:rPr>
              <a:t>Cilt	                     </a:t>
            </a:r>
            <a:r>
              <a:rPr lang="tr-TR" dirty="0" err="1" smtClean="0">
                <a:solidFill>
                  <a:srgbClr val="00B050"/>
                </a:solidFill>
              </a:rPr>
              <a:t>hemanjiom</a:t>
            </a:r>
            <a:endParaRPr lang="tr-T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Warfarin</a:t>
            </a:r>
            <a:r>
              <a:rPr lang="tr-TR" dirty="0" smtClean="0"/>
              <a:t> Sendromu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Coumadin</a:t>
            </a:r>
            <a:r>
              <a:rPr lang="tr-TR" dirty="0" smtClean="0"/>
              <a:t> tablet 5-10 mg</a:t>
            </a:r>
          </a:p>
          <a:p>
            <a:r>
              <a:rPr lang="tr-TR" dirty="0" err="1" smtClean="0"/>
              <a:t>Warfarin</a:t>
            </a:r>
            <a:r>
              <a:rPr lang="tr-TR" dirty="0" smtClean="0"/>
              <a:t> Sodyum</a:t>
            </a:r>
          </a:p>
          <a:p>
            <a:r>
              <a:rPr lang="tr-TR" dirty="0" err="1" smtClean="0"/>
              <a:t>Antikoagülan</a:t>
            </a:r>
            <a:r>
              <a:rPr lang="tr-TR" dirty="0" smtClean="0"/>
              <a:t> etkilidir</a:t>
            </a:r>
          </a:p>
          <a:p>
            <a:r>
              <a:rPr lang="tr-TR" dirty="0" err="1" smtClean="0"/>
              <a:t>Tromboembolik</a:t>
            </a:r>
            <a:r>
              <a:rPr lang="tr-TR" dirty="0" smtClean="0"/>
              <a:t> bozuklukların tedavisinde ve </a:t>
            </a:r>
            <a:r>
              <a:rPr lang="tr-TR" dirty="0" err="1" smtClean="0"/>
              <a:t>profilaksisinde</a:t>
            </a:r>
            <a:endParaRPr lang="tr-TR" dirty="0" smtClean="0"/>
          </a:p>
          <a:p>
            <a:r>
              <a:rPr lang="tr-TR" u="sng" dirty="0" smtClean="0">
                <a:solidFill>
                  <a:srgbClr val="FF0000"/>
                </a:solidFill>
              </a:rPr>
              <a:t>Hamilelerde </a:t>
            </a:r>
            <a:r>
              <a:rPr lang="tr-TR" u="sng" dirty="0" err="1" smtClean="0">
                <a:solidFill>
                  <a:srgbClr val="FF0000"/>
                </a:solidFill>
              </a:rPr>
              <a:t>kontrendikedir</a:t>
            </a:r>
            <a:endParaRPr lang="tr-TR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Warfarin</a:t>
            </a:r>
            <a:r>
              <a:rPr lang="tr-TR" dirty="0" smtClean="0"/>
              <a:t> Sendromu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tr-TR" dirty="0" smtClean="0">
                <a:solidFill>
                  <a:schemeClr val="tx1"/>
                </a:solidFill>
              </a:rPr>
              <a:t>Hamilelikte </a:t>
            </a:r>
            <a:r>
              <a:rPr lang="tr-TR" dirty="0" err="1" smtClean="0">
                <a:solidFill>
                  <a:srgbClr val="FF0000"/>
                </a:solidFill>
              </a:rPr>
              <a:t>coumadin</a:t>
            </a:r>
            <a:r>
              <a:rPr lang="tr-TR" dirty="0" smtClean="0">
                <a:solidFill>
                  <a:schemeClr val="tx1"/>
                </a:solidFill>
              </a:rPr>
              <a:t> kullanımı hem annede hem de bebekte karakteristik bir tablo ortaya çıkarır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%35 </a:t>
            </a:r>
            <a:r>
              <a:rPr lang="tr-TR" dirty="0" err="1" smtClean="0">
                <a:solidFill>
                  <a:schemeClr val="tx1"/>
                </a:solidFill>
              </a:rPr>
              <a:t>fetal</a:t>
            </a:r>
            <a:r>
              <a:rPr lang="tr-TR" dirty="0" smtClean="0">
                <a:solidFill>
                  <a:schemeClr val="tx1"/>
                </a:solidFill>
              </a:rPr>
              <a:t> ölüm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Gelişim geriliği</a:t>
            </a:r>
          </a:p>
          <a:p>
            <a:pPr algn="l"/>
            <a:r>
              <a:rPr lang="tr-TR" dirty="0" err="1" smtClean="0">
                <a:solidFill>
                  <a:schemeClr val="tx1"/>
                </a:solidFill>
              </a:rPr>
              <a:t>Mental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retardasyon</a:t>
            </a:r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err="1" smtClean="0">
                <a:solidFill>
                  <a:schemeClr val="tx1"/>
                </a:solidFill>
              </a:rPr>
              <a:t>Mikrosefali</a:t>
            </a:r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İşitme kaybı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tr-TR" dirty="0" err="1" smtClean="0"/>
              <a:t>Gorlin</a:t>
            </a:r>
            <a:r>
              <a:rPr lang="tr-TR" dirty="0" smtClean="0"/>
              <a:t> Sendromu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400800" cy="1752600"/>
          </a:xfrm>
        </p:spPr>
        <p:txBody>
          <a:bodyPr/>
          <a:lstStyle/>
          <a:p>
            <a:r>
              <a:rPr lang="tr-TR" dirty="0" smtClean="0"/>
              <a:t>1960 </a:t>
            </a:r>
            <a:r>
              <a:rPr lang="tr-TR" dirty="0" err="1" smtClean="0"/>
              <a:t>Gorlin</a:t>
            </a:r>
            <a:r>
              <a:rPr lang="tr-TR" dirty="0" smtClean="0"/>
              <a:t>-</a:t>
            </a:r>
            <a:r>
              <a:rPr lang="tr-TR" dirty="0" err="1" smtClean="0"/>
              <a:t>Goltz</a:t>
            </a:r>
            <a:endParaRPr lang="tr-TR" dirty="0" smtClean="0"/>
          </a:p>
          <a:p>
            <a:r>
              <a:rPr lang="tr-TR" dirty="0" err="1" smtClean="0"/>
              <a:t>Prevalansı</a:t>
            </a:r>
            <a:r>
              <a:rPr lang="tr-TR" dirty="0" smtClean="0"/>
              <a:t> 1/60.000 Yılda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tr-TR" dirty="0" err="1" smtClean="0"/>
              <a:t>Gorlin</a:t>
            </a:r>
            <a:r>
              <a:rPr lang="tr-TR" dirty="0" smtClean="0"/>
              <a:t> Sendromu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Makrosefali  %80</a:t>
            </a:r>
          </a:p>
          <a:p>
            <a:r>
              <a:rPr lang="tr-TR" dirty="0" err="1" smtClean="0"/>
              <a:t>Frontoparietal</a:t>
            </a:r>
            <a:r>
              <a:rPr lang="tr-TR" dirty="0" smtClean="0"/>
              <a:t> </a:t>
            </a:r>
            <a:r>
              <a:rPr lang="tr-TR" dirty="0" err="1" smtClean="0"/>
              <a:t>Bossing</a:t>
            </a:r>
            <a:r>
              <a:rPr lang="tr-TR" dirty="0" smtClean="0"/>
              <a:t>  %66</a:t>
            </a:r>
          </a:p>
          <a:p>
            <a:r>
              <a:rPr lang="tr-TR" dirty="0" err="1" smtClean="0"/>
              <a:t>Odontojenik</a:t>
            </a:r>
            <a:r>
              <a:rPr lang="tr-TR" dirty="0" smtClean="0"/>
              <a:t> </a:t>
            </a:r>
            <a:r>
              <a:rPr lang="tr-TR" dirty="0" err="1" smtClean="0"/>
              <a:t>Keratokistler</a:t>
            </a:r>
            <a:r>
              <a:rPr lang="tr-TR" dirty="0" smtClean="0"/>
              <a:t> %75</a:t>
            </a:r>
          </a:p>
          <a:p>
            <a:r>
              <a:rPr lang="tr-TR" dirty="0" err="1" smtClean="0"/>
              <a:t>Basal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nevoid</a:t>
            </a:r>
            <a:r>
              <a:rPr lang="tr-TR" dirty="0" smtClean="0"/>
              <a:t> </a:t>
            </a:r>
            <a:r>
              <a:rPr lang="tr-TR" dirty="0" err="1" smtClean="0"/>
              <a:t>karsinoma</a:t>
            </a:r>
            <a:r>
              <a:rPr lang="tr-TR" dirty="0" smtClean="0"/>
              <a:t> boyun bölgesi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/>
          <a:lstStyle/>
          <a:p>
            <a:r>
              <a:rPr lang="tr-TR" dirty="0" smtClean="0"/>
              <a:t>Dünya Nüfusu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2592288"/>
          </a:xfrm>
        </p:spPr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1950   			2.5 milyar</a:t>
            </a:r>
          </a:p>
          <a:p>
            <a:pPr algn="l"/>
            <a:r>
              <a:rPr lang="tr-TR" dirty="0" smtClean="0">
                <a:solidFill>
                  <a:srgbClr val="FF0000"/>
                </a:solidFill>
              </a:rPr>
              <a:t>2010 			6.5 milyar</a:t>
            </a:r>
          </a:p>
          <a:p>
            <a:pPr algn="l"/>
            <a:r>
              <a:rPr lang="tr-TR" dirty="0" smtClean="0">
                <a:solidFill>
                  <a:srgbClr val="FF0000"/>
                </a:solidFill>
              </a:rPr>
              <a:t>2050 			9 milyar</a:t>
            </a:r>
          </a:p>
          <a:p>
            <a:pPr algn="l"/>
            <a:r>
              <a:rPr lang="tr-TR" dirty="0" smtClean="0">
                <a:solidFill>
                  <a:srgbClr val="FF0000"/>
                </a:solidFill>
              </a:rPr>
              <a:t>211.000 doğum/Gün</a:t>
            </a:r>
          </a:p>
          <a:p>
            <a:pPr algn="l"/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>
            <a:off x="2987824" y="3429000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Ok Bağlayıcısı"/>
          <p:cNvCxnSpPr/>
          <p:nvPr/>
        </p:nvCxnSpPr>
        <p:spPr>
          <a:xfrm>
            <a:off x="2987824" y="407707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2987824" y="4653136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Gardner</a:t>
            </a:r>
            <a:r>
              <a:rPr lang="tr-TR" dirty="0" smtClean="0"/>
              <a:t> Sendromu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1953 </a:t>
            </a:r>
            <a:r>
              <a:rPr lang="tr-TR" dirty="0" err="1" smtClean="0"/>
              <a:t>Gardner</a:t>
            </a:r>
            <a:endParaRPr lang="tr-TR" dirty="0" smtClean="0"/>
          </a:p>
          <a:p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adenomatöz</a:t>
            </a:r>
            <a:r>
              <a:rPr lang="tr-TR" dirty="0" smtClean="0"/>
              <a:t> </a:t>
            </a:r>
            <a:r>
              <a:rPr lang="tr-TR" dirty="0" err="1" smtClean="0"/>
              <a:t>polipozis</a:t>
            </a:r>
            <a:endParaRPr lang="tr-TR" dirty="0" smtClean="0"/>
          </a:p>
          <a:p>
            <a:r>
              <a:rPr lang="tr-TR" dirty="0" smtClean="0"/>
              <a:t>Yüz kemiklerinde </a:t>
            </a: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osteomalar</a:t>
            </a:r>
            <a:endParaRPr lang="tr-TR" dirty="0" smtClean="0"/>
          </a:p>
          <a:p>
            <a:r>
              <a:rPr lang="tr-TR" dirty="0" err="1" smtClean="0"/>
              <a:t>Kutanöz</a:t>
            </a:r>
            <a:r>
              <a:rPr lang="tr-TR" dirty="0" smtClean="0"/>
              <a:t> </a:t>
            </a:r>
            <a:r>
              <a:rPr lang="tr-TR" dirty="0" err="1" smtClean="0"/>
              <a:t>epidermoid</a:t>
            </a:r>
            <a:r>
              <a:rPr lang="tr-TR" dirty="0" smtClean="0"/>
              <a:t> kistler</a:t>
            </a:r>
            <a:endParaRPr lang="tr-TR" dirty="0"/>
          </a:p>
        </p:txBody>
      </p:sp>
      <p:sp>
        <p:nvSpPr>
          <p:cNvPr id="2050" name="AutoShape 2" descr="FullSizeRender.jpg görüntüleniy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1" name="Picture 3" descr="C:\Users\cahit\Downloads\FullSizeR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282892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Pierre</a:t>
            </a:r>
            <a:r>
              <a:rPr lang="tr-TR" dirty="0" smtClean="0"/>
              <a:t> </a:t>
            </a:r>
            <a:r>
              <a:rPr lang="tr-TR" dirty="0" err="1" smtClean="0"/>
              <a:t>Robin</a:t>
            </a:r>
            <a:r>
              <a:rPr lang="tr-TR" dirty="0" smtClean="0"/>
              <a:t> Sendromu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Mikrognati</a:t>
            </a:r>
            <a:endParaRPr lang="tr-TR" dirty="0" smtClean="0"/>
          </a:p>
          <a:p>
            <a:r>
              <a:rPr lang="tr-TR" dirty="0" smtClean="0"/>
              <a:t>Yumuşak Damak yarığı</a:t>
            </a:r>
          </a:p>
          <a:p>
            <a:r>
              <a:rPr lang="tr-TR" dirty="0" err="1" smtClean="0"/>
              <a:t>Mandibuler</a:t>
            </a:r>
            <a:r>
              <a:rPr lang="tr-TR" dirty="0" smtClean="0"/>
              <a:t> </a:t>
            </a:r>
            <a:r>
              <a:rPr lang="tr-TR" dirty="0" err="1" smtClean="0"/>
              <a:t>hipoplazi</a:t>
            </a:r>
            <a:endParaRPr lang="tr-TR" dirty="0" smtClean="0"/>
          </a:p>
          <a:p>
            <a:r>
              <a:rPr lang="tr-TR" dirty="0" smtClean="0"/>
              <a:t>%30 </a:t>
            </a:r>
            <a:r>
              <a:rPr lang="tr-TR" dirty="0" err="1" smtClean="0"/>
              <a:t>mortalite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tr-TR" dirty="0" err="1" smtClean="0"/>
              <a:t>Peutz</a:t>
            </a:r>
            <a:r>
              <a:rPr lang="tr-TR" dirty="0" smtClean="0"/>
              <a:t> </a:t>
            </a:r>
            <a:r>
              <a:rPr lang="tr-TR" dirty="0" err="1" smtClean="0"/>
              <a:t>Jeghers</a:t>
            </a:r>
            <a:r>
              <a:rPr lang="tr-TR" dirty="0" smtClean="0"/>
              <a:t> Sendromu</a:t>
            </a:r>
            <a:br>
              <a:rPr lang="tr-TR" dirty="0" smtClean="0"/>
            </a:br>
            <a:r>
              <a:rPr lang="tr-TR" dirty="0" smtClean="0"/>
              <a:t>1921-1949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79512" y="3573016"/>
            <a:ext cx="4896544" cy="1752600"/>
          </a:xfrm>
        </p:spPr>
        <p:txBody>
          <a:bodyPr/>
          <a:lstStyle/>
          <a:p>
            <a:pPr algn="l"/>
            <a:r>
              <a:rPr lang="tr-TR" dirty="0" err="1" smtClean="0">
                <a:solidFill>
                  <a:schemeClr val="tx1"/>
                </a:solidFill>
              </a:rPr>
              <a:t>Mukokutanöz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pigmentasyonlar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intestinal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poliposis</a:t>
            </a:r>
            <a:r>
              <a:rPr lang="tr-TR" dirty="0" smtClean="0">
                <a:solidFill>
                  <a:schemeClr val="tx1"/>
                </a:solidFill>
              </a:rPr>
              <a:t>(Mide ve Kolon)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ahit\Downloads\FullSizeRende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17032"/>
            <a:ext cx="3017534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tr-TR" dirty="0" smtClean="0"/>
              <a:t>Behçet Sendromu</a:t>
            </a:r>
            <a:br>
              <a:rPr lang="tr-TR" dirty="0" smtClean="0"/>
            </a:br>
            <a:r>
              <a:rPr lang="tr-TR" dirty="0" smtClean="0"/>
              <a:t>1937 Dr. Hulusi Behçet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338437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tr-TR" dirty="0" smtClean="0">
                <a:solidFill>
                  <a:schemeClr val="tx1"/>
                </a:solidFill>
              </a:rPr>
              <a:t>Behçet hastalığı kendine özgü belli bulguların varlığı ile teşhis edilir. Ana kriterler denen ve bu hastalıkta görülen belirti ve bulgular şunlardır: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  <a:hlinkClick r:id="rId3" tooltip="Ağız"/>
              </a:rPr>
              <a:t>Ağızda</a:t>
            </a:r>
            <a:r>
              <a:rPr lang="tr-TR" dirty="0" smtClean="0">
                <a:solidFill>
                  <a:schemeClr val="tx1"/>
                </a:solidFill>
              </a:rPr>
              <a:t> tekrarlayan aftlar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  <a:hlinkClick r:id="rId4" tooltip="Göz"/>
              </a:rPr>
              <a:t>Göz</a:t>
            </a:r>
            <a:r>
              <a:rPr lang="tr-TR" dirty="0" smtClean="0">
                <a:solidFill>
                  <a:schemeClr val="tx1"/>
                </a:solidFill>
              </a:rPr>
              <a:t> belirtileri olarak </a:t>
            </a:r>
            <a:r>
              <a:rPr lang="tr-TR" dirty="0" err="1" smtClean="0">
                <a:solidFill>
                  <a:schemeClr val="tx1"/>
                </a:solidFill>
              </a:rPr>
              <a:t>İrit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iridosiklit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hipopiyon</a:t>
            </a:r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err="1" smtClean="0">
                <a:solidFill>
                  <a:schemeClr val="tx1"/>
                </a:solidFill>
                <a:hlinkClick r:id="rId5" tooltip="Genital bölge (sayfa mevcut değil)"/>
              </a:rPr>
              <a:t>Genital</a:t>
            </a:r>
            <a:r>
              <a:rPr lang="tr-TR" dirty="0" smtClean="0">
                <a:solidFill>
                  <a:schemeClr val="tx1"/>
                </a:solidFill>
                <a:hlinkClick r:id="rId5" tooltip="Genital bölge (sayfa mevcut değil)"/>
              </a:rPr>
              <a:t> bölgede</a:t>
            </a:r>
            <a:r>
              <a:rPr lang="tr-TR" dirty="0" smtClean="0">
                <a:solidFill>
                  <a:schemeClr val="tx1"/>
                </a:solidFill>
              </a:rPr>
              <a:t> (Cinsel organ çevresinde) yaralar ve yara izleri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  <a:hlinkClick r:id="rId6" tooltip="Deri"/>
              </a:rPr>
              <a:t>Deri</a:t>
            </a:r>
            <a:r>
              <a:rPr lang="tr-TR" dirty="0" smtClean="0">
                <a:solidFill>
                  <a:schemeClr val="tx1"/>
                </a:solidFill>
              </a:rPr>
              <a:t> lezyonları olarak </a:t>
            </a:r>
            <a:r>
              <a:rPr lang="tr-TR" dirty="0" err="1" smtClean="0">
                <a:solidFill>
                  <a:schemeClr val="tx1"/>
                </a:solidFill>
              </a:rPr>
              <a:t>Eritema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nodosum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yüzeyel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tromboflebit</a:t>
            </a:r>
            <a:r>
              <a:rPr lang="tr-TR" dirty="0" smtClean="0">
                <a:solidFill>
                  <a:schemeClr val="tx1"/>
                </a:solidFill>
              </a:rPr>
              <a:t>,deride püstüller, deride </a:t>
            </a:r>
            <a:r>
              <a:rPr lang="tr-TR" dirty="0" err="1" smtClean="0">
                <a:solidFill>
                  <a:schemeClr val="tx1"/>
                </a:solidFill>
              </a:rPr>
              <a:t>paterji</a:t>
            </a:r>
            <a:r>
              <a:rPr lang="tr-TR" dirty="0" smtClean="0">
                <a:solidFill>
                  <a:schemeClr val="tx1"/>
                </a:solidFill>
              </a:rPr>
              <a:t> reaksiyonu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Behçet Hastalığı esas olarak bir </a:t>
            </a:r>
            <a:r>
              <a:rPr lang="tr-TR" dirty="0" smtClean="0">
                <a:solidFill>
                  <a:schemeClr val="tx1"/>
                </a:solidFill>
                <a:hlinkClick r:id="rId7" tooltip="Damar"/>
              </a:rPr>
              <a:t>damar</a:t>
            </a:r>
            <a:r>
              <a:rPr lang="tr-TR" dirty="0" smtClean="0">
                <a:solidFill>
                  <a:schemeClr val="tx1"/>
                </a:solidFill>
              </a:rPr>
              <a:t> iltihabıdır ve bu sebeple bulgular, damar iltihabının olduğu yere göre ortaya çıkar.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470025"/>
          </a:xfrm>
        </p:spPr>
        <p:txBody>
          <a:bodyPr/>
          <a:lstStyle/>
          <a:p>
            <a:r>
              <a:rPr lang="tr-TR" dirty="0" smtClean="0"/>
              <a:t>Human </a:t>
            </a:r>
            <a:r>
              <a:rPr lang="tr-TR" dirty="0" err="1" smtClean="0"/>
              <a:t>İmmunodeficiency</a:t>
            </a:r>
            <a:r>
              <a:rPr lang="tr-TR" dirty="0" smtClean="0"/>
              <a:t> </a:t>
            </a:r>
            <a:r>
              <a:rPr lang="tr-TR" dirty="0" err="1" smtClean="0"/>
              <a:t>Virus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/>
          <a:lstStyle/>
          <a:p>
            <a:r>
              <a:rPr lang="tr-TR" dirty="0" smtClean="0"/>
              <a:t>Dünya’da </a:t>
            </a:r>
            <a:r>
              <a:rPr lang="tr-TR" dirty="0" smtClean="0">
                <a:solidFill>
                  <a:srgbClr val="FF0000"/>
                </a:solidFill>
              </a:rPr>
              <a:t>36.7 </a:t>
            </a:r>
            <a:r>
              <a:rPr lang="tr-TR" dirty="0">
                <a:solidFill>
                  <a:srgbClr val="FF0000"/>
                </a:solidFill>
              </a:rPr>
              <a:t>milyon </a:t>
            </a:r>
            <a:r>
              <a:rPr lang="tr-TR" dirty="0"/>
              <a:t>insan HIV taşıyıcısı</a:t>
            </a:r>
          </a:p>
        </p:txBody>
      </p:sp>
    </p:spTree>
    <p:extLst>
      <p:ext uri="{BB962C8B-B14F-4D97-AF65-F5344CB8AC3E}">
        <p14:creationId xmlns:p14="http://schemas.microsoft.com/office/powerpoint/2010/main" val="3723263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AIDS</a:t>
            </a:r>
            <a:r>
              <a:rPr lang="tr-TR" dirty="0"/>
              <a:t>(</a:t>
            </a:r>
            <a:r>
              <a:rPr lang="tr-TR" dirty="0" err="1"/>
              <a:t>Acquired</a:t>
            </a:r>
            <a:r>
              <a:rPr lang="tr-TR" dirty="0"/>
              <a:t> </a:t>
            </a:r>
            <a:r>
              <a:rPr lang="tr-TR" dirty="0" err="1"/>
              <a:t>İmmune</a:t>
            </a:r>
            <a:r>
              <a:rPr lang="tr-TR" dirty="0"/>
              <a:t> </a:t>
            </a:r>
            <a:r>
              <a:rPr lang="tr-TR" dirty="0" err="1"/>
              <a:t>Deficiency</a:t>
            </a:r>
            <a:r>
              <a:rPr lang="tr-TR" dirty="0"/>
              <a:t> </a:t>
            </a:r>
            <a:r>
              <a:rPr lang="tr-TR" dirty="0" err="1"/>
              <a:t>Syndrome</a:t>
            </a:r>
            <a:r>
              <a:rPr lang="tr-TR" dirty="0"/>
              <a:t>)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Dünyada AIDS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36.7 milyon HIV taşıyıcısı insan (2015)</a:t>
            </a:r>
          </a:p>
          <a:p>
            <a:r>
              <a:rPr lang="tr-TR" dirty="0" smtClean="0"/>
              <a:t>18.2 milyon </a:t>
            </a:r>
            <a:r>
              <a:rPr lang="tr-TR" dirty="0" err="1" smtClean="0"/>
              <a:t>antiretroviral</a:t>
            </a:r>
            <a:r>
              <a:rPr lang="tr-TR" dirty="0" smtClean="0"/>
              <a:t> tedavi altında(2016)</a:t>
            </a:r>
          </a:p>
          <a:p>
            <a:r>
              <a:rPr lang="tr-TR" dirty="0"/>
              <a:t>1.8 milyon 15 yaş altı çocuk</a:t>
            </a:r>
          </a:p>
          <a:p>
            <a:r>
              <a:rPr lang="tr-TR" dirty="0" smtClean="0"/>
              <a:t>1.1 milyon ölüm/2015</a:t>
            </a:r>
          </a:p>
          <a:p>
            <a:r>
              <a:rPr lang="tr-TR" dirty="0" smtClean="0"/>
              <a:t>2.1 milyon yeni hasta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10 HIV taşıyıcısı hamile kadından 7’si </a:t>
            </a:r>
            <a:r>
              <a:rPr lang="tr-TR" dirty="0" err="1" smtClean="0"/>
              <a:t>antiretroviral</a:t>
            </a:r>
            <a:r>
              <a:rPr lang="tr-TR" dirty="0" smtClean="0"/>
              <a:t> tedavi alamıyor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IDS tedavisinde HIV virüsünü tamamen ortadan kaldıran bir tedavi henüz yoktur, ancak HIV virüsün çoğalmasını kontrol eden ilaçlar vardır. Bu ilaçların genel adı "</a:t>
            </a:r>
            <a:r>
              <a:rPr lang="tr-TR" dirty="0" err="1">
                <a:solidFill>
                  <a:srgbClr val="FF0000"/>
                </a:solidFill>
              </a:rPr>
              <a:t>Antiretroviral</a:t>
            </a:r>
            <a:r>
              <a:rPr lang="tr-TR" dirty="0">
                <a:solidFill>
                  <a:srgbClr val="FF0000"/>
                </a:solidFill>
              </a:rPr>
              <a:t> ilaçlar</a:t>
            </a:r>
            <a:r>
              <a:rPr lang="tr-TR" dirty="0"/>
              <a:t>", bu ilaçlarla yapılan tedavi de </a:t>
            </a:r>
            <a:r>
              <a:rPr lang="tr-TR" dirty="0" err="1"/>
              <a:t>antiretroviral</a:t>
            </a:r>
            <a:r>
              <a:rPr lang="tr-TR" dirty="0"/>
              <a:t> tedavidir.</a:t>
            </a:r>
          </a:p>
        </p:txBody>
      </p:sp>
    </p:spTree>
    <p:extLst>
      <p:ext uri="{BB962C8B-B14F-4D97-AF65-F5344CB8AC3E}">
        <p14:creationId xmlns:p14="http://schemas.microsoft.com/office/powerpoint/2010/main" val="2443344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tr-TR" dirty="0" smtClean="0"/>
              <a:t>HIV Bulaşma Yolları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Her türlü cinsel temas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Kan ve kan ürünleri ile(1985)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Anneden çocuğa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39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tr-TR" sz="1800" dirty="0"/>
              <a:t>HIV, vücuda </a:t>
            </a:r>
            <a:r>
              <a:rPr lang="tr-TR" sz="1800" dirty="0" err="1"/>
              <a:t>alindiktan</a:t>
            </a:r>
            <a:r>
              <a:rPr lang="tr-TR" sz="1800" dirty="0"/>
              <a:t> 1-6 hafta içerisinde ilk çoğalma döneminde akut </a:t>
            </a:r>
            <a:r>
              <a:rPr lang="tr-TR" sz="1800" dirty="0" err="1"/>
              <a:t>infeksiyona</a:t>
            </a:r>
            <a:r>
              <a:rPr lang="tr-TR" sz="1800" dirty="0"/>
              <a:t> neden olur. </a:t>
            </a:r>
            <a:r>
              <a:rPr lang="tr-TR" sz="1800" dirty="0" smtClean="0"/>
              <a:t>Bir </a:t>
            </a:r>
            <a:r>
              <a:rPr lang="tr-TR" sz="1800" dirty="0" err="1" smtClean="0"/>
              <a:t>kisim</a:t>
            </a:r>
            <a:r>
              <a:rPr lang="tr-TR" sz="1800" dirty="0" smtClean="0"/>
              <a:t> vakada menenjit, </a:t>
            </a:r>
            <a:r>
              <a:rPr lang="tr-TR" sz="1800" dirty="0" err="1" smtClean="0"/>
              <a:t>ensefalit</a:t>
            </a:r>
            <a:r>
              <a:rPr lang="tr-TR" sz="1800" dirty="0" smtClean="0"/>
              <a:t> gibi sinir sistemi </a:t>
            </a:r>
            <a:r>
              <a:rPr lang="tr-TR" sz="1800" dirty="0" err="1" smtClean="0"/>
              <a:t>bulgularina</a:t>
            </a:r>
            <a:r>
              <a:rPr lang="tr-TR" sz="1800" dirty="0" smtClean="0"/>
              <a:t> </a:t>
            </a:r>
            <a:r>
              <a:rPr lang="tr-TR" sz="1800" dirty="0" err="1" smtClean="0"/>
              <a:t>rastlanir</a:t>
            </a:r>
            <a:r>
              <a:rPr lang="tr-TR" sz="1800" dirty="0" smtClean="0"/>
              <a:t>. Bütün bu bulgular 2-4 hafta içerisinde tedavi gerektirmeden geçer</a:t>
            </a:r>
            <a:r>
              <a:rPr lang="tr-TR" sz="1800" dirty="0"/>
              <a:t>. Akut </a:t>
            </a:r>
            <a:r>
              <a:rPr lang="tr-TR" sz="1800" dirty="0" err="1"/>
              <a:t>infeksiyon</a:t>
            </a:r>
            <a:r>
              <a:rPr lang="tr-TR" sz="1800" dirty="0"/>
              <a:t> döneminden itibaren kişi </a:t>
            </a:r>
            <a:r>
              <a:rPr lang="tr-TR" sz="1800" dirty="0" err="1"/>
              <a:t>bulaştiricidir</a:t>
            </a:r>
            <a:r>
              <a:rPr lang="tr-TR" sz="1800" dirty="0"/>
              <a:t>.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11560" y="90872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Akut HIV Enfeksiyonu </a:t>
            </a:r>
            <a:r>
              <a:rPr lang="tr-TR" sz="3600" dirty="0">
                <a:solidFill>
                  <a:srgbClr val="FF0000"/>
                </a:solidFill>
              </a:rPr>
              <a:t>B</a:t>
            </a:r>
            <a:r>
              <a:rPr lang="tr-TR" sz="3600" dirty="0" smtClean="0">
                <a:solidFill>
                  <a:srgbClr val="FF0000"/>
                </a:solidFill>
              </a:rPr>
              <a:t>elirtileri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2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tr-TR" dirty="0"/>
              <a:t>Akut HIV Enfeksiyonu Belirtileri</a:t>
            </a:r>
            <a:br>
              <a:rPr lang="tr-TR" dirty="0"/>
            </a:b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tr-TR" sz="2000" dirty="0"/>
              <a:t>Bu dönemde klinik bulgular, </a:t>
            </a:r>
            <a:r>
              <a:rPr lang="tr-TR" sz="2000" dirty="0">
                <a:solidFill>
                  <a:srgbClr val="FF0000"/>
                </a:solidFill>
              </a:rPr>
              <a:t>HIV </a:t>
            </a:r>
            <a:r>
              <a:rPr lang="tr-TR" sz="2000" dirty="0" err="1">
                <a:solidFill>
                  <a:srgbClr val="FF0000"/>
                </a:solidFill>
              </a:rPr>
              <a:t>infeksiyonuna</a:t>
            </a:r>
            <a:r>
              <a:rPr lang="tr-TR" sz="2000" dirty="0">
                <a:solidFill>
                  <a:srgbClr val="FF0000"/>
                </a:solidFill>
              </a:rPr>
              <a:t> özgü değildir </a:t>
            </a:r>
            <a:r>
              <a:rPr lang="tr-TR" sz="2000" dirty="0"/>
              <a:t>ve değişkendir. </a:t>
            </a:r>
            <a:endParaRPr lang="tr-TR" sz="2000" dirty="0" smtClean="0"/>
          </a:p>
          <a:p>
            <a:pPr algn="l"/>
            <a:r>
              <a:rPr lang="tr-TR" sz="2000" dirty="0" smtClean="0"/>
              <a:t> </a:t>
            </a:r>
            <a:r>
              <a:rPr lang="tr-TR" sz="2000" dirty="0">
                <a:solidFill>
                  <a:schemeClr val="tx1"/>
                </a:solidFill>
              </a:rPr>
              <a:t>Ateş (%96), lenf bezlerinde büyüme (</a:t>
            </a:r>
            <a:r>
              <a:rPr lang="tr-TR" sz="2000" dirty="0" err="1">
                <a:solidFill>
                  <a:schemeClr val="tx1"/>
                </a:solidFill>
              </a:rPr>
              <a:t>lenfadenopati</a:t>
            </a:r>
            <a:r>
              <a:rPr lang="tr-TR" sz="2000" dirty="0">
                <a:solidFill>
                  <a:schemeClr val="tx1"/>
                </a:solidFill>
              </a:rPr>
              <a:t>) (%74), farenjit (%70), deri döküntüleri (%70), kas veya eklem </a:t>
            </a:r>
            <a:r>
              <a:rPr lang="tr-TR" sz="2000" dirty="0" smtClean="0">
                <a:solidFill>
                  <a:schemeClr val="tx1"/>
                </a:solidFill>
              </a:rPr>
              <a:t>ağrısı </a:t>
            </a:r>
            <a:r>
              <a:rPr lang="tr-TR" sz="2000" dirty="0">
                <a:solidFill>
                  <a:schemeClr val="tx1"/>
                </a:solidFill>
              </a:rPr>
              <a:t>(%54), ishal (%32), baş </a:t>
            </a:r>
            <a:r>
              <a:rPr lang="tr-TR" sz="2000" dirty="0" smtClean="0">
                <a:solidFill>
                  <a:schemeClr val="tx1"/>
                </a:solidFill>
              </a:rPr>
              <a:t>ağrısı </a:t>
            </a:r>
            <a:r>
              <a:rPr lang="tr-TR" sz="2000" dirty="0">
                <a:solidFill>
                  <a:schemeClr val="tx1"/>
                </a:solidFill>
              </a:rPr>
              <a:t>(%32), </a:t>
            </a:r>
            <a:r>
              <a:rPr lang="tr-TR" sz="2000" dirty="0" smtClean="0">
                <a:solidFill>
                  <a:schemeClr val="tx1"/>
                </a:solidFill>
              </a:rPr>
              <a:t>bulantı </a:t>
            </a:r>
            <a:r>
              <a:rPr lang="tr-TR" sz="2000" dirty="0">
                <a:solidFill>
                  <a:schemeClr val="tx1"/>
                </a:solidFill>
              </a:rPr>
              <a:t>ve kusma (%27), karaciğer ve dalak büyümesi (%14), pamukçuk (%12).</a:t>
            </a:r>
          </a:p>
        </p:txBody>
      </p:sp>
    </p:spTree>
    <p:extLst>
      <p:ext uri="{BB962C8B-B14F-4D97-AF65-F5344CB8AC3E}">
        <p14:creationId xmlns:p14="http://schemas.microsoft.com/office/powerpoint/2010/main" val="38237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tr-TR" sz="4400" dirty="0">
                <a:solidFill>
                  <a:srgbClr val="FF0000"/>
                </a:solidFill>
              </a:rPr>
              <a:t>Oral </a:t>
            </a:r>
            <a:r>
              <a:rPr lang="tr-TR" sz="4400" dirty="0" err="1">
                <a:solidFill>
                  <a:srgbClr val="FF0000"/>
                </a:solidFill>
              </a:rPr>
              <a:t>Kavite</a:t>
            </a:r>
            <a:r>
              <a:rPr lang="tr-TR" sz="4400" dirty="0">
                <a:solidFill>
                  <a:srgbClr val="FF0000"/>
                </a:solidFill>
              </a:rPr>
              <a:t> 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>
                <a:solidFill>
                  <a:srgbClr val="FF0000"/>
                </a:solidFill>
              </a:rPr>
              <a:t>Bulguları</a:t>
            </a:r>
          </a:p>
          <a:p>
            <a:pPr algn="l"/>
            <a:r>
              <a:rPr lang="tr-TR" sz="3800" dirty="0">
                <a:solidFill>
                  <a:schemeClr val="tx1"/>
                </a:solidFill>
              </a:rPr>
              <a:t>HIV </a:t>
            </a:r>
            <a:r>
              <a:rPr lang="tr-TR" sz="3800" dirty="0" err="1">
                <a:solidFill>
                  <a:schemeClr val="tx1"/>
                </a:solidFill>
              </a:rPr>
              <a:t>infeksiyonunun</a:t>
            </a:r>
            <a:r>
              <a:rPr lang="tr-TR" sz="3800" dirty="0">
                <a:solidFill>
                  <a:schemeClr val="tx1"/>
                </a:solidFill>
              </a:rPr>
              <a:t> seyri </a:t>
            </a:r>
            <a:r>
              <a:rPr lang="tr-TR" sz="3800" dirty="0" smtClean="0">
                <a:solidFill>
                  <a:schemeClr val="tx1"/>
                </a:solidFill>
              </a:rPr>
              <a:t>sırasında </a:t>
            </a:r>
            <a:r>
              <a:rPr lang="tr-TR" sz="3800" dirty="0">
                <a:solidFill>
                  <a:schemeClr val="tx1"/>
                </a:solidFill>
              </a:rPr>
              <a:t>oral </a:t>
            </a:r>
            <a:r>
              <a:rPr lang="tr-TR" sz="3800" dirty="0" err="1">
                <a:solidFill>
                  <a:schemeClr val="tx1"/>
                </a:solidFill>
              </a:rPr>
              <a:t>kavitede</a:t>
            </a:r>
            <a:r>
              <a:rPr lang="tr-TR" sz="3800" dirty="0">
                <a:solidFill>
                  <a:schemeClr val="tx1"/>
                </a:solidFill>
              </a:rPr>
              <a:t> pek çok lezyon ortaya çıkabilir. En sık karşılaşılan pamukçuk diye de bilinen mantar </a:t>
            </a:r>
            <a:r>
              <a:rPr lang="tr-TR" sz="3800" dirty="0" err="1">
                <a:solidFill>
                  <a:schemeClr val="tx1"/>
                </a:solidFill>
              </a:rPr>
              <a:t>infeksiyonudur</a:t>
            </a:r>
            <a:r>
              <a:rPr lang="tr-TR" sz="3800" dirty="0">
                <a:solidFill>
                  <a:schemeClr val="tx1"/>
                </a:solidFill>
              </a:rPr>
              <a:t> </a:t>
            </a:r>
            <a:r>
              <a:rPr lang="tr-TR" sz="3800" dirty="0" smtClean="0">
                <a:solidFill>
                  <a:schemeClr val="tx1"/>
                </a:solidFill>
              </a:rPr>
              <a:t>En sık </a:t>
            </a:r>
            <a:r>
              <a:rPr lang="tr-TR" sz="3800" dirty="0">
                <a:solidFill>
                  <a:schemeClr val="tx1"/>
                </a:solidFill>
              </a:rPr>
              <a:t>etkeni </a:t>
            </a:r>
            <a:r>
              <a:rPr lang="tr-TR" sz="3800" dirty="0" err="1">
                <a:solidFill>
                  <a:schemeClr val="tx1"/>
                </a:solidFill>
              </a:rPr>
              <a:t>Candida</a:t>
            </a:r>
            <a:r>
              <a:rPr lang="tr-TR" sz="3800" dirty="0">
                <a:solidFill>
                  <a:schemeClr val="tx1"/>
                </a:solidFill>
              </a:rPr>
              <a:t> türü </a:t>
            </a:r>
            <a:r>
              <a:rPr lang="tr-TR" sz="3800" dirty="0" smtClean="0">
                <a:solidFill>
                  <a:schemeClr val="tx1"/>
                </a:solidFill>
              </a:rPr>
              <a:t>mantarlardır</a:t>
            </a:r>
            <a:r>
              <a:rPr lang="tr-TR" sz="3800" dirty="0">
                <a:solidFill>
                  <a:schemeClr val="tx1"/>
                </a:solidFill>
              </a:rPr>
              <a:t>. Yutma güçlüğü ve tat alma duyusunda bozukluğa neden olur</a:t>
            </a:r>
            <a:r>
              <a:rPr lang="tr-TR" sz="3800" dirty="0" smtClean="0">
                <a:solidFill>
                  <a:schemeClr val="tx1"/>
                </a:solidFill>
              </a:rPr>
              <a:t>.</a:t>
            </a:r>
            <a:endParaRPr lang="tr-TR" sz="3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97" y="620688"/>
            <a:ext cx="2431608" cy="290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4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020272" y="2130425"/>
            <a:ext cx="1944216" cy="1470025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Embriyonik</a:t>
            </a:r>
            <a:r>
              <a:rPr lang="tr-TR" sz="2800" dirty="0" smtClean="0">
                <a:solidFill>
                  <a:srgbClr val="FF0000"/>
                </a:solidFill>
              </a:rPr>
              <a:t> Gelişim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9634" name="Picture 2" descr="C:\Users\cahit\Downloads\FullSizeRende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5" y="260648"/>
            <a:ext cx="552946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tr-TR" sz="2800" dirty="0" err="1">
                <a:solidFill>
                  <a:srgbClr val="FF0000"/>
                </a:solidFill>
              </a:rPr>
              <a:t>Kaposi</a:t>
            </a:r>
            <a:r>
              <a:rPr lang="tr-TR" sz="2800" dirty="0">
                <a:solidFill>
                  <a:srgbClr val="FF0000"/>
                </a:solidFill>
              </a:rPr>
              <a:t> Sarkomu </a:t>
            </a:r>
            <a:r>
              <a:rPr lang="tr-TR" sz="2400" dirty="0" smtClean="0">
                <a:solidFill>
                  <a:schemeClr val="tx1"/>
                </a:solidFill>
              </a:rPr>
              <a:t>HIV </a:t>
            </a:r>
            <a:r>
              <a:rPr lang="tr-TR" sz="2400" dirty="0">
                <a:solidFill>
                  <a:schemeClr val="tx1"/>
                </a:solidFill>
              </a:rPr>
              <a:t>ile </a:t>
            </a:r>
            <a:r>
              <a:rPr lang="tr-TR" sz="2400" dirty="0" err="1">
                <a:solidFill>
                  <a:schemeClr val="tx1"/>
                </a:solidFill>
              </a:rPr>
              <a:t>infekte</a:t>
            </a:r>
            <a:r>
              <a:rPr lang="tr-TR" sz="2400" dirty="0">
                <a:solidFill>
                  <a:schemeClr val="tx1"/>
                </a:solidFill>
              </a:rPr>
              <a:t> hastalardaki </a:t>
            </a:r>
            <a:r>
              <a:rPr lang="tr-TR" sz="2400" dirty="0">
                <a:solidFill>
                  <a:srgbClr val="FF0000"/>
                </a:solidFill>
              </a:rPr>
              <a:t>en sık </a:t>
            </a:r>
            <a:r>
              <a:rPr lang="tr-TR" sz="2400" dirty="0">
                <a:solidFill>
                  <a:schemeClr val="tx1"/>
                </a:solidFill>
              </a:rPr>
              <a:t>kanserdir. </a:t>
            </a:r>
            <a:r>
              <a:rPr lang="tr-TR" sz="2400" dirty="0" err="1">
                <a:solidFill>
                  <a:schemeClr val="tx1"/>
                </a:solidFill>
              </a:rPr>
              <a:t>Patogenezinde</a:t>
            </a:r>
            <a:r>
              <a:rPr lang="tr-TR" sz="2400" dirty="0">
                <a:solidFill>
                  <a:schemeClr val="tx1"/>
                </a:solidFill>
              </a:rPr>
              <a:t> "</a:t>
            </a:r>
            <a:r>
              <a:rPr lang="tr-TR" sz="2400" dirty="0">
                <a:solidFill>
                  <a:srgbClr val="FF0000"/>
                </a:solidFill>
              </a:rPr>
              <a:t>Human </a:t>
            </a:r>
            <a:r>
              <a:rPr lang="tr-TR" sz="2400" dirty="0" err="1">
                <a:solidFill>
                  <a:srgbClr val="FF0000"/>
                </a:solidFill>
              </a:rPr>
              <a:t>Herpes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Virus</a:t>
            </a:r>
            <a:r>
              <a:rPr lang="tr-TR" sz="2400" dirty="0">
                <a:solidFill>
                  <a:srgbClr val="FF0000"/>
                </a:solidFill>
              </a:rPr>
              <a:t> 8</a:t>
            </a:r>
            <a:r>
              <a:rPr lang="tr-TR" sz="2400" dirty="0">
                <a:solidFill>
                  <a:schemeClr val="tx1"/>
                </a:solidFill>
              </a:rPr>
              <a:t>" (HHV8) olarak tanımlanan bir </a:t>
            </a:r>
            <a:r>
              <a:rPr lang="tr-TR" sz="2400" dirty="0" err="1">
                <a:solidFill>
                  <a:schemeClr val="tx1"/>
                </a:solidFill>
              </a:rPr>
              <a:t>virusun</a:t>
            </a:r>
            <a:r>
              <a:rPr lang="tr-TR" sz="2400" dirty="0">
                <a:solidFill>
                  <a:schemeClr val="tx1"/>
                </a:solidFill>
              </a:rPr>
              <a:t> rolü vardır. Mor, </a:t>
            </a:r>
            <a:r>
              <a:rPr lang="tr-TR" sz="2400" dirty="0" smtClean="0">
                <a:solidFill>
                  <a:schemeClr val="tx1"/>
                </a:solidFill>
              </a:rPr>
              <a:t>kırmızı </a:t>
            </a:r>
            <a:r>
              <a:rPr lang="tr-TR" sz="2400" dirty="0">
                <a:solidFill>
                  <a:schemeClr val="tx1"/>
                </a:solidFill>
              </a:rPr>
              <a:t>renkli kanser dokusu yüzde, kol ve bacaklarda görülebilir </a:t>
            </a:r>
            <a:r>
              <a:rPr lang="tr-TR" sz="2400" dirty="0" smtClean="0">
                <a:solidFill>
                  <a:schemeClr val="tx1"/>
                </a:solidFill>
              </a:rPr>
              <a:t>.Tedavisinde </a:t>
            </a:r>
            <a:r>
              <a:rPr lang="tr-TR" sz="2400" dirty="0">
                <a:solidFill>
                  <a:schemeClr val="tx1"/>
                </a:solidFill>
              </a:rPr>
              <a:t>kemoterapi ve radyoterapiden faydalanılır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230425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Kişisel korunma ve Bilinçlenme</a:t>
            </a:r>
            <a:endParaRPr lang="tr-T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tr-TR" dirty="0" err="1" smtClean="0"/>
              <a:t>Melkerson</a:t>
            </a:r>
            <a:r>
              <a:rPr lang="tr-TR" dirty="0" smtClean="0"/>
              <a:t> </a:t>
            </a:r>
            <a:r>
              <a:rPr lang="tr-TR" dirty="0" err="1" smtClean="0"/>
              <a:t>Rosenthal</a:t>
            </a:r>
            <a:r>
              <a:rPr lang="tr-TR" dirty="0" smtClean="0"/>
              <a:t> </a:t>
            </a:r>
            <a:r>
              <a:rPr lang="tr-TR" dirty="0" err="1" smtClean="0"/>
              <a:t>Sendomu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6400800" cy="1752600"/>
          </a:xfrm>
        </p:spPr>
        <p:txBody>
          <a:bodyPr/>
          <a:lstStyle/>
          <a:p>
            <a:r>
              <a:rPr lang="tr-TR" dirty="0" err="1" smtClean="0"/>
              <a:t>Fasiyal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11" y="3167421"/>
            <a:ext cx="265442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19796"/>
            <a:ext cx="2636454" cy="20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57771"/>
            <a:ext cx="2381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16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Melkerson</a:t>
            </a:r>
            <a:r>
              <a:rPr lang="tr-TR" dirty="0"/>
              <a:t> </a:t>
            </a:r>
            <a:r>
              <a:rPr lang="tr-TR" dirty="0" err="1"/>
              <a:t>Rosenthal</a:t>
            </a:r>
            <a:r>
              <a:rPr lang="tr-TR" dirty="0"/>
              <a:t> </a:t>
            </a:r>
            <a:r>
              <a:rPr lang="tr-TR" dirty="0" err="1"/>
              <a:t>Sendomu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err="1" smtClean="0"/>
              <a:t>Labial</a:t>
            </a:r>
            <a:r>
              <a:rPr lang="tr-TR" dirty="0" smtClean="0"/>
              <a:t> ödem ve </a:t>
            </a:r>
            <a:r>
              <a:rPr lang="tr-TR" dirty="0" err="1" smtClean="0"/>
              <a:t>fasiyal</a:t>
            </a:r>
            <a:r>
              <a:rPr lang="tr-TR" dirty="0" smtClean="0"/>
              <a:t> paralizi</a:t>
            </a:r>
          </a:p>
          <a:p>
            <a:r>
              <a:rPr lang="tr-TR" dirty="0" smtClean="0"/>
              <a:t>Hastaların %30’unda görülür. </a:t>
            </a:r>
            <a:r>
              <a:rPr lang="tr-TR" dirty="0" err="1" smtClean="0"/>
              <a:t>Unilateral</a:t>
            </a:r>
            <a:r>
              <a:rPr lang="tr-TR" dirty="0" smtClean="0"/>
              <a:t> veya </a:t>
            </a:r>
            <a:r>
              <a:rPr lang="tr-TR" dirty="0" err="1" smtClean="0"/>
              <a:t>bilateral</a:t>
            </a:r>
            <a:r>
              <a:rPr lang="tr-TR" dirty="0" smtClean="0"/>
              <a:t> olabilir.</a:t>
            </a:r>
          </a:p>
          <a:p>
            <a:r>
              <a:rPr lang="tr-TR" dirty="0" smtClean="0"/>
              <a:t>Kalıcı olabilir.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272438" cy="264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50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Melkerson</a:t>
            </a:r>
            <a:r>
              <a:rPr lang="tr-TR" dirty="0"/>
              <a:t> </a:t>
            </a:r>
            <a:r>
              <a:rPr lang="tr-TR" dirty="0" err="1"/>
              <a:t>Rosenthal</a:t>
            </a:r>
            <a:r>
              <a:rPr lang="tr-TR" dirty="0"/>
              <a:t> </a:t>
            </a:r>
            <a:r>
              <a:rPr lang="tr-TR" dirty="0" err="1"/>
              <a:t>Sendomu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err="1" smtClean="0"/>
              <a:t>Fissural</a:t>
            </a:r>
            <a:r>
              <a:rPr lang="tr-TR" dirty="0" smtClean="0"/>
              <a:t> Dil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smtClean="0"/>
              <a:t>Vakaların %20-40’ında görülebilir.</a:t>
            </a:r>
          </a:p>
          <a:p>
            <a:r>
              <a:rPr lang="tr-TR" dirty="0" err="1" smtClean="0"/>
              <a:t>Tükrük</a:t>
            </a:r>
            <a:r>
              <a:rPr lang="tr-TR" dirty="0" smtClean="0"/>
              <a:t> azalması eşlik edebilir.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44" y="3104964"/>
            <a:ext cx="2633700" cy="20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852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Melkerson</a:t>
            </a:r>
            <a:r>
              <a:rPr lang="tr-TR" dirty="0"/>
              <a:t> </a:t>
            </a:r>
            <a:r>
              <a:rPr lang="tr-TR" dirty="0" err="1"/>
              <a:t>Rosenthal</a:t>
            </a:r>
            <a:r>
              <a:rPr lang="tr-TR" dirty="0"/>
              <a:t> </a:t>
            </a:r>
            <a:r>
              <a:rPr lang="tr-TR" dirty="0" err="1"/>
              <a:t>Sendomu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Labial</a:t>
            </a:r>
            <a:r>
              <a:rPr lang="tr-TR" dirty="0" smtClean="0"/>
              <a:t> Ödem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smtClean="0"/>
              <a:t>En erken belirtisidir</a:t>
            </a:r>
          </a:p>
          <a:p>
            <a:r>
              <a:rPr lang="tr-TR" dirty="0" smtClean="0"/>
              <a:t>İlk ödem birkaç saat yada gün içerisinde kaybolur.</a:t>
            </a:r>
          </a:p>
          <a:p>
            <a:r>
              <a:rPr lang="tr-TR" dirty="0" smtClean="0"/>
              <a:t>Üst dudak daha çok etkilenir</a:t>
            </a:r>
          </a:p>
          <a:p>
            <a:r>
              <a:rPr lang="tr-TR" dirty="0" smtClean="0"/>
              <a:t>Ataklar arası birkaç gün ile yıl arasında değişebilir.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51" y="3236039"/>
            <a:ext cx="265808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04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516216" y="2130425"/>
            <a:ext cx="1941984" cy="1470025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Fetal</a:t>
            </a:r>
            <a:r>
              <a:rPr lang="tr-TR" dirty="0" smtClean="0">
                <a:solidFill>
                  <a:srgbClr val="FF0000"/>
                </a:solidFill>
              </a:rPr>
              <a:t> Gelişim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0658" name="Picture 2" descr="C:\Users\cahit\Downloads\FullSizeRender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506596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Morfogenezis’deki</a:t>
            </a:r>
            <a:r>
              <a:rPr lang="tr-TR" dirty="0" smtClean="0"/>
              <a:t> problem tipleri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347864" y="1556792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Problemin Tipi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3419872" y="2852936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Zayıf doku formasyonu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491880" y="4005064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err="1" smtClean="0">
                <a:solidFill>
                  <a:srgbClr val="FF0000"/>
                </a:solidFill>
              </a:rPr>
              <a:t>Malformasyon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827584" y="5373216"/>
            <a:ext cx="180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Tek </a:t>
            </a:r>
            <a:r>
              <a:rPr lang="tr-TR" dirty="0" err="1" smtClean="0"/>
              <a:t>Defekt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6228184" y="5373216"/>
            <a:ext cx="180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defekt</a:t>
            </a:r>
            <a:endParaRPr lang="tr-TR" dirty="0"/>
          </a:p>
        </p:txBody>
      </p:sp>
      <p:cxnSp>
        <p:nvCxnSpPr>
          <p:cNvPr id="12" name="11 Düz Ok Bağlayıcısı"/>
          <p:cNvCxnSpPr/>
          <p:nvPr/>
        </p:nvCxnSpPr>
        <p:spPr>
          <a:xfrm flipH="1">
            <a:off x="2699792" y="4581128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5508104" y="465313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>
            <a:off x="4499992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>
            <a:off x="4499992" y="350100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Morfogenezis’deki</a:t>
            </a:r>
            <a:r>
              <a:rPr lang="tr-TR" dirty="0" smtClean="0"/>
              <a:t> problem tipleri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347864" y="162880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Problemin Tipi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347864" y="3212976"/>
            <a:ext cx="22322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Normal dokuya anormal kuvvetlerin etkisi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203848" y="5157192"/>
            <a:ext cx="25922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Deformasyon</a:t>
            </a:r>
            <a:endParaRPr lang="tr-TR" sz="2800" dirty="0">
              <a:solidFill>
                <a:srgbClr val="FF0000"/>
              </a:solidFill>
            </a:endParaRPr>
          </a:p>
        </p:txBody>
      </p:sp>
      <p:cxnSp>
        <p:nvCxnSpPr>
          <p:cNvPr id="8" name="7 Düz Ok Bağlayıcısı"/>
          <p:cNvCxnSpPr/>
          <p:nvPr/>
        </p:nvCxnSpPr>
        <p:spPr>
          <a:xfrm>
            <a:off x="4355976" y="227687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4355976" y="414908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72680"/>
            <a:ext cx="21574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Morfogenezis’deki</a:t>
            </a:r>
            <a:r>
              <a:rPr lang="tr-TR" dirty="0" smtClean="0"/>
              <a:t> problem tipleri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419872" y="1916832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Problemin tipi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419872" y="3429000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Disruption</a:t>
            </a:r>
            <a:endParaRPr lang="tr-TR" dirty="0" smtClean="0"/>
          </a:p>
          <a:p>
            <a:pPr algn="ctr"/>
            <a:r>
              <a:rPr lang="tr-TR" dirty="0" smtClean="0"/>
              <a:t>Ayrılma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203848" y="5085184"/>
            <a:ext cx="28803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Normal dokunun çöküşü</a:t>
            </a:r>
            <a:endParaRPr lang="tr-TR" sz="2400" dirty="0">
              <a:solidFill>
                <a:srgbClr val="FF0000"/>
              </a:solidFill>
            </a:endParaRPr>
          </a:p>
        </p:txBody>
      </p:sp>
      <p:cxnSp>
        <p:nvCxnSpPr>
          <p:cNvPr id="8" name="7 Düz Ok Bağlayıcısı"/>
          <p:cNvCxnSpPr/>
          <p:nvPr/>
        </p:nvCxnSpPr>
        <p:spPr>
          <a:xfrm>
            <a:off x="4644008" y="27089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4572000" y="436510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Morfogenezis’deki</a:t>
            </a:r>
            <a:r>
              <a:rPr lang="tr-TR" dirty="0" smtClean="0"/>
              <a:t> problem tipleri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203848" y="1916832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Problemin Tipi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275856" y="3356992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Dokudaki hücrelerin anormal organizasyonu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203848" y="5085184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>
                <a:solidFill>
                  <a:srgbClr val="FF0000"/>
                </a:solidFill>
              </a:rPr>
              <a:t>Displazi</a:t>
            </a:r>
            <a:endParaRPr lang="tr-TR" sz="3200" dirty="0">
              <a:solidFill>
                <a:srgbClr val="FF0000"/>
              </a:solidFill>
            </a:endParaRPr>
          </a:p>
        </p:txBody>
      </p:sp>
      <p:cxnSp>
        <p:nvCxnSpPr>
          <p:cNvPr id="8" name="7 Düz Ok Bağlayıcısı"/>
          <p:cNvCxnSpPr/>
          <p:nvPr/>
        </p:nvCxnSpPr>
        <p:spPr>
          <a:xfrm>
            <a:off x="4355976" y="256490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4427984" y="422108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1057</Words>
  <Application>Microsoft Office PowerPoint</Application>
  <PresentationFormat>Ekran Gösterisi (4:3)</PresentationFormat>
  <Paragraphs>235</Paragraphs>
  <Slides>45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Ofis Teması</vt:lpstr>
      <vt:lpstr>Morfogenezis</vt:lpstr>
      <vt:lpstr> Morfogenezis </vt:lpstr>
      <vt:lpstr>Dünya Nüfusu</vt:lpstr>
      <vt:lpstr>Embriyonik Gelişim</vt:lpstr>
      <vt:lpstr>Fetal Gelişim</vt:lpstr>
      <vt:lpstr>Morfogenezis’deki problem tipleri</vt:lpstr>
      <vt:lpstr>Morfogenezis’deki problem tipleri</vt:lpstr>
      <vt:lpstr>Morfogenezis’deki problem tipleri</vt:lpstr>
      <vt:lpstr>Morfogenezis’deki problem tipleri</vt:lpstr>
      <vt:lpstr>Displazi</vt:lpstr>
      <vt:lpstr>Displazi</vt:lpstr>
      <vt:lpstr>Kraniyofasiyal  Deformasyonlar </vt:lpstr>
      <vt:lpstr>Defektlerin Değerlendirilmesi</vt:lpstr>
      <vt:lpstr>Defektlerin Değerlendirilmesi</vt:lpstr>
      <vt:lpstr>Malformasyon Sendromu</vt:lpstr>
      <vt:lpstr>PowerPoint Sunusu</vt:lpstr>
      <vt:lpstr>İnsidans/Prevalans</vt:lpstr>
      <vt:lpstr>PowerPoint Sunusu</vt:lpstr>
      <vt:lpstr>PowerPoint Sunusu</vt:lpstr>
      <vt:lpstr>Deformasyon Türleri</vt:lpstr>
      <vt:lpstr>PowerPoint Sunusu</vt:lpstr>
      <vt:lpstr>Fetal Alkol Sendromu</vt:lpstr>
      <vt:lpstr>Fetal Alkol Sendromu</vt:lpstr>
      <vt:lpstr>Fetal Alkol Sendromu</vt:lpstr>
      <vt:lpstr>PowerPoint Sunusu</vt:lpstr>
      <vt:lpstr>Fetal Warfarin Sendromu</vt:lpstr>
      <vt:lpstr>Fetal Warfarin Sendromu</vt:lpstr>
      <vt:lpstr>Gorlin Sendromu</vt:lpstr>
      <vt:lpstr>Gorlin Sendromu</vt:lpstr>
      <vt:lpstr>Gardner Sendromu</vt:lpstr>
      <vt:lpstr>Pierre Robin Sendromu</vt:lpstr>
      <vt:lpstr>Peutz Jeghers Sendromu 1921-1949</vt:lpstr>
      <vt:lpstr>Behçet Sendromu 1937 Dr. Hulusi Behçet</vt:lpstr>
      <vt:lpstr>Human İmmunodeficiency Virus</vt:lpstr>
      <vt:lpstr>AIDS(Acquired İmmune Deficiency Syndrome) </vt:lpstr>
      <vt:lpstr>HIV Bulaşma Yolları</vt:lpstr>
      <vt:lpstr>HIV, vücuda alindiktan 1-6 hafta içerisinde ilk çoğalma döneminde akut infeksiyona neden olur. Bir kisim vakada menenjit, ensefalit gibi sinir sistemi bulgularina rastlanir. Bütün bu bulgular 2-4 hafta içerisinde tedavi gerektirmeden geçer. Akut infeksiyon döneminden itibaren kişi bulaştiricidir.</vt:lpstr>
      <vt:lpstr>Akut HIV Enfeksiyonu Belirtileri </vt:lpstr>
      <vt:lpstr>PowerPoint Sunusu</vt:lpstr>
      <vt:lpstr>PowerPoint Sunusu</vt:lpstr>
      <vt:lpstr>PowerPoint Sunusu</vt:lpstr>
      <vt:lpstr>Melkerson Rosenthal Sendomu</vt:lpstr>
      <vt:lpstr>Melkerson Rosenthal Sendomu</vt:lpstr>
      <vt:lpstr>Melkerson Rosenthal Sendomu</vt:lpstr>
      <vt:lpstr>Melkerson Rosenthal Sendomu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cahit</dc:creator>
  <cp:lastModifiedBy>cahit</cp:lastModifiedBy>
  <cp:revision>73</cp:revision>
  <dcterms:created xsi:type="dcterms:W3CDTF">2016-04-12T07:10:55Z</dcterms:created>
  <dcterms:modified xsi:type="dcterms:W3CDTF">2017-04-06T10:49:44Z</dcterms:modified>
</cp:coreProperties>
</file>