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7" r:id="rId4"/>
    <p:sldId id="258" r:id="rId5"/>
    <p:sldId id="268" r:id="rId6"/>
    <p:sldId id="260" r:id="rId7"/>
    <p:sldId id="259" r:id="rId8"/>
    <p:sldId id="263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7" d="100"/>
          <a:sy n="77" d="100"/>
        </p:scale>
        <p:origin x="68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B6F097D-F18D-4A40-834F-B8BB06A13EA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49BF66B7-9A1D-41C6-B7CE-FBB43AA01D4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5931386-07B2-450C-BC79-E57086048D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F8774-6F0D-4794-A256-96ECADED4480}" type="datetimeFigureOut">
              <a:rPr lang="tr-TR" smtClean="0"/>
              <a:t>7.04.2021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31B98FF1-058C-4C9D-BC1D-4833CCFDE1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052AD1C-85E0-4C34-B86B-D3218502C2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8DACC-5635-4056-BD8C-1D1058ADC1C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125554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BA2EEDF4-7A1D-4B0D-AAA7-B771ADA06F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E6735B04-D4FB-47E6-B099-E3369604200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4414F7A-6B72-41B0-A7C3-6B8EB50ED4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F8774-6F0D-4794-A256-96ECADED4480}" type="datetimeFigureOut">
              <a:rPr lang="tr-TR" smtClean="0"/>
              <a:t>7.04.2021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0992F795-1718-4622-B6D6-5634471DE1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50B579A-ACF1-4B2F-91EC-92ADBA01B2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8DACC-5635-4056-BD8C-1D1058ADC1C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056033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88F4EE68-5BF5-4E57-9649-3C9A213874E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20AA383D-C19B-417E-97D5-8C8A15B1AB1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C5B2918D-8AA9-4A60-A436-34F6BCDB92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F8774-6F0D-4794-A256-96ECADED4480}" type="datetimeFigureOut">
              <a:rPr lang="tr-TR" smtClean="0"/>
              <a:t>7.04.2021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F6B2D1F0-1279-4120-ACD7-EDF52DB978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A4F92C26-F604-488D-92F0-7B391E6629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8DACC-5635-4056-BD8C-1D1058ADC1C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334523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609DCD0D-BDF6-490D-9EF3-5741EB6F0D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D7EF74F-EBBE-43CA-9A2E-2DD1B43DDA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7B9E5EA-83FE-46D4-889D-E3BFA72D33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F8774-6F0D-4794-A256-96ECADED4480}" type="datetimeFigureOut">
              <a:rPr lang="tr-TR" smtClean="0"/>
              <a:t>7.04.2021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1B7989D-9A55-476E-91D2-9022D55EAC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DD0BF1B-F4BC-4F35-9127-C2A8C9430F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8DACC-5635-4056-BD8C-1D1058ADC1C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338658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FFB9E053-832F-45F3-AE30-6898B97DC1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CFFA8D93-D1BA-456E-A233-773D47BB75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3EFD2F4C-F131-488E-9B28-DA6B9452F7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F8774-6F0D-4794-A256-96ECADED4480}" type="datetimeFigureOut">
              <a:rPr lang="tr-TR" smtClean="0"/>
              <a:t>7.04.2021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99BB4938-DCE2-43C0-B8F9-31B91A3F96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839148B-BCC3-4566-A1EC-0370387AA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8DACC-5635-4056-BD8C-1D1058ADC1C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132512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768AC8D-F507-42CD-AFE9-C917C6FE76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94DB3A5-3378-454C-B96F-BAC11C83380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9640A1A8-9633-401A-ADB0-9997EC89AC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FA97DE1B-2674-4B0F-BB96-96C7BC23BA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F8774-6F0D-4794-A256-96ECADED4480}" type="datetimeFigureOut">
              <a:rPr lang="tr-TR" smtClean="0"/>
              <a:t>7.04.2021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2B1D67EA-9E94-4B17-BF15-7320480F2E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AC8135C5-50C4-4624-B3B6-AD5758750B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8DACC-5635-4056-BD8C-1D1058ADC1C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455578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54955824-55A8-4F26-87C2-A0C595C3B2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F650CE59-72EF-42EA-B390-6E0AD4B608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D022D00E-B2B9-4182-AF25-4DE1E66CC81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511B8857-9D88-4518-8B72-19898AB2567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C1A0D07B-C8AB-48C2-9A21-44154BC537E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845DB08F-6C94-4629-94BF-E98072A1A7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F8774-6F0D-4794-A256-96ECADED4480}" type="datetimeFigureOut">
              <a:rPr lang="tr-TR" smtClean="0"/>
              <a:t>7.04.2021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ED4DBAF8-45F5-4E93-9557-101662BF6A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E3ADDC4F-34DA-4DEF-A29A-950885F9C5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8DACC-5635-4056-BD8C-1D1058ADC1C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619697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D0ED670-A989-4C65-881E-0883B82CD1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3A2386AC-C666-4CA0-AF0C-41A3E61CD7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F8774-6F0D-4794-A256-96ECADED4480}" type="datetimeFigureOut">
              <a:rPr lang="tr-TR" smtClean="0"/>
              <a:t>7.04.2021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B8FB6DA6-2F7A-4DA1-9F09-3C63E968D3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3EC4EF79-56E2-4A00-91A2-C6647444DA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8DACC-5635-4056-BD8C-1D1058ADC1C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40156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C0C104F0-883E-4F5F-B6A3-E8B4DED18B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F8774-6F0D-4794-A256-96ECADED4480}" type="datetimeFigureOut">
              <a:rPr lang="tr-TR" smtClean="0"/>
              <a:t>7.04.2021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952A8096-7607-4CA8-A6C8-99DCE3145D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B5EBB263-434C-4E11-BAEF-A6F3292D8F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8DACC-5635-4056-BD8C-1D1058ADC1C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246631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C8D7DAB-13F2-4EA1-99D1-31C7C95011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ACDE305-7A4A-4C15-A4AE-2142A821D3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27E76A5A-858E-405D-9369-F1AE0A89B1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EB412A32-77CE-4C7A-BB0C-FBFB3EBDCC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F8774-6F0D-4794-A256-96ECADED4480}" type="datetimeFigureOut">
              <a:rPr lang="tr-TR" smtClean="0"/>
              <a:t>7.04.2021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0A3CF771-CEF1-4486-A270-F95705025C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A9C20A8A-6899-4888-9621-DCE5810978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8DACC-5635-4056-BD8C-1D1058ADC1C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086304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FC098A0-16C2-40B7-AA55-D3E86CD65B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871228EB-C31C-4FE0-9C7E-C92AFBAA0A9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C7697784-AD86-4E07-912B-4FCB663352C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6B15A796-5056-4C70-A670-A251707A63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F8774-6F0D-4794-A256-96ECADED4480}" type="datetimeFigureOut">
              <a:rPr lang="tr-TR" smtClean="0"/>
              <a:t>7.04.2021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EF116AFE-2111-4213-A598-602ABB3446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CC8C2984-C818-4207-A7FA-D86C96DB0C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8DACC-5635-4056-BD8C-1D1058ADC1C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328922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1F2F0F30-D99D-4561-A42C-37AA8F9319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AEB92105-D52A-4FE2-8548-D257AB7D9D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229622A4-FA37-47FB-91AE-773ED6C32B8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BF8774-6F0D-4794-A256-96ECADED4480}" type="datetimeFigureOut">
              <a:rPr lang="tr-TR" smtClean="0"/>
              <a:t>7.04.2021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BA823E6F-59E0-4465-BFF2-E6071E74038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7DD95DFE-4DD5-4F27-9DCD-56064676CD9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58DACC-5635-4056-BD8C-1D1058ADC1C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499092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C1219DD-7F9A-40AB-8032-33BBED7CF4A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/>
              <a:t>Beyin Tümörlerine Radyoterapi</a:t>
            </a:r>
            <a:r>
              <a:rPr lang="tr-TR" dirty="0"/>
              <a:t/>
            </a:r>
            <a:br>
              <a:rPr lang="tr-TR" dirty="0"/>
            </a:br>
            <a:r>
              <a:rPr lang="tr-TR" b="1" dirty="0"/>
              <a:t>Yaklaşımları ve Uygulamaları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915537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C14D0F2-3C35-43C0-84AB-7295A5E7CA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Beyin Tümörleri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F759CD2-01F5-4C2A-9343-609EB1A5BF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Beyin tümörleri düşükten yükseğe doğru</a:t>
            </a:r>
          </a:p>
          <a:p>
            <a:r>
              <a:rPr lang="tr-TR" dirty="0"/>
              <a:t>Derecelerine göre sınıflandırılır (birinci dereceden, dördüncü dereceye kadar). </a:t>
            </a:r>
          </a:p>
          <a:p>
            <a:r>
              <a:rPr lang="tr-TR" dirty="0"/>
              <a:t>Bir tümörün derecesi, kanserli hücrelerin mikroskop altında nasıl göründüğüne işaret eder. </a:t>
            </a:r>
          </a:p>
          <a:p>
            <a:r>
              <a:rPr lang="tr-TR" dirty="0"/>
              <a:t>Yüksek dereceli tümörlerin hücreleri, düşük olanlarına göre daha normal dışı görünür ve genellikle daha hızlı büyürler.</a:t>
            </a:r>
          </a:p>
        </p:txBody>
      </p:sp>
    </p:spTree>
    <p:extLst>
      <p:ext uri="{BB962C8B-B14F-4D97-AF65-F5344CB8AC3E}">
        <p14:creationId xmlns:p14="http://schemas.microsoft.com/office/powerpoint/2010/main" val="32981978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BB1ED5C0-D797-4424-8B82-FC52CB1776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/>
            </a:r>
            <a:br>
              <a:rPr lang="tr-TR" dirty="0"/>
            </a:br>
            <a:r>
              <a:rPr lang="tr-TR" dirty="0"/>
              <a:t>Risk Faktörleri</a:t>
            </a:r>
            <a:r>
              <a:rPr lang="tr-TR" u="sng" dirty="0"/>
              <a:t/>
            </a:r>
            <a:br>
              <a:rPr lang="tr-TR" u="sng" dirty="0"/>
            </a:b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74D3248-967C-4933-8C92-57A1045021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b="1" dirty="0"/>
              <a:t>Erkek olmak</a:t>
            </a:r>
          </a:p>
          <a:p>
            <a:r>
              <a:rPr lang="tr-TR" b="1" dirty="0"/>
              <a:t>Irk:</a:t>
            </a:r>
            <a:r>
              <a:rPr lang="tr-TR" dirty="0"/>
              <a:t> Beyaz ırka mensup kişilerde diğer ırklara nazaran daha sıklıkla görülür.</a:t>
            </a:r>
          </a:p>
          <a:p>
            <a:r>
              <a:rPr lang="tr-TR" b="1" dirty="0"/>
              <a:t>Yaş:</a:t>
            </a:r>
            <a:r>
              <a:rPr lang="tr-TR" dirty="0"/>
              <a:t> Çoğunlukla 70 yaş ve üzeri kişilerde görülmektedir. çocuklarda lösemiden sonra en sık görülen ikinci kanser çeşididir</a:t>
            </a:r>
          </a:p>
          <a:p>
            <a:r>
              <a:rPr lang="tr-TR" b="1" dirty="0"/>
              <a:t>Aile öyküsü</a:t>
            </a:r>
            <a:endParaRPr lang="tr-TR" dirty="0"/>
          </a:p>
          <a:p>
            <a:r>
              <a:rPr lang="tr-TR" b="1" dirty="0"/>
              <a:t>İşyerinde belli kimyasal ve/ya da radyasyona maruz kalmak: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556732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C14D0F2-3C35-43C0-84AB-7295A5E7CA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Tedavi Seçenekleri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F759CD2-01F5-4C2A-9343-609EB1A5BF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Cerrahi</a:t>
            </a:r>
          </a:p>
          <a:p>
            <a:r>
              <a:rPr lang="tr-TR" dirty="0"/>
              <a:t>Radyoterapi</a:t>
            </a:r>
          </a:p>
          <a:p>
            <a:r>
              <a:rPr lang="tr-TR" dirty="0"/>
              <a:t>Kemoterapidir. </a:t>
            </a:r>
          </a:p>
          <a:p>
            <a:endParaRPr lang="tr-TR" dirty="0"/>
          </a:p>
          <a:p>
            <a:r>
              <a:rPr lang="tr-TR" dirty="0"/>
              <a:t>Hastalara öncelikle cerrahi önerilir. </a:t>
            </a:r>
          </a:p>
          <a:p>
            <a:r>
              <a:rPr lang="tr-TR" dirty="0"/>
              <a:t>Cerrahi uygulanamayan hastalara veya operasyon uygulanan  hastalarda operasyon  sonrası lokal kontrolü arttırmak için radyoterapi uygulanır.</a:t>
            </a:r>
          </a:p>
        </p:txBody>
      </p:sp>
    </p:spTree>
    <p:extLst>
      <p:ext uri="{BB962C8B-B14F-4D97-AF65-F5344CB8AC3E}">
        <p14:creationId xmlns:p14="http://schemas.microsoft.com/office/powerpoint/2010/main" val="35224602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02C3F0E-CF9D-46D0-B1D7-57A8D1C5CA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Simülasyon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D042D11-B983-4DD6-8675-04A5C9C06A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/>
              <a:t>İmmobilizasyon</a:t>
            </a:r>
            <a:r>
              <a:rPr lang="tr-TR" dirty="0"/>
              <a:t> ve set </a:t>
            </a:r>
            <a:r>
              <a:rPr lang="tr-TR" dirty="0" err="1"/>
              <a:t>up</a:t>
            </a:r>
            <a:r>
              <a:rPr lang="tr-TR" dirty="0"/>
              <a:t> için uygun </a:t>
            </a:r>
            <a:r>
              <a:rPr lang="tr-TR" dirty="0" err="1"/>
              <a:t>lişiye</a:t>
            </a:r>
            <a:r>
              <a:rPr lang="tr-TR" dirty="0"/>
              <a:t> özel </a:t>
            </a:r>
            <a:r>
              <a:rPr lang="tr-TR" dirty="0" err="1"/>
              <a:t>termoplastik</a:t>
            </a:r>
            <a:r>
              <a:rPr lang="tr-TR" dirty="0"/>
              <a:t> maske kullanılarak </a:t>
            </a:r>
            <a:r>
              <a:rPr lang="tr-TR" dirty="0" err="1"/>
              <a:t>supin</a:t>
            </a:r>
            <a:r>
              <a:rPr lang="tr-TR" dirty="0"/>
              <a:t> pozisyonda başın stabilizasyonu sağlanır </a:t>
            </a:r>
          </a:p>
          <a:p>
            <a:endParaRPr lang="tr-TR" dirty="0"/>
          </a:p>
          <a:p>
            <a:r>
              <a:rPr lang="tr-TR" dirty="0"/>
              <a:t>Tümörün lokalizasyonuna göre baş </a:t>
            </a:r>
            <a:r>
              <a:rPr lang="tr-TR" dirty="0" err="1"/>
              <a:t>fleksiyon</a:t>
            </a:r>
            <a:r>
              <a:rPr lang="tr-TR" dirty="0"/>
              <a:t> veya </a:t>
            </a:r>
            <a:r>
              <a:rPr lang="tr-TR" dirty="0" err="1"/>
              <a:t>ekstansiyon</a:t>
            </a:r>
            <a:r>
              <a:rPr lang="tr-TR" dirty="0"/>
              <a:t> pozisyonuna getirilip sabitlenir. </a:t>
            </a:r>
          </a:p>
          <a:p>
            <a:endParaRPr lang="tr-TR" dirty="0"/>
          </a:p>
          <a:p>
            <a:r>
              <a:rPr lang="tr-TR" dirty="0"/>
              <a:t>Tedavi pozisyonunda planlama amaçlı 3-5 mm kesit aralığıyla bilgisayarlı tomografi görüntüleri alınır. </a:t>
            </a:r>
          </a:p>
        </p:txBody>
      </p:sp>
    </p:spTree>
    <p:extLst>
      <p:ext uri="{BB962C8B-B14F-4D97-AF65-F5344CB8AC3E}">
        <p14:creationId xmlns:p14="http://schemas.microsoft.com/office/powerpoint/2010/main" val="452553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C14D0F2-3C35-43C0-84AB-7295A5E7CA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Planlama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F759CD2-01F5-4C2A-9343-609EB1A5BF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/>
              <a:t>Elde edilen bu görüntüler tedavi planlama sistemine aktarılır. </a:t>
            </a:r>
          </a:p>
          <a:p>
            <a:r>
              <a:rPr lang="tr-TR" dirty="0"/>
              <a:t>Bilgisayarlı tomografi </a:t>
            </a:r>
            <a:r>
              <a:rPr lang="tr-TR" dirty="0" err="1"/>
              <a:t>görüntileri</a:t>
            </a:r>
            <a:r>
              <a:rPr lang="tr-TR" dirty="0"/>
              <a:t> arasında cerrahi öncesi ve sonrası manyetik </a:t>
            </a:r>
            <a:r>
              <a:rPr lang="tr-TR" dirty="0" err="1"/>
              <a:t>rozonans</a:t>
            </a:r>
            <a:r>
              <a:rPr lang="tr-TR" dirty="0"/>
              <a:t> (MRI) görüntüleri arasında füzyon yapılır</a:t>
            </a:r>
          </a:p>
          <a:p>
            <a:r>
              <a:rPr lang="tr-TR" dirty="0"/>
              <a:t>Normal riskli dokular </a:t>
            </a:r>
          </a:p>
          <a:p>
            <a:pPr lvl="1"/>
            <a:r>
              <a:rPr lang="tr-TR" dirty="0"/>
              <a:t>Optik </a:t>
            </a:r>
            <a:r>
              <a:rPr lang="tr-TR" dirty="0" err="1"/>
              <a:t>kiazma</a:t>
            </a:r>
            <a:endParaRPr lang="tr-TR" dirty="0"/>
          </a:p>
          <a:p>
            <a:pPr lvl="1"/>
            <a:r>
              <a:rPr lang="tr-TR" dirty="0"/>
              <a:t>Optik sinirler</a:t>
            </a:r>
          </a:p>
          <a:p>
            <a:pPr lvl="1"/>
            <a:r>
              <a:rPr lang="tr-TR" dirty="0"/>
              <a:t>Gözler</a:t>
            </a:r>
          </a:p>
          <a:p>
            <a:pPr lvl="1"/>
            <a:r>
              <a:rPr lang="tr-TR" dirty="0"/>
              <a:t>Beyin sapı</a:t>
            </a:r>
          </a:p>
          <a:p>
            <a:pPr lvl="1"/>
            <a:r>
              <a:rPr lang="tr-TR" dirty="0"/>
              <a:t>Normal beyin </a:t>
            </a:r>
            <a:r>
              <a:rPr lang="tr-TR" dirty="0" err="1"/>
              <a:t>parankimi</a:t>
            </a:r>
            <a:endParaRPr lang="tr-TR" dirty="0"/>
          </a:p>
          <a:p>
            <a:r>
              <a:rPr lang="tr-TR" dirty="0"/>
              <a:t>Hedef tümör hacmi belirlenir.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357970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C14D0F2-3C35-43C0-84AB-7295A5E7CA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Radyoterapi uygulamaları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F759CD2-01F5-4C2A-9343-609EB1A5BF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3-boyutlu </a:t>
            </a:r>
            <a:r>
              <a:rPr lang="tr-TR" dirty="0" err="1"/>
              <a:t>konformal</a:t>
            </a:r>
            <a:r>
              <a:rPr lang="tr-TR" dirty="0"/>
              <a:t> radyoterapi (3BKRT)</a:t>
            </a:r>
          </a:p>
          <a:p>
            <a:r>
              <a:rPr lang="tr-TR" dirty="0"/>
              <a:t>Yoğunluk ayarlı radyoterapi (YART)</a:t>
            </a:r>
          </a:p>
          <a:p>
            <a:r>
              <a:rPr lang="tr-TR" dirty="0"/>
              <a:t>Görüntü kılavuzluğunda radyoterapi (GKRT)</a:t>
            </a:r>
          </a:p>
          <a:p>
            <a:r>
              <a:rPr lang="tr-TR" dirty="0" err="1"/>
              <a:t>Stereotaktik</a:t>
            </a:r>
            <a:r>
              <a:rPr lang="tr-TR" dirty="0"/>
              <a:t> </a:t>
            </a:r>
            <a:r>
              <a:rPr lang="tr-TR" dirty="0" err="1"/>
              <a:t>radyocerrahi</a:t>
            </a:r>
            <a:r>
              <a:rPr lang="tr-TR" dirty="0"/>
              <a:t> (SRC)</a:t>
            </a:r>
          </a:p>
          <a:p>
            <a:r>
              <a:rPr lang="tr-TR" dirty="0" err="1"/>
              <a:t>Stereotaktik</a:t>
            </a:r>
            <a:r>
              <a:rPr lang="tr-TR" dirty="0"/>
              <a:t> beden radyoterapisi (SBRT)</a:t>
            </a:r>
          </a:p>
          <a:p>
            <a:r>
              <a:rPr lang="tr-TR" dirty="0"/>
              <a:t> </a:t>
            </a:r>
            <a:r>
              <a:rPr lang="tr-TR" dirty="0" err="1"/>
              <a:t>İntraoperatif</a:t>
            </a:r>
            <a:r>
              <a:rPr lang="tr-TR" dirty="0"/>
              <a:t> radyoterapi (İORT</a:t>
            </a:r>
          </a:p>
          <a:p>
            <a:r>
              <a:rPr lang="tr-TR" dirty="0"/>
              <a:t>Parçacık tedavisi</a:t>
            </a:r>
          </a:p>
        </p:txBody>
      </p:sp>
    </p:spTree>
    <p:extLst>
      <p:ext uri="{BB962C8B-B14F-4D97-AF65-F5344CB8AC3E}">
        <p14:creationId xmlns:p14="http://schemas.microsoft.com/office/powerpoint/2010/main" val="30818630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C14D0F2-3C35-43C0-84AB-7295A5E7CA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Tedavi Süreci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F759CD2-01F5-4C2A-9343-609EB1A5BF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Hastalara 5-6 hafta arası toplam 50-60 </a:t>
            </a:r>
            <a:r>
              <a:rPr lang="tr-TR" dirty="0" err="1"/>
              <a:t>Gy</a:t>
            </a:r>
            <a:r>
              <a:rPr lang="tr-TR" dirty="0"/>
              <a:t> radyoterapi uygulanmaktadır</a:t>
            </a:r>
          </a:p>
          <a:p>
            <a:endParaRPr lang="tr-TR" dirty="0"/>
          </a:p>
          <a:p>
            <a:r>
              <a:rPr lang="tr-TR" dirty="0"/>
              <a:t>Tedavi sırasında set </a:t>
            </a:r>
            <a:r>
              <a:rPr lang="tr-TR" dirty="0" err="1"/>
              <a:t>up</a:t>
            </a:r>
            <a:r>
              <a:rPr lang="tr-TR" dirty="0"/>
              <a:t> doğruluğu düzgün olarak kontrol edilmelidir. </a:t>
            </a:r>
          </a:p>
          <a:p>
            <a:endParaRPr lang="tr-TR" dirty="0"/>
          </a:p>
          <a:p>
            <a:r>
              <a:rPr lang="tr-TR" dirty="0"/>
              <a:t>Beyin tümörlerinde baş dönmesi, bulantı, kişilik değişikliği durumunda hekimine yönlendirilmeli ve bilgi verilmelidir.</a:t>
            </a:r>
          </a:p>
          <a:p>
            <a:endParaRPr lang="tr-TR" dirty="0"/>
          </a:p>
          <a:p>
            <a:r>
              <a:rPr lang="tr-TR" dirty="0"/>
              <a:t>Haftalık doktor kontrolüne yönlendirilmelidir.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196786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</TotalTime>
  <Words>302</Words>
  <Application>Microsoft Office PowerPoint</Application>
  <PresentationFormat>Geniş ekran</PresentationFormat>
  <Paragraphs>51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Teması</vt:lpstr>
      <vt:lpstr>Beyin Tümörlerine Radyoterapi Yaklaşımları ve Uygulamaları </vt:lpstr>
      <vt:lpstr>Beyin Tümörleri</vt:lpstr>
      <vt:lpstr> Risk Faktörleri </vt:lpstr>
      <vt:lpstr>Tedavi Seçenekleri</vt:lpstr>
      <vt:lpstr>Simülasyon </vt:lpstr>
      <vt:lpstr>Planlama</vt:lpstr>
      <vt:lpstr>Radyoterapi uygulamaları</vt:lpstr>
      <vt:lpstr>Tedavi Süreci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Lenovo</dc:creator>
  <cp:lastModifiedBy>user</cp:lastModifiedBy>
  <cp:revision>11</cp:revision>
  <dcterms:created xsi:type="dcterms:W3CDTF">2019-02-24T09:33:56Z</dcterms:created>
  <dcterms:modified xsi:type="dcterms:W3CDTF">2021-04-07T10:37:47Z</dcterms:modified>
</cp:coreProperties>
</file>