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3" d="100"/>
          <a:sy n="53" d="100"/>
        </p:scale>
        <p:origin x="835"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380CFEE-7010-450C-85B3-6E6C2574A6F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2603397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80CFEE-7010-450C-85B3-6E6C2574A6F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390334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80CFEE-7010-450C-85B3-6E6C2574A6F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95549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80CFEE-7010-450C-85B3-6E6C2574A6F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2834460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380CFEE-7010-450C-85B3-6E6C2574A6F5}"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1556019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380CFEE-7010-450C-85B3-6E6C2574A6F5}"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61626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380CFEE-7010-450C-85B3-6E6C2574A6F5}"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3713976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380CFEE-7010-450C-85B3-6E6C2574A6F5}"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2383400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380CFEE-7010-450C-85B3-6E6C2574A6F5}"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735886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380CFEE-7010-450C-85B3-6E6C2574A6F5}"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3894585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380CFEE-7010-450C-85B3-6E6C2574A6F5}"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EE0327-1528-42D6-9E06-CD0B6B76BBDC}" type="slidenum">
              <a:rPr lang="tr-TR" smtClean="0"/>
              <a:t>‹#›</a:t>
            </a:fld>
            <a:endParaRPr lang="tr-TR"/>
          </a:p>
        </p:txBody>
      </p:sp>
    </p:spTree>
    <p:extLst>
      <p:ext uri="{BB962C8B-B14F-4D97-AF65-F5344CB8AC3E}">
        <p14:creationId xmlns:p14="http://schemas.microsoft.com/office/powerpoint/2010/main" val="2961857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80CFEE-7010-450C-85B3-6E6C2574A6F5}" type="datetimeFigureOut">
              <a:rPr lang="tr-TR" smtClean="0"/>
              <a:t>10.05.2020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EE0327-1528-42D6-9E06-CD0B6B76BBDC}" type="slidenum">
              <a:rPr lang="tr-TR" smtClean="0"/>
              <a:t>‹#›</a:t>
            </a:fld>
            <a:endParaRPr lang="tr-TR"/>
          </a:p>
        </p:txBody>
      </p:sp>
    </p:spTree>
    <p:extLst>
      <p:ext uri="{BB962C8B-B14F-4D97-AF65-F5344CB8AC3E}">
        <p14:creationId xmlns:p14="http://schemas.microsoft.com/office/powerpoint/2010/main" val="2208608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Giyim ölçüleri ve figüre aktarma</a:t>
            </a:r>
            <a:br>
              <a:rPr lang="tr-TR" dirty="0" smtClean="0"/>
            </a:br>
            <a:endParaRPr lang="tr-TR" dirty="0"/>
          </a:p>
        </p:txBody>
      </p:sp>
      <p:sp>
        <p:nvSpPr>
          <p:cNvPr id="3" name="Alt Başlık 2"/>
          <p:cNvSpPr>
            <a:spLocks noGrp="1"/>
          </p:cNvSpPr>
          <p:nvPr>
            <p:ph type="subTitle" idx="1"/>
          </p:nvPr>
        </p:nvSpPr>
        <p:spPr/>
        <p:txBody>
          <a:bodyPr/>
          <a:lstStyle/>
          <a:p>
            <a:r>
              <a:rPr lang="tr-TR" dirty="0" err="1" smtClean="0"/>
              <a:t>Flecker</a:t>
            </a:r>
            <a:r>
              <a:rPr lang="tr-TR" dirty="0" smtClean="0"/>
              <a:t>, 2013:21-24</a:t>
            </a:r>
            <a:endParaRPr lang="tr-TR" dirty="0"/>
          </a:p>
        </p:txBody>
      </p:sp>
    </p:spTree>
    <p:extLst>
      <p:ext uri="{BB962C8B-B14F-4D97-AF65-F5344CB8AC3E}">
        <p14:creationId xmlns:p14="http://schemas.microsoft.com/office/powerpoint/2010/main" val="1667471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21-24</a:t>
            </a:r>
            <a:endParaRPr lang="tr-TR" dirty="0"/>
          </a:p>
        </p:txBody>
      </p:sp>
      <p:graphicFrame>
        <p:nvGraphicFramePr>
          <p:cNvPr id="4" name="İçerik Yer Tutucusu 3"/>
          <p:cNvGraphicFramePr>
            <a:graphicFrameLocks noGrp="1"/>
          </p:cNvGraphicFramePr>
          <p:nvPr>
            <p:ph idx="1"/>
          </p:nvPr>
        </p:nvGraphicFramePr>
        <p:xfrm>
          <a:off x="2542993" y="1825625"/>
          <a:ext cx="7106013" cy="4351338"/>
        </p:xfrm>
        <a:graphic>
          <a:graphicData uri="http://schemas.openxmlformats.org/drawingml/2006/table">
            <a:tbl>
              <a:tblPr firstRow="1" firstCol="1" bandRow="1">
                <a:tableStyleId>{5C22544A-7EE6-4342-B048-85BDC9FD1C3A}</a:tableStyleId>
              </a:tblPr>
              <a:tblGrid>
                <a:gridCol w="2209972">
                  <a:extLst>
                    <a:ext uri="{9D8B030D-6E8A-4147-A177-3AD203B41FA5}">
                      <a16:colId xmlns:a16="http://schemas.microsoft.com/office/drawing/2014/main" val="3265391826"/>
                    </a:ext>
                  </a:extLst>
                </a:gridCol>
                <a:gridCol w="2893197">
                  <a:extLst>
                    <a:ext uri="{9D8B030D-6E8A-4147-A177-3AD203B41FA5}">
                      <a16:colId xmlns:a16="http://schemas.microsoft.com/office/drawing/2014/main" val="842605803"/>
                    </a:ext>
                  </a:extLst>
                </a:gridCol>
                <a:gridCol w="2002844">
                  <a:extLst>
                    <a:ext uri="{9D8B030D-6E8A-4147-A177-3AD203B41FA5}">
                      <a16:colId xmlns:a16="http://schemas.microsoft.com/office/drawing/2014/main" val="770499115"/>
                    </a:ext>
                  </a:extLst>
                </a:gridCol>
              </a:tblGrid>
              <a:tr h="150046">
                <a:tc>
                  <a:txBody>
                    <a:bodyPr/>
                    <a:lstStyle/>
                    <a:p>
                      <a:pPr algn="just">
                        <a:lnSpc>
                          <a:spcPct val="107000"/>
                        </a:lnSpc>
                        <a:spcAft>
                          <a:spcPts val="0"/>
                        </a:spcAft>
                      </a:pPr>
                      <a:r>
                        <a:rPr lang="tr-TR" sz="900">
                          <a:effectLst/>
                        </a:rPr>
                        <a:t>Ölçümler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gn="just">
                        <a:lnSpc>
                          <a:spcPct val="107000"/>
                        </a:lnSpc>
                        <a:spcAft>
                          <a:spcPts val="0"/>
                        </a:spcAft>
                      </a:pPr>
                      <a:r>
                        <a:rPr lang="tr-TR" sz="900">
                          <a:effectLst/>
                        </a:rPr>
                        <a:t>Figürdeki Yeri</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gn="just">
                        <a:lnSpc>
                          <a:spcPct val="107000"/>
                        </a:lnSpc>
                        <a:spcAft>
                          <a:spcPts val="0"/>
                        </a:spcAft>
                      </a:pPr>
                      <a:r>
                        <a:rPr lang="tr-TR" sz="900">
                          <a:effectLst/>
                        </a:rPr>
                        <a:t>Giyimdeki Yeri</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extLst>
                  <a:ext uri="{0D108BD9-81ED-4DB2-BD59-A6C34878D82A}">
                    <a16:rowId xmlns:a16="http://schemas.microsoft.com/office/drawing/2014/main" val="2308196694"/>
                  </a:ext>
                </a:extLst>
              </a:tr>
              <a:tr h="1050323">
                <a:tc>
                  <a:txBody>
                    <a:bodyPr/>
                    <a:lstStyle/>
                    <a:p>
                      <a:pPr algn="just">
                        <a:lnSpc>
                          <a:spcPct val="107000"/>
                        </a:lnSpc>
                        <a:spcAft>
                          <a:spcPts val="0"/>
                        </a:spcAft>
                      </a:pPr>
                      <a:r>
                        <a:rPr lang="tr-TR" sz="900">
                          <a:effectLst/>
                        </a:rPr>
                        <a:t>1-Bel çevresi</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a:effectLst/>
                        </a:rPr>
                        <a:t>Bel, genelde kalça ve göğüs arasında figürün en dar bölümüdür. Ölçü tüm bel çevresinde alınır.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a:effectLst/>
                        </a:rPr>
                        <a:t>Genelde, dikiş ve pens şekillendirme veya kemer ile kolayca fark edilebilir. Etek ve pantolon ile ilgilenirken giyimin üst kısmından ayrılır, her iki giyim için bel ölçümü almak önemlidir. Etek/pantolon genelde kemeri vardır, bu durum ölçüyü almada kolaylık sağlar.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extLst>
                  <a:ext uri="{0D108BD9-81ED-4DB2-BD59-A6C34878D82A}">
                    <a16:rowId xmlns:a16="http://schemas.microsoft.com/office/drawing/2014/main" val="2321021107"/>
                  </a:ext>
                </a:extLst>
              </a:tr>
              <a:tr h="450138">
                <a:tc>
                  <a:txBody>
                    <a:bodyPr/>
                    <a:lstStyle/>
                    <a:p>
                      <a:pPr algn="just">
                        <a:lnSpc>
                          <a:spcPct val="107000"/>
                        </a:lnSpc>
                        <a:spcAft>
                          <a:spcPts val="0"/>
                        </a:spcAft>
                      </a:pPr>
                      <a:r>
                        <a:rPr lang="tr-TR" sz="900">
                          <a:effectLst/>
                        </a:rPr>
                        <a:t>2-Göğüs çevresi</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a:effectLst/>
                        </a:rPr>
                        <a:t>Göğüs ölçüsünü düz tutmak için büstün ve göğsün en dolu kısmı, kol altı ve arkasını çevreler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a:effectLst/>
                        </a:rPr>
                        <a:t>Büst seviyesi büst pensinin en ucuna yerleştirilebilir. Pens yok ise ölçüler kolun hemen altından alınmalıdır.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extLst>
                  <a:ext uri="{0D108BD9-81ED-4DB2-BD59-A6C34878D82A}">
                    <a16:rowId xmlns:a16="http://schemas.microsoft.com/office/drawing/2014/main" val="185112508"/>
                  </a:ext>
                </a:extLst>
              </a:tr>
              <a:tr h="600185">
                <a:tc>
                  <a:txBody>
                    <a:bodyPr/>
                    <a:lstStyle/>
                    <a:p>
                      <a:pPr algn="just">
                        <a:lnSpc>
                          <a:spcPct val="107000"/>
                        </a:lnSpc>
                        <a:spcAft>
                          <a:spcPts val="0"/>
                        </a:spcAft>
                      </a:pPr>
                      <a:r>
                        <a:rPr lang="tr-TR" sz="900">
                          <a:effectLst/>
                        </a:rPr>
                        <a:t>3-Gögüs kafesi çevresi</a:t>
                      </a:r>
                      <a:endParaRPr lang="tr-TR" sz="800">
                        <a:effectLst/>
                      </a:endParaRPr>
                    </a:p>
                    <a:p>
                      <a:pPr algn="just">
                        <a:lnSpc>
                          <a:spcPct val="107000"/>
                        </a:lnSpc>
                        <a:spcAft>
                          <a:spcPts val="0"/>
                        </a:spcAft>
                      </a:pPr>
                      <a:r>
                        <a:rPr lang="tr-TR" sz="900">
                          <a:effectLst/>
                        </a:rPr>
                        <a:t>(yalnız kadın giyimi)</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a:effectLst/>
                        </a:rPr>
                        <a:t>Bu ölçü, büstün altından alınır. Vücut çevresi ve arkasından, mezura tutulur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a:effectLst/>
                        </a:rPr>
                        <a:t>Giyim üzerinde göğüs kafesi belirlemek zor olabilir, net değil ise göğüs seviyesinin 7-9 cm aşağısından alınmalıdır.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extLst>
                  <a:ext uri="{0D108BD9-81ED-4DB2-BD59-A6C34878D82A}">
                    <a16:rowId xmlns:a16="http://schemas.microsoft.com/office/drawing/2014/main" val="2519988016"/>
                  </a:ext>
                </a:extLst>
              </a:tr>
              <a:tr h="900277">
                <a:tc>
                  <a:txBody>
                    <a:bodyPr/>
                    <a:lstStyle/>
                    <a:p>
                      <a:pPr algn="just">
                        <a:lnSpc>
                          <a:spcPct val="107000"/>
                        </a:lnSpc>
                        <a:spcAft>
                          <a:spcPts val="0"/>
                        </a:spcAft>
                      </a:pPr>
                      <a:r>
                        <a:rPr lang="tr-TR" sz="900">
                          <a:effectLst/>
                        </a:rPr>
                        <a:t>4-Göğüs arası</a:t>
                      </a:r>
                      <a:endParaRPr lang="tr-TR" sz="800">
                        <a:effectLst/>
                      </a:endParaRPr>
                    </a:p>
                    <a:p>
                      <a:pPr algn="just">
                        <a:lnSpc>
                          <a:spcPct val="107000"/>
                        </a:lnSpc>
                        <a:spcAft>
                          <a:spcPts val="0"/>
                        </a:spcAft>
                      </a:pPr>
                      <a:r>
                        <a:rPr lang="tr-TR" sz="900">
                          <a:effectLst/>
                        </a:rPr>
                        <a:t>(yalnız kadın giyimi) </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a:effectLst/>
                        </a:rPr>
                        <a:t>Figürdeki noktalar, göğüs ucuna karşılık gelir ve her memenin en dolu olduğu noktadır.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a:effectLst/>
                        </a:rPr>
                        <a:t>Bu ölçü büst noktaları arasındaki uzaklıktır. Giyimde bu noktalar dikiş şekillendirmede en uzak uçlar olarak bulunur. Bu noktalar net değil ise, bu ölçüm tahmini önemli değildir. Kabaca (korsesiz) yaklaşık 20 cm’dir.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extLst>
                  <a:ext uri="{0D108BD9-81ED-4DB2-BD59-A6C34878D82A}">
                    <a16:rowId xmlns:a16="http://schemas.microsoft.com/office/drawing/2014/main" val="2768524927"/>
                  </a:ext>
                </a:extLst>
              </a:tr>
              <a:tr h="1200369">
                <a:tc>
                  <a:txBody>
                    <a:bodyPr/>
                    <a:lstStyle/>
                    <a:p>
                      <a:pPr>
                        <a:lnSpc>
                          <a:spcPct val="107000"/>
                        </a:lnSpc>
                        <a:spcAft>
                          <a:spcPts val="0"/>
                        </a:spcAft>
                      </a:pPr>
                      <a:r>
                        <a:rPr lang="tr-TR" sz="900">
                          <a:effectLst/>
                        </a:rPr>
                        <a:t>5-Omuz noktasından yan bele doğru</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a:effectLst/>
                        </a:rPr>
                        <a:t>Bu omuz noktasından yandan bele uzaklıktır. Omuz noktası, omuzun en uzak ucudur, üst koldan ayrılır.</a:t>
                      </a:r>
                      <a:endParaRPr lang="tr-TR" sz="80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tc>
                  <a:txBody>
                    <a:bodyPr/>
                    <a:lstStyle/>
                    <a:p>
                      <a:pPr>
                        <a:lnSpc>
                          <a:spcPct val="107000"/>
                        </a:lnSpc>
                        <a:spcAft>
                          <a:spcPts val="0"/>
                        </a:spcAft>
                      </a:pPr>
                      <a:r>
                        <a:rPr lang="tr-TR" sz="900" dirty="0">
                          <a:effectLst/>
                        </a:rPr>
                        <a:t>Omuz noktası genellikle giysi kolunun başı ile çakışır. Giyim kolsuz ise ve omuz noktası belirsiz ise bu pozisyon tahmin edilmeli. Bunu yapmak için iki cetvel (iki dikiş gibi) ile yan ve omuz dikişi uzamış gibi gösterilir. Omuz noktası, iki cetvelin kesişme yerinde yer alır.</a:t>
                      </a:r>
                      <a:endParaRPr lang="tr-T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2579" marR="52579" marT="0" marB="0"/>
                </a:tc>
                <a:extLst>
                  <a:ext uri="{0D108BD9-81ED-4DB2-BD59-A6C34878D82A}">
                    <a16:rowId xmlns:a16="http://schemas.microsoft.com/office/drawing/2014/main" val="2422189575"/>
                  </a:ext>
                </a:extLst>
              </a:tr>
            </a:tbl>
          </a:graphicData>
        </a:graphic>
      </p:graphicFrame>
    </p:spTree>
    <p:extLst>
      <p:ext uri="{BB962C8B-B14F-4D97-AF65-F5344CB8AC3E}">
        <p14:creationId xmlns:p14="http://schemas.microsoft.com/office/powerpoint/2010/main" val="2999027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21-24</a:t>
            </a:r>
            <a:endParaRPr lang="tr-TR" dirty="0"/>
          </a:p>
        </p:txBody>
      </p:sp>
      <p:graphicFrame>
        <p:nvGraphicFramePr>
          <p:cNvPr id="4" name="İçerik Yer Tutucusu 3"/>
          <p:cNvGraphicFramePr>
            <a:graphicFrameLocks noGrp="1"/>
          </p:cNvGraphicFramePr>
          <p:nvPr>
            <p:ph idx="1"/>
          </p:nvPr>
        </p:nvGraphicFramePr>
        <p:xfrm>
          <a:off x="1461770" y="2337784"/>
          <a:ext cx="9268460" cy="3327019"/>
        </p:xfrm>
        <a:graphic>
          <a:graphicData uri="http://schemas.openxmlformats.org/drawingml/2006/table">
            <a:tbl>
              <a:tblPr firstRow="1" firstCol="1" bandRow="1">
                <a:tableStyleId>{5C22544A-7EE6-4342-B048-85BDC9FD1C3A}</a:tableStyleId>
              </a:tblPr>
              <a:tblGrid>
                <a:gridCol w="2882494">
                  <a:extLst>
                    <a:ext uri="{9D8B030D-6E8A-4147-A177-3AD203B41FA5}">
                      <a16:colId xmlns:a16="http://schemas.microsoft.com/office/drawing/2014/main" val="2327373096"/>
                    </a:ext>
                  </a:extLst>
                </a:gridCol>
                <a:gridCol w="3773632">
                  <a:extLst>
                    <a:ext uri="{9D8B030D-6E8A-4147-A177-3AD203B41FA5}">
                      <a16:colId xmlns:a16="http://schemas.microsoft.com/office/drawing/2014/main" val="3599547806"/>
                    </a:ext>
                  </a:extLst>
                </a:gridCol>
                <a:gridCol w="2612334">
                  <a:extLst>
                    <a:ext uri="{9D8B030D-6E8A-4147-A177-3AD203B41FA5}">
                      <a16:colId xmlns:a16="http://schemas.microsoft.com/office/drawing/2014/main" val="32098119"/>
                    </a:ext>
                  </a:extLst>
                </a:gridCol>
              </a:tblGrid>
              <a:tr h="0">
                <a:tc>
                  <a:txBody>
                    <a:bodyPr/>
                    <a:lstStyle/>
                    <a:p>
                      <a:pPr algn="just">
                        <a:lnSpc>
                          <a:spcPct val="107000"/>
                        </a:lnSpc>
                        <a:spcAft>
                          <a:spcPts val="0"/>
                        </a:spcAft>
                      </a:pPr>
                      <a:r>
                        <a:rPr lang="tr-TR" sz="1200">
                          <a:effectLst/>
                        </a:rPr>
                        <a:t>6-Enseden arka bele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200">
                          <a:effectLst/>
                        </a:rPr>
                        <a:t>Bu, enseden arka bel ortasına uzaklıktır. Ensenin yeri belli değil ise, figürün boyun çevresi mezura ile dökümlü bırakılır, doğal dökümüne izin verir. Ense, mezuranın alt kenarının arka boyun kısmının durduğu yerde bulunur.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200">
                          <a:effectLst/>
                        </a:rPr>
                        <a:t>Giyim, yüksek bir yaka ile kesim olmadıkça bu ölçü tahmin edilmeli, bunun için omuz noktası yan bele doğru alınan ölçüye 3-4 cm /3,5-4,5 cm eklenir.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4399141"/>
                  </a:ext>
                </a:extLst>
              </a:tr>
              <a:tr h="0">
                <a:tc>
                  <a:txBody>
                    <a:bodyPr/>
                    <a:lstStyle/>
                    <a:p>
                      <a:pPr algn="just">
                        <a:lnSpc>
                          <a:spcPct val="107000"/>
                        </a:lnSpc>
                        <a:spcAft>
                          <a:spcPts val="0"/>
                        </a:spcAft>
                      </a:pPr>
                      <a:r>
                        <a:rPr lang="tr-TR" sz="1200">
                          <a:effectLst/>
                        </a:rPr>
                        <a:t>7-Ön Taraf</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200">
                          <a:effectLst/>
                        </a:rPr>
                        <a:t>Bu, figürün göğüs üstünde alınan düz ölçümdür. Kollar doğal olarak bırakılır ve her kolun kıvrım yerinden ölçüm alınır, omuz noktasından yaklaşık 14-15 cm aşağıdadır.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200">
                          <a:effectLst/>
                        </a:rPr>
                        <a:t>Bu ölçüm, giyimin ön kısmında düz bir hat olarak alınır. Kol oyuntusu dikişinden, diğer kol oyuntusuna bu ölçü, omuz noktasında 14-15 cm aşağıdadır.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8734098"/>
                  </a:ext>
                </a:extLst>
              </a:tr>
              <a:tr h="0">
                <a:tc>
                  <a:txBody>
                    <a:bodyPr/>
                    <a:lstStyle/>
                    <a:p>
                      <a:pPr algn="just">
                        <a:lnSpc>
                          <a:spcPct val="107000"/>
                        </a:lnSpc>
                        <a:spcAft>
                          <a:spcPts val="0"/>
                        </a:spcAft>
                      </a:pPr>
                      <a:r>
                        <a:rPr lang="tr-TR" sz="1200">
                          <a:effectLst/>
                        </a:rPr>
                        <a:t>8-Arka Taraf</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200">
                          <a:effectLst/>
                        </a:rPr>
                        <a:t>Bu, figürün arkasında alınan düz bir ölçümdür. Ön tarafta alınan ölçüm yöntemi ile aynıdır.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200">
                          <a:effectLst/>
                        </a:rPr>
                        <a:t>Bu, giyimin arkasından alınan düz bir ölçüdür. Ön tarafta uygulanan yöntem uygulanır.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1662591"/>
                  </a:ext>
                </a:extLst>
              </a:tr>
              <a:tr h="0">
                <a:tc>
                  <a:txBody>
                    <a:bodyPr/>
                    <a:lstStyle/>
                    <a:p>
                      <a:pPr algn="just">
                        <a:lnSpc>
                          <a:spcPct val="107000"/>
                        </a:lnSpc>
                        <a:spcAft>
                          <a:spcPts val="0"/>
                        </a:spcAft>
                      </a:pPr>
                      <a:r>
                        <a:rPr lang="tr-TR" sz="1200">
                          <a:effectLst/>
                        </a:rPr>
                        <a:t>9-Omuz Uzunluğu</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200">
                          <a:effectLst/>
                        </a:rPr>
                        <a:t>Bu ölçüm, figürün omuz üst hizasından alınır. Boyundan omuz noktasına kadar.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200" dirty="0">
                          <a:effectLst/>
                        </a:rPr>
                        <a:t>Bu ölçüm, giyim omuz üstünden alınır. Yaka ve kol oyuğu kesilebilir. Giyimde omuz uzunluğu figüründen sıklıkla farklıdır.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04192768"/>
                  </a:ext>
                </a:extLst>
              </a:tr>
            </a:tbl>
          </a:graphicData>
        </a:graphic>
      </p:graphicFrame>
    </p:spTree>
    <p:extLst>
      <p:ext uri="{BB962C8B-B14F-4D97-AF65-F5344CB8AC3E}">
        <p14:creationId xmlns:p14="http://schemas.microsoft.com/office/powerpoint/2010/main" val="24614905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498</Words>
  <Application>Microsoft Office PowerPoint</Application>
  <PresentationFormat>Geniş ekran</PresentationFormat>
  <Paragraphs>36</Paragraphs>
  <Slides>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vt:i4>
      </vt:variant>
    </vt:vector>
  </HeadingPairs>
  <TitlesOfParts>
    <vt:vector size="8" baseType="lpstr">
      <vt:lpstr>Arial</vt:lpstr>
      <vt:lpstr>Calibri</vt:lpstr>
      <vt:lpstr>Calibri Light</vt:lpstr>
      <vt:lpstr>Times New Roman</vt:lpstr>
      <vt:lpstr>Office Teması</vt:lpstr>
      <vt:lpstr>Giyim ölçüleri ve figüre aktarma </vt:lpstr>
      <vt:lpstr>Flecker, 2013: 21-24</vt:lpstr>
      <vt:lpstr>Flecker, 2013: 21-24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gsf</dc:creator>
  <cp:lastModifiedBy>gsf</cp:lastModifiedBy>
  <cp:revision>3</cp:revision>
  <dcterms:created xsi:type="dcterms:W3CDTF">2020-05-10T12:34:28Z</dcterms:created>
  <dcterms:modified xsi:type="dcterms:W3CDTF">2020-05-10T12:37:48Z</dcterms:modified>
</cp:coreProperties>
</file>