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16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49D9D-D94F-4D94-9D47-40FB8B88A82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E894-A3F5-4AC8-B009-9C31C0075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508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49D9D-D94F-4D94-9D47-40FB8B88A82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E894-A3F5-4AC8-B009-9C31C0075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0743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49D9D-D94F-4D94-9D47-40FB8B88A82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E894-A3F5-4AC8-B009-9C31C0075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29504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76400"/>
            <a:ext cx="103632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261D9-0117-4DE0-97DA-442857D5A2F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366532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3E74D-74E7-48E4-9CDF-2F5792865A8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797792"/>
      </p:ext>
    </p:extLst>
  </p:cSld>
  <p:clrMapOvr>
    <a:masterClrMapping/>
  </p:clrMapOvr>
  <p:transition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1B111-360C-45B7-8F5E-4AA7286A5F3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1811617"/>
      </p:ext>
    </p:extLst>
  </p:cSld>
  <p:clrMapOvr>
    <a:masterClrMapping/>
  </p:clrMapOvr>
  <p:transition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3221-3AD9-46ED-B5C0-6F9E7DB87B0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8789039"/>
      </p:ext>
    </p:extLst>
  </p:cSld>
  <p:clrMapOvr>
    <a:masterClrMapping/>
  </p:clrMapOvr>
  <p:transition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2DE1D-6BE7-47C2-950F-07A3867A495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5922716"/>
      </p:ext>
    </p:extLst>
  </p:cSld>
  <p:clrMapOvr>
    <a:masterClrMapping/>
  </p:clrMapOvr>
  <p:transition>
    <p:wipe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F3B68-BB14-4590-AF5E-9E6F78B279A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193453"/>
      </p:ext>
    </p:extLst>
  </p:cSld>
  <p:clrMapOvr>
    <a:masterClrMapping/>
  </p:clrMapOvr>
  <p:transition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DE800-C9D3-43C2-AC2C-A05E9FC3003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5706480"/>
      </p:ext>
    </p:extLst>
  </p:cSld>
  <p:clrMapOvr>
    <a:masterClrMapping/>
  </p:clrMapOvr>
  <p:transition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BBC6F-A9D9-4707-8FB6-0C179F838A0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3888987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49D9D-D94F-4D94-9D47-40FB8B88A82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E894-A3F5-4AC8-B009-9C31C0075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7775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39C1F-9D4F-475B-8F04-7D596BC9CC8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3519177"/>
      </p:ext>
    </p:extLst>
  </p:cSld>
  <p:clrMapOvr>
    <a:masterClrMapping/>
  </p:clrMapOvr>
  <p:transition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7763E-48DF-424D-AB1A-D144316F0B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8524116"/>
      </p:ext>
    </p:extLst>
  </p:cSld>
  <p:clrMapOvr>
    <a:masterClrMapping/>
  </p:clrMapOvr>
  <p:transition>
    <p:wipe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381000"/>
            <a:ext cx="2743200" cy="5715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026400" cy="5715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E0A93-40CB-4F05-8ADD-FE7D8F97609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2513568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49D9D-D94F-4D94-9D47-40FB8B88A82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E894-A3F5-4AC8-B009-9C31C0075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4129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49D9D-D94F-4D94-9D47-40FB8B88A82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E894-A3F5-4AC8-B009-9C31C0075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746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49D9D-D94F-4D94-9D47-40FB8B88A82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E894-A3F5-4AC8-B009-9C31C0075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4715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49D9D-D94F-4D94-9D47-40FB8B88A82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E894-A3F5-4AC8-B009-9C31C0075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2944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49D9D-D94F-4D94-9D47-40FB8B88A82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E894-A3F5-4AC8-B009-9C31C0075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4726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49D9D-D94F-4D94-9D47-40FB8B88A82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E894-A3F5-4AC8-B009-9C31C0075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6944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49D9D-D94F-4D94-9D47-40FB8B88A82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E894-A3F5-4AC8-B009-9C31C0075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3271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49D9D-D94F-4D94-9D47-40FB8B88A829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4E894-A3F5-4AC8-B009-9C31C0075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6720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10972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9F1DA08-4F9A-4CD1-B2F8-61B91954D32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420593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Kalp yetmezliği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81200"/>
            <a:ext cx="8229600" cy="46164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Ne sebeple olursa olsun kalbin vücuda gerekli kanı pompalayamaması sonucu oluşan tablo kalp yetmezliğidir.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Hastalık belirtileri dikkate alındığında kalp yetmezlikleri 4 aşama gösterir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1. derece yetmezlikler- efor sırasında bile belirti bulunmaz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2. derece yetmezlikler- sadece efor sırasında belirti görülür. </a:t>
            </a:r>
          </a:p>
        </p:txBody>
      </p:sp>
    </p:spTree>
    <p:extLst>
      <p:ext uri="{BB962C8B-B14F-4D97-AF65-F5344CB8AC3E}">
        <p14:creationId xmlns:p14="http://schemas.microsoft.com/office/powerpoint/2010/main" val="3594968646"/>
      </p:ext>
    </p:extLst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Sonuçları 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484314"/>
            <a:ext cx="8229600" cy="51847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Sağ atriumda, vena kavalarda bunlara açılan ven ve kapillarlarda( karaciğer dahil sistemik organlarda ) kan birikir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Damarlarda hidrostatik basınç artışı nedeniyle kanın sıvı kısmı damar dışına çıkar. Asites gelişir.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Göğüs bacaklar karın altı gibi ventral bölgelerde ödem gelişir.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Karaciğer etkilenmesi arttıkça albumin sentezi etkilenebileceğinden ödem daha da şiddetlenebilir.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Vena jugulariste önemli oranda dolgunluk saptanır.</a:t>
            </a:r>
          </a:p>
        </p:txBody>
      </p:sp>
    </p:spTree>
    <p:extLst>
      <p:ext uri="{BB962C8B-B14F-4D97-AF65-F5344CB8AC3E}">
        <p14:creationId xmlns:p14="http://schemas.microsoft.com/office/powerpoint/2010/main" val="3714639461"/>
      </p:ext>
    </p:extLst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81000"/>
            <a:ext cx="8229600" cy="311150"/>
          </a:xfrm>
        </p:spPr>
        <p:txBody>
          <a:bodyPr/>
          <a:lstStyle/>
          <a:p>
            <a:pPr eaLnBrk="1" hangingPunct="1">
              <a:defRPr/>
            </a:pPr>
            <a:endParaRPr lang="tr-TR" sz="400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052513"/>
            <a:ext cx="8686800" cy="54721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3. derece yetmezlikler-hafif ekzersiz veya heyecanlanma sonrasında belirtiler görülür.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4. derece yetmezlikler- belirtiler dinlenti durumunda dahi gözlenir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Kalp yetmazliğinda önem sıralarına göre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Beyin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Böbrekler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Kalbin kendi dokusu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İskelet kasları yetersiz kan alma durumunda kalır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022790982"/>
      </p:ext>
    </p:extLst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Akciğerler, karaciğer, karın organlarında kan göllenir.</a:t>
            </a:r>
          </a:p>
        </p:txBody>
      </p:sp>
    </p:spTree>
    <p:extLst>
      <p:ext uri="{BB962C8B-B14F-4D97-AF65-F5344CB8AC3E}">
        <p14:creationId xmlns:p14="http://schemas.microsoft.com/office/powerpoint/2010/main" val="2588935290"/>
      </p:ext>
    </p:extLst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KONJESTİF KALP YETMEZLİĞİ</a:t>
            </a: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006364389"/>
      </p:ext>
    </p:extLst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dirty="0" smtClean="0"/>
              <a:t>Kalpteki </a:t>
            </a:r>
            <a:r>
              <a:rPr lang="tr-TR" dirty="0" err="1" smtClean="0"/>
              <a:t>venöz</a:t>
            </a:r>
            <a:r>
              <a:rPr lang="tr-TR" dirty="0" smtClean="0"/>
              <a:t> ve </a:t>
            </a:r>
            <a:r>
              <a:rPr lang="tr-TR" dirty="0" err="1" smtClean="0"/>
              <a:t>kapillar</a:t>
            </a:r>
            <a:r>
              <a:rPr lang="tr-TR" dirty="0" smtClean="0"/>
              <a:t> damarlarda kanın </a:t>
            </a:r>
            <a:r>
              <a:rPr lang="tr-TR" dirty="0" err="1" smtClean="0"/>
              <a:t>retensiyonu</a:t>
            </a:r>
            <a:r>
              <a:rPr lang="tr-TR" dirty="0" smtClean="0"/>
              <a:t> sonucu oluşan durumdur.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 smtClean="0"/>
              <a:t>Kan akımındaki durgunluk </a:t>
            </a:r>
            <a:r>
              <a:rPr lang="tr-TR" dirty="0" err="1" smtClean="0"/>
              <a:t>ventrikül</a:t>
            </a:r>
            <a:r>
              <a:rPr lang="tr-TR" dirty="0" smtClean="0"/>
              <a:t> zayıflamasına bağlıdır.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 smtClean="0"/>
              <a:t>Sağ ve sol </a:t>
            </a:r>
            <a:r>
              <a:rPr lang="tr-TR" dirty="0" err="1" smtClean="0"/>
              <a:t>konjestif</a:t>
            </a:r>
            <a:r>
              <a:rPr lang="tr-TR" dirty="0" smtClean="0"/>
              <a:t> kalp yetmezliği olarak iki kısımda incelenebilir. Çoğunlukla ikisi birlikte seyreder.  </a:t>
            </a:r>
          </a:p>
        </p:txBody>
      </p:sp>
    </p:spTree>
    <p:extLst>
      <p:ext uri="{BB962C8B-B14F-4D97-AF65-F5344CB8AC3E}">
        <p14:creationId xmlns:p14="http://schemas.microsoft.com/office/powerpoint/2010/main" val="2817047262"/>
      </p:ext>
    </p:extLst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/>
              <a:t>Sol konjestif kalp yetmezliği nedenleri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Sol ventriküldeki her türlü yangı lezyon vb nedeniyle oluşan primer yetmezlik</a:t>
            </a:r>
          </a:p>
          <a:p>
            <a:pPr eaLnBrk="1" hangingPunct="1">
              <a:defRPr/>
            </a:pPr>
            <a:r>
              <a:rPr lang="tr-TR" smtClean="0"/>
              <a:t>Mitral kapakta regurgitasyon</a:t>
            </a:r>
          </a:p>
          <a:p>
            <a:pPr eaLnBrk="1" hangingPunct="1">
              <a:defRPr/>
            </a:pPr>
            <a:r>
              <a:rPr lang="tr-TR" smtClean="0"/>
              <a:t>Sol-sağ şantı</a:t>
            </a:r>
          </a:p>
        </p:txBody>
      </p:sp>
    </p:spTree>
    <p:extLst>
      <p:ext uri="{BB962C8B-B14F-4D97-AF65-F5344CB8AC3E}">
        <p14:creationId xmlns:p14="http://schemas.microsoft.com/office/powerpoint/2010/main" val="807972864"/>
      </p:ext>
    </p:extLst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Sonuçları 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Sol atrium, pulmoner venler ve pulmoner kapillarlarda kan birikimi.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Akciğerlerin ağırlığı artar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Ventral kısımlar basınç altında kalır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Akciğer ventilasyonu aksar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Ekzersizde solunum daha da zorlaşır.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Solunuma yardım için hayvan bacaklarını vücudundan ayrı tutar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470641316"/>
      </p:ext>
    </p:extLst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Durgunluk akciğer ödemi ile sonlanabilir.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Aritmi ve öksürük vardır.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400"/>
              <a:t>Sol atrium bu yolla dilate olduğunda sol ana bronşa yaslanır. Bu durum atriumda irritasyon ve aritmiye( supraventriküler taşikardi, atrial fibrilllasyon 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400"/>
              <a:t>Bronşların irritasyonu öksürüğe neden olur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400"/>
              <a:t>Atrium dilate olduğunda atrial natriüretik hormon salınır. Bu hormon vücuttan Na ve su atılımını arttırır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Atriumlar dilatasyon nedeniyle yırtılabilir. Bu durumda kısa sürede hayvan ölür.</a:t>
            </a:r>
          </a:p>
        </p:txBody>
      </p:sp>
    </p:spTree>
    <p:extLst>
      <p:ext uri="{BB962C8B-B14F-4D97-AF65-F5344CB8AC3E}">
        <p14:creationId xmlns:p14="http://schemas.microsoft.com/office/powerpoint/2010/main" val="4239324154"/>
      </p:ext>
    </p:extLst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/>
              <a:t>Sağ konjestif kalp yetmezliği nedenleri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Sağ ventrikül lerdeki her türlü dejenerasyonlar</a:t>
            </a:r>
          </a:p>
          <a:p>
            <a:pPr eaLnBrk="1" hangingPunct="1">
              <a:defRPr/>
            </a:pPr>
            <a:r>
              <a:rPr lang="tr-TR" smtClean="0"/>
              <a:t>Triküspital kapak yetmezlikleri</a:t>
            </a:r>
          </a:p>
        </p:txBody>
      </p:sp>
    </p:spTree>
    <p:extLst>
      <p:ext uri="{BB962C8B-B14F-4D97-AF65-F5344CB8AC3E}">
        <p14:creationId xmlns:p14="http://schemas.microsoft.com/office/powerpoint/2010/main" val="2214834740"/>
      </p:ext>
    </p:extLst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oku">
  <a:themeElements>
    <a:clrScheme name="Doku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Doku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oku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oku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330</Words>
  <Application>Microsoft Office PowerPoint</Application>
  <PresentationFormat>Geniş ekran</PresentationFormat>
  <Paragraphs>43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Tahoma</vt:lpstr>
      <vt:lpstr>Wingdings</vt:lpstr>
      <vt:lpstr>Office Teması</vt:lpstr>
      <vt:lpstr>Doku</vt:lpstr>
      <vt:lpstr>Kalp yetmezliği</vt:lpstr>
      <vt:lpstr>PowerPoint Sunusu</vt:lpstr>
      <vt:lpstr>PowerPoint Sunusu</vt:lpstr>
      <vt:lpstr>KONJESTİF KALP YETMEZLİĞİ</vt:lpstr>
      <vt:lpstr>PowerPoint Sunusu</vt:lpstr>
      <vt:lpstr>Sol konjestif kalp yetmezliği nedenleri</vt:lpstr>
      <vt:lpstr>Sonuçları </vt:lpstr>
      <vt:lpstr>PowerPoint Sunusu</vt:lpstr>
      <vt:lpstr>Sağ konjestif kalp yetmezliği nedenleri</vt:lpstr>
      <vt:lpstr>Sonuçları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Kalp yetmezliği</dc:title>
  <dc:creator>Esra</dc:creator>
  <cp:lastModifiedBy>Esra</cp:lastModifiedBy>
  <cp:revision>1</cp:revision>
  <dcterms:created xsi:type="dcterms:W3CDTF">2020-05-12T07:45:57Z</dcterms:created>
  <dcterms:modified xsi:type="dcterms:W3CDTF">2020-05-12T07:46:18Z</dcterms:modified>
</cp:coreProperties>
</file>