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6"/>
  </p:notesMasterIdLst>
  <p:sldIdLst>
    <p:sldId id="256" r:id="rId2"/>
    <p:sldId id="276" r:id="rId3"/>
    <p:sldId id="257" r:id="rId4"/>
    <p:sldId id="305" r:id="rId5"/>
    <p:sldId id="264" r:id="rId6"/>
    <p:sldId id="261" r:id="rId7"/>
    <p:sldId id="266" r:id="rId8"/>
    <p:sldId id="267" r:id="rId9"/>
    <p:sldId id="268" r:id="rId10"/>
    <p:sldId id="269" r:id="rId11"/>
    <p:sldId id="274" r:id="rId12"/>
    <p:sldId id="275" r:id="rId13"/>
    <p:sldId id="278" r:id="rId14"/>
    <p:sldId id="279" r:id="rId15"/>
    <p:sldId id="280" r:id="rId16"/>
    <p:sldId id="281" r:id="rId17"/>
    <p:sldId id="291" r:id="rId18"/>
    <p:sldId id="282" r:id="rId19"/>
    <p:sldId id="290" r:id="rId20"/>
    <p:sldId id="283" r:id="rId21"/>
    <p:sldId id="286" r:id="rId22"/>
    <p:sldId id="288" r:id="rId23"/>
    <p:sldId id="292" r:id="rId24"/>
    <p:sldId id="293" r:id="rId25"/>
    <p:sldId id="294" r:id="rId26"/>
    <p:sldId id="295" r:id="rId27"/>
    <p:sldId id="297" r:id="rId28"/>
    <p:sldId id="296" r:id="rId29"/>
    <p:sldId id="298" r:id="rId30"/>
    <p:sldId id="299" r:id="rId31"/>
    <p:sldId id="300" r:id="rId32"/>
    <p:sldId id="301" r:id="rId33"/>
    <p:sldId id="302" r:id="rId34"/>
    <p:sldId id="306" r:id="rId3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574" autoAdjust="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4" d="100"/>
          <a:sy n="34" d="100"/>
        </p:scale>
        <p:origin x="-1776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E8D47-77E1-47A9-A5E0-84F2827E7467}" type="datetimeFigureOut">
              <a:rPr lang="tr-TR" smtClean="0"/>
              <a:pPr/>
              <a:t>13.03.2018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3A9B8-7ADE-43CA-9DA8-BA634861608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9887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3A9B8-7ADE-43CA-9DA8-BA634861608C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62D7-56D6-45B1-9148-A241C97C085C}" type="datetimeFigureOut">
              <a:rPr lang="tr-TR" smtClean="0"/>
              <a:pPr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0870-7104-44C1-938F-FE7D99E30D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62D7-56D6-45B1-9148-A241C97C085C}" type="datetimeFigureOut">
              <a:rPr lang="tr-TR" smtClean="0"/>
              <a:pPr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0870-7104-44C1-938F-FE7D99E30D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62D7-56D6-45B1-9148-A241C97C085C}" type="datetimeFigureOut">
              <a:rPr lang="tr-TR" smtClean="0"/>
              <a:pPr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0870-7104-44C1-938F-FE7D99E30D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62D7-56D6-45B1-9148-A241C97C085C}" type="datetimeFigureOut">
              <a:rPr lang="tr-TR" smtClean="0"/>
              <a:pPr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0870-7104-44C1-938F-FE7D99E30D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62D7-56D6-45B1-9148-A241C97C085C}" type="datetimeFigureOut">
              <a:rPr lang="tr-TR" smtClean="0"/>
              <a:pPr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0870-7104-44C1-938F-FE7D99E30D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62D7-56D6-45B1-9148-A241C97C085C}" type="datetimeFigureOut">
              <a:rPr lang="tr-TR" smtClean="0"/>
              <a:pPr/>
              <a:t>13.03.2018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0870-7104-44C1-938F-FE7D99E30D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62D7-56D6-45B1-9148-A241C97C085C}" type="datetimeFigureOut">
              <a:rPr lang="tr-TR" smtClean="0"/>
              <a:pPr/>
              <a:t>13.03.2018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0870-7104-44C1-938F-FE7D99E30D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62D7-56D6-45B1-9148-A241C97C085C}" type="datetimeFigureOut">
              <a:rPr lang="tr-TR" smtClean="0"/>
              <a:pPr/>
              <a:t>13.03.2018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0870-7104-44C1-938F-FE7D99E30D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62D7-56D6-45B1-9148-A241C97C085C}" type="datetimeFigureOut">
              <a:rPr lang="tr-TR" smtClean="0"/>
              <a:pPr/>
              <a:t>13.03.2018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0870-7104-44C1-938F-FE7D99E30D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62D7-56D6-45B1-9148-A241C97C085C}" type="datetimeFigureOut">
              <a:rPr lang="tr-TR" smtClean="0"/>
              <a:pPr/>
              <a:t>13.03.2018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0870-7104-44C1-938F-FE7D99E30D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62D7-56D6-45B1-9148-A241C97C085C}" type="datetimeFigureOut">
              <a:rPr lang="tr-TR" smtClean="0"/>
              <a:pPr/>
              <a:t>13.03.2018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0870-7104-44C1-938F-FE7D99E30D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E62D7-56D6-45B1-9148-A241C97C085C}" type="datetimeFigureOut">
              <a:rPr lang="tr-TR" smtClean="0"/>
              <a:pPr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80870-7104-44C1-938F-FE7D99E30DF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enerci@ankara.edu.tr" TargetMode="External"/><Relationship Id="rId2" Type="http://schemas.openxmlformats.org/officeDocument/2006/relationships/hyperlink" Target="mailto:gnalkan@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043608" y="692697"/>
            <a:ext cx="7056784" cy="2160240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KÜTÜPHANECİLİKTE POZİTİVİST</a:t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dirty="0" smtClean="0">
                <a:latin typeface="Arial" pitchFamily="34" charset="0"/>
                <a:cs typeface="Arial" pitchFamily="34" charset="0"/>
              </a:rPr>
              <a:t>YAKLAŞIMLAR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51520" y="3212976"/>
            <a:ext cx="8640960" cy="720080"/>
          </a:xfrm>
        </p:spPr>
        <p:txBody>
          <a:bodyPr>
            <a:normAutofit fontScale="92500"/>
          </a:bodyPr>
          <a:lstStyle/>
          <a:p>
            <a:pPr algn="l"/>
            <a:r>
              <a:rPr lang="tr-TR" b="1" dirty="0" err="1" smtClean="0">
                <a:latin typeface="Arial" pitchFamily="34" charset="0"/>
                <a:cs typeface="Arial" pitchFamily="34" charset="0"/>
              </a:rPr>
              <a:t>Prof.Dr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. Nazlı Alkan ve </a:t>
            </a:r>
            <a:r>
              <a:rPr lang="tr-TR" b="1" dirty="0" err="1" smtClean="0">
                <a:latin typeface="Arial" pitchFamily="34" charset="0"/>
                <a:cs typeface="Arial" pitchFamily="34" charset="0"/>
              </a:rPr>
              <a:t>Prof.Dr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. Tülay Fenerci</a:t>
            </a:r>
          </a:p>
          <a:p>
            <a:pPr algn="l"/>
            <a:endParaRPr lang="tr-TR" dirty="0" smtClean="0">
              <a:solidFill>
                <a:schemeClr val="tx1"/>
              </a:solidFill>
              <a:hlinkClick r:id="rId2"/>
            </a:endParaRPr>
          </a:p>
          <a:p>
            <a:pPr algn="l"/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0" y="4221088"/>
            <a:ext cx="9144000" cy="8002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tr-TR" sz="2800" dirty="0" smtClean="0">
                <a:hlinkClick r:id="rId2"/>
              </a:rPr>
              <a:t>    </a:t>
            </a:r>
            <a:r>
              <a:rPr lang="tr-TR" sz="2800" dirty="0" err="1" smtClean="0">
                <a:hlinkClick r:id="rId2"/>
              </a:rPr>
              <a:t>gnalkan</a:t>
            </a:r>
            <a:r>
              <a:rPr lang="tr-TR" sz="2800" dirty="0" smtClean="0">
                <a:hlinkClick r:id="rId2"/>
              </a:rPr>
              <a:t>@</a:t>
            </a:r>
            <a:r>
              <a:rPr lang="tr-TR" sz="2800" dirty="0" err="1" smtClean="0">
                <a:hlinkClick r:id="rId2"/>
              </a:rPr>
              <a:t>ankara</a:t>
            </a:r>
            <a:r>
              <a:rPr lang="tr-TR" sz="2800" dirty="0" smtClean="0">
                <a:hlinkClick r:id="rId2"/>
              </a:rPr>
              <a:t>.edu.tr</a:t>
            </a:r>
            <a:r>
              <a:rPr lang="tr-TR" sz="2800" dirty="0" smtClean="0"/>
              <a:t>     </a:t>
            </a:r>
            <a:r>
              <a:rPr lang="tr-TR" sz="2400" dirty="0" smtClean="0"/>
              <a:t>                </a:t>
            </a:r>
            <a:r>
              <a:rPr lang="tr-TR" sz="2800" dirty="0" smtClean="0"/>
              <a:t> </a:t>
            </a:r>
            <a:r>
              <a:rPr lang="tr-TR" sz="2800" dirty="0" smtClean="0">
                <a:hlinkClick r:id="rId3"/>
              </a:rPr>
              <a:t>fenerci@</a:t>
            </a:r>
            <a:r>
              <a:rPr lang="tr-TR" sz="2800" dirty="0" err="1" smtClean="0">
                <a:hlinkClick r:id="rId3"/>
              </a:rPr>
              <a:t>ankara</a:t>
            </a:r>
            <a:r>
              <a:rPr lang="tr-TR" sz="2800" dirty="0" smtClean="0">
                <a:hlinkClick r:id="rId3"/>
              </a:rPr>
              <a:t>.edu.tr</a:t>
            </a:r>
            <a:r>
              <a:rPr lang="tr-TR" sz="2800" dirty="0" smtClean="0"/>
              <a:t>       </a:t>
            </a:r>
            <a:r>
              <a:rPr lang="tr-TR" dirty="0" smtClean="0"/>
              <a:t>f</a:t>
            </a: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1916088" y="5597624"/>
            <a:ext cx="51845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/>
              <a:t>31 Mayıs- 02 Haziran 2012</a:t>
            </a:r>
          </a:p>
          <a:p>
            <a:pPr algn="ctr"/>
            <a:r>
              <a:rPr lang="tr-TR" sz="2800" dirty="0" smtClean="0"/>
              <a:t>Ürgüp / Nevşehir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>
                <a:latin typeface="Arial" pitchFamily="34" charset="0"/>
                <a:cs typeface="Arial" pitchFamily="34" charset="0"/>
              </a:rPr>
              <a:t> Pozitivizm</a:t>
            </a:r>
            <a:endParaRPr lang="tr-TR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5" name="Picture 3" descr="C:\Users\Kullanıcı\Desktop\SEMPOZYUM SUNU RESİMLER\imagesCAHBP4K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5112568" cy="3024336"/>
          </a:xfrm>
          <a:prstGeom prst="rect">
            <a:avLst/>
          </a:prstGeom>
          <a:noFill/>
        </p:spPr>
      </p:pic>
      <p:sp>
        <p:nvSpPr>
          <p:cNvPr id="7" name="6 Metin kutusu"/>
          <p:cNvSpPr txBox="1"/>
          <p:nvPr/>
        </p:nvSpPr>
        <p:spPr>
          <a:xfrm>
            <a:off x="5508104" y="1772816"/>
            <a:ext cx="36358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3200" dirty="0" smtClean="0">
                <a:latin typeface="Arial" pitchFamily="34" charset="0"/>
                <a:cs typeface="Arial" pitchFamily="34" charset="0"/>
              </a:rPr>
              <a:t>Toplumsal  </a:t>
            </a:r>
          </a:p>
          <a:p>
            <a:r>
              <a:rPr lang="tr-TR" sz="3200" dirty="0" smtClean="0">
                <a:latin typeface="Arial" pitchFamily="34" charset="0"/>
                <a:cs typeface="Arial" pitchFamily="34" charset="0"/>
              </a:rPr>
              <a:t>    olgular, bilimsel  </a:t>
            </a:r>
          </a:p>
          <a:p>
            <a:r>
              <a:rPr lang="tr-TR" sz="3200" dirty="0" smtClean="0">
                <a:latin typeface="Arial" pitchFamily="34" charset="0"/>
                <a:cs typeface="Arial" pitchFamily="34" charset="0"/>
              </a:rPr>
              <a:t>    yöntemlerle  </a:t>
            </a:r>
          </a:p>
          <a:p>
            <a:r>
              <a:rPr lang="tr-TR" sz="3200" dirty="0" smtClean="0">
                <a:latin typeface="Arial" pitchFamily="34" charset="0"/>
                <a:cs typeface="Arial" pitchFamily="34" charset="0"/>
              </a:rPr>
              <a:t>    incelenebilir.</a:t>
            </a:r>
          </a:p>
          <a:p>
            <a:pPr>
              <a:buFont typeface="Wingdings" pitchFamily="2" charset="2"/>
              <a:buChar char="ü"/>
            </a:pPr>
            <a:r>
              <a:rPr lang="tr-TR" sz="3200" dirty="0" smtClean="0">
                <a:latin typeface="Arial" pitchFamily="34" charset="0"/>
                <a:cs typeface="Arial" pitchFamily="34" charset="0"/>
              </a:rPr>
              <a:t>Doğa bilimlerinin  </a:t>
            </a:r>
          </a:p>
          <a:p>
            <a:r>
              <a:rPr lang="tr-TR" sz="3200" dirty="0" smtClean="0">
                <a:latin typeface="Arial" pitchFamily="34" charset="0"/>
                <a:cs typeface="Arial" pitchFamily="34" charset="0"/>
              </a:rPr>
              <a:t>   yöntemleri   </a:t>
            </a:r>
          </a:p>
          <a:p>
            <a:r>
              <a:rPr lang="tr-TR" sz="3200" dirty="0" smtClean="0">
                <a:latin typeface="Arial" pitchFamily="34" charset="0"/>
                <a:cs typeface="Arial" pitchFamily="34" charset="0"/>
              </a:rPr>
              <a:t>   sosyal bilimler  </a:t>
            </a:r>
          </a:p>
          <a:p>
            <a:r>
              <a:rPr lang="tr-TR" sz="3200" dirty="0" smtClean="0">
                <a:latin typeface="Arial" pitchFamily="34" charset="0"/>
                <a:cs typeface="Arial" pitchFamily="34" charset="0"/>
              </a:rPr>
              <a:t>   için de  </a:t>
            </a:r>
          </a:p>
          <a:p>
            <a:r>
              <a:rPr lang="tr-TR" sz="3200" dirty="0" smtClean="0">
                <a:latin typeface="Arial" pitchFamily="34" charset="0"/>
                <a:cs typeface="Arial" pitchFamily="34" charset="0"/>
              </a:rPr>
              <a:t>   kullanılabilir.</a:t>
            </a:r>
          </a:p>
          <a:p>
            <a:endParaRPr lang="tr-T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611560" y="4869160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Auguste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Comte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(1798-1857)</a:t>
            </a:r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Bilim Anlayışı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Bilim, doğadaki olayların gözlemlenmesinden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doğmuştur(ampirizmi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esas alır);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Amacı: Olaylar arasındaki ilişkilerin sabit yasalarını bulmaktır;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Faydacıdır;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Kuramsal ve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uygulamalıdır(ampirizmi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ve rasyonalizmi uzlaştırır);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Nesnellik özelliği vardır;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Tarihsel açıdan görelidir;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Bilimsel düşünme tarzı genelleştirilmelidir. Bu da pozitif zihniyet demektir.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Olasılıkçı Determinizm</a:t>
            </a:r>
            <a:endParaRPr lang="tr-TR" dirty="0"/>
          </a:p>
        </p:txBody>
      </p:sp>
      <p:pic>
        <p:nvPicPr>
          <p:cNvPr id="1026" name="Picture 2" descr="C:\Users\Kullanıcı\Desktop\SEMPOZYUM SUNU RESİMLER\imagesCABRY4P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3275856" cy="3024336"/>
          </a:xfrm>
          <a:prstGeom prst="rect">
            <a:avLst/>
          </a:prstGeom>
          <a:noFill/>
        </p:spPr>
      </p:pic>
      <p:sp>
        <p:nvSpPr>
          <p:cNvPr id="6" name="5 Metin kutusu"/>
          <p:cNvSpPr txBox="1"/>
          <p:nvPr/>
        </p:nvSpPr>
        <p:spPr>
          <a:xfrm>
            <a:off x="395536" y="4437112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Yılmaz Öner</a:t>
            </a:r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3419872" y="1412776"/>
            <a:ext cx="57241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Yalnızca fiili alana geçmiş olguları ele alan pozitivist bilim anlayışını eleştirir. </a:t>
            </a: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Pozitivistler, nesnenin kendi iç dünyasında barındırdığı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virtüel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alternatif eylemlerden hangisini seçip fiili olgu durumuna geçirdiği ile ilgilenmemektedir.</a:t>
            </a:r>
          </a:p>
          <a:p>
            <a:endParaRPr lang="tr-TR" sz="3200" dirty="0" smtClean="0">
              <a:latin typeface="Arial" pitchFamily="34" charset="0"/>
              <a:cs typeface="Arial" pitchFamily="34" charset="0"/>
            </a:endParaRPr>
          </a:p>
          <a:p>
            <a:endParaRPr lang="tr-TR" sz="3200" dirty="0" smtClean="0">
              <a:latin typeface="Arial" pitchFamily="34" charset="0"/>
              <a:cs typeface="Arial" pitchFamily="34" charset="0"/>
            </a:endParaRPr>
          </a:p>
          <a:p>
            <a:endParaRPr lang="tr-T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0" y="4941168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İç dünyada kendini norm olarak kabul ettirecek bir determinizmin olmadığını savunur</a:t>
            </a:r>
            <a:r>
              <a:rPr lang="tr-TR" dirty="0" smtClean="0"/>
              <a:t>.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Virtüel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alternatiflerden kendini norm olarak kabul ettiren olgu, olasılık ölçüsünde gerçekleşmektedir 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Pozitivizmin </a:t>
            </a:r>
            <a:r>
              <a:rPr lang="tr-TR" dirty="0" err="1" smtClean="0"/>
              <a:t>KEB’e</a:t>
            </a:r>
            <a:r>
              <a:rPr lang="tr-TR" dirty="0" smtClean="0"/>
              <a:t> Yansımaları</a:t>
            </a:r>
            <a:endParaRPr lang="tr-TR" dirty="0"/>
          </a:p>
        </p:txBody>
      </p:sp>
      <p:pic>
        <p:nvPicPr>
          <p:cNvPr id="1026" name="Picture 2" descr="H:\SEMPOZYUM SUNU RESİMLER\epist21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276872"/>
            <a:ext cx="3960440" cy="2808312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1907704" y="1628800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atin typeface="Arial" pitchFamily="34" charset="0"/>
                <a:cs typeface="Arial" pitchFamily="34" charset="0"/>
              </a:rPr>
              <a:t>Kütüphane Deneyimleri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6156176" y="2348880"/>
            <a:ext cx="29878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Kullanıcının Algısı</a:t>
            </a:r>
          </a:p>
          <a:p>
            <a:pPr lvl="1">
              <a:buFont typeface="Arial" pitchFamily="34" charset="0"/>
              <a:buChar char="•"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Kütüphane</a:t>
            </a:r>
          </a:p>
          <a:p>
            <a:pPr lvl="1">
              <a:buFont typeface="Arial" pitchFamily="34" charset="0"/>
              <a:buChar char="•"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Kütüphaneci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0" y="2204864"/>
            <a:ext cx="20517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Kütüphaneci-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nin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Algısı</a:t>
            </a:r>
          </a:p>
          <a:p>
            <a:pPr lvl="1"/>
            <a:r>
              <a:rPr lang="tr-TR" sz="2400" dirty="0" smtClean="0">
                <a:latin typeface="Arial" pitchFamily="34" charset="0"/>
                <a:cs typeface="Arial" pitchFamily="34" charset="0"/>
              </a:rPr>
              <a:t>Bilgi</a:t>
            </a:r>
          </a:p>
          <a:p>
            <a:pPr lvl="1"/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Kütüpha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-ne</a:t>
            </a:r>
          </a:p>
          <a:p>
            <a:pPr lvl="1"/>
            <a:r>
              <a:rPr lang="tr-TR" sz="2400" dirty="0" smtClean="0">
                <a:latin typeface="Arial" pitchFamily="34" charset="0"/>
                <a:cs typeface="Arial" pitchFamily="34" charset="0"/>
              </a:rPr>
              <a:t>Hizmetler</a:t>
            </a:r>
          </a:p>
          <a:p>
            <a:pPr lvl="1"/>
            <a:r>
              <a:rPr lang="tr-TR" sz="2400" dirty="0" smtClean="0">
                <a:latin typeface="Arial" pitchFamily="34" charset="0"/>
                <a:cs typeface="Arial" pitchFamily="34" charset="0"/>
              </a:rPr>
              <a:t>Kendisi</a:t>
            </a:r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1979712" y="5157192"/>
            <a:ext cx="4320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 smtClean="0">
                <a:latin typeface="Arial" pitchFamily="34" charset="0"/>
                <a:cs typeface="Arial" pitchFamily="34" charset="0"/>
              </a:rPr>
              <a:t>Erişim ve Nötrlük İdeali</a:t>
            </a:r>
            <a:endParaRPr lang="tr-T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Kütüphanecinin Algısı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tr-TR" b="1" i="1" dirty="0" smtClean="0">
                <a:latin typeface="Arial" pitchFamily="34" charset="0"/>
                <a:cs typeface="Arial" pitchFamily="34" charset="0"/>
              </a:rPr>
              <a:t>Bilg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i: Metinler içindeki şey, gerçekler, nötrlük ilkesi doğrultusunda düzenlenir.</a:t>
            </a:r>
          </a:p>
          <a:p>
            <a:r>
              <a:rPr lang="tr-TR" b="1" i="1" dirty="0" smtClean="0">
                <a:latin typeface="Arial" pitchFamily="34" charset="0"/>
                <a:cs typeface="Arial" pitchFamily="34" charset="0"/>
              </a:rPr>
              <a:t>Kütüphane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: Aklın düzenine uygundur; bilimsel ve sınıflanabilen  bilginin mabedidir; bilgi deposudur; önsel ilkelere göre işlevlerini yürütür</a:t>
            </a:r>
            <a:r>
              <a:rPr lang="tr-T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(sistem yaklaşımı: her kaynağın kütüphanede tek bir konumu vardır ve diğer kaynaklarla ilişki içindedir).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Bu da pozitif bilimlerdeki sistemle benzerlik gösterir.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Kütüphanecinin Algısı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tr-TR" b="1" i="1" dirty="0" smtClean="0">
                <a:latin typeface="Arial" pitchFamily="34" charset="0"/>
                <a:cs typeface="Arial" pitchFamily="34" charset="0"/>
              </a:rPr>
              <a:t>Hizmetle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r: Kullanıcının bulup çıkardığı bilginin nasıl yorumlanacağı konusunda rehberlik etmez; İnsan haklarına hizmet eder; İnsanlığın iyiliği için çalışır; kullanıcı düzeni tehdit edendir.</a:t>
            </a:r>
          </a:p>
          <a:p>
            <a:r>
              <a:rPr lang="tr-TR" b="1" i="1" dirty="0" smtClean="0">
                <a:latin typeface="Arial" pitchFamily="34" charset="0"/>
                <a:cs typeface="Arial" pitchFamily="34" charset="0"/>
              </a:rPr>
              <a:t>Kendisi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:Belirli gerçeklere ulaşmak amacıyla erişim araçlarında arama yapar, bulup çıkaran, eriştirendir; Bilgi deposunun düzenini yaratan ve koruyandır.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Kullanıcının Algısı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Kütüphane: Bilgi deposudur; Mekanik, soğuk bir sistemdir. 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Kütüphaneci: Koruyucu, gardiyandır.</a:t>
            </a: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Kütüphane , kütüphaneci ve uygulamalara yönelik imaj henüz bütünüyle silinememiştir.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Eleştiriler/Değerlendirmeler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Koruyucu ve gardiyan olan kütüphaneci ile  düzeni tehdit eden kullanıcı arasında gerilim vardır.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Kural niteliği taşıyan normatif düşünceler, müdahaleci stratejiler olarak değerlendirilir. Örn: En iyi kitapların alınmasını empoze etme.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Nötrlük, kullanıcının bilgi ile ilgili psikolojik sorununu göz ardı eder.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Eleştiriler/Değerlendirmeler</a:t>
            </a:r>
            <a:endParaRPr lang="tr-TR" dirty="0"/>
          </a:p>
        </p:txBody>
      </p:sp>
      <p:pic>
        <p:nvPicPr>
          <p:cNvPr id="2050" name="Picture 2" descr="H:\SEMPOZYUM SUNU RESİMLER\radford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2160240" cy="2880319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2987824" y="1412777"/>
            <a:ext cx="61561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rial" pitchFamily="34" charset="0"/>
                <a:cs typeface="Arial" pitchFamily="34" charset="0"/>
              </a:rPr>
              <a:t>Kütüphane soğuk, mekanik bir sistem ya da bilgi deposu değildir.</a:t>
            </a:r>
          </a:p>
          <a:p>
            <a:r>
              <a:rPr lang="tr-TR" sz="3200" dirty="0" smtClean="0">
                <a:latin typeface="Arial" pitchFamily="34" charset="0"/>
                <a:cs typeface="Arial" pitchFamily="34" charset="0"/>
              </a:rPr>
              <a:t>Kütüphaneci, gardiyan değildir.</a:t>
            </a:r>
          </a:p>
          <a:p>
            <a:r>
              <a:rPr lang="tr-TR" sz="3200" dirty="0" smtClean="0">
                <a:latin typeface="Arial" pitchFamily="34" charset="0"/>
                <a:cs typeface="Arial" pitchFamily="34" charset="0"/>
              </a:rPr>
              <a:t>Kütüphane ve kütüphanecinin bu imajlarından kurtulmak için alternatif bakış açıları geliştirilmelidir.</a:t>
            </a:r>
          </a:p>
          <a:p>
            <a:r>
              <a:rPr lang="tr-TR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0" y="551723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err="1" smtClean="0">
                <a:latin typeface="Arial" pitchFamily="34" charset="0"/>
                <a:cs typeface="Arial" pitchFamily="34" charset="0"/>
              </a:rPr>
              <a:t>Foucault’un</a:t>
            </a:r>
            <a:r>
              <a:rPr lang="tr-TR" sz="3200" dirty="0" smtClean="0">
                <a:latin typeface="Arial" pitchFamily="34" charset="0"/>
                <a:cs typeface="Arial" pitchFamily="34" charset="0"/>
              </a:rPr>
              <a:t> “Kütüphane </a:t>
            </a:r>
            <a:r>
              <a:rPr lang="tr-TR" sz="3200" dirty="0" err="1" smtClean="0">
                <a:latin typeface="Arial" pitchFamily="34" charset="0"/>
                <a:cs typeface="Arial" pitchFamily="34" charset="0"/>
              </a:rPr>
              <a:t>Fantazisi</a:t>
            </a:r>
            <a:r>
              <a:rPr lang="tr-TR" sz="3200" dirty="0" smtClean="0">
                <a:latin typeface="Arial" pitchFamily="34" charset="0"/>
                <a:cs typeface="Arial" pitchFamily="34" charset="0"/>
              </a:rPr>
              <a:t>” adlı eseri, bu konuda yol göstericidir.</a:t>
            </a:r>
            <a:endParaRPr lang="tr-TR" sz="3200" dirty="0"/>
          </a:p>
        </p:txBody>
      </p:sp>
      <p:sp>
        <p:nvSpPr>
          <p:cNvPr id="8" name="7 Metin kutusu"/>
          <p:cNvSpPr txBox="1"/>
          <p:nvPr/>
        </p:nvSpPr>
        <p:spPr>
          <a:xfrm>
            <a:off x="539552" y="4653136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Gary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P.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Radford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SEMPOZYUM SUNU RESİMLER\MichaelNilan-56-57537efc-5ffd-4386-9ac3-b55092dd2a19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356992"/>
            <a:ext cx="2483768" cy="3501008"/>
          </a:xfrm>
          <a:prstGeom prst="rect">
            <a:avLst/>
          </a:prstGeom>
          <a:noFill/>
        </p:spPr>
      </p:pic>
      <p:pic>
        <p:nvPicPr>
          <p:cNvPr id="3075" name="Picture 3" descr="H:\SEMPOZYUM SUNU RESİMLER\Brenda Devri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01008"/>
            <a:ext cx="2339752" cy="3356992"/>
          </a:xfrm>
          <a:prstGeom prst="rect">
            <a:avLst/>
          </a:prstGeom>
          <a:noFill/>
        </p:spPr>
      </p:pic>
      <p:sp>
        <p:nvSpPr>
          <p:cNvPr id="9" name="8 Metin kutusu"/>
          <p:cNvSpPr txBox="1"/>
          <p:nvPr/>
        </p:nvSpPr>
        <p:spPr>
          <a:xfrm>
            <a:off x="2411760" y="3501008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Brenda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Devrin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4932040" y="6237312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Michael </a:t>
            </a:r>
            <a:r>
              <a:rPr lang="tr-TR" sz="2000" dirty="0" err="1" smtClean="0"/>
              <a:t>Nilan</a:t>
            </a:r>
            <a:r>
              <a:rPr lang="tr-TR" sz="2000" dirty="0" smtClean="0"/>
              <a:t> </a:t>
            </a:r>
            <a:endParaRPr lang="tr-TR" sz="2000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0" y="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Kullanıcı ve taramacının sübjektifliği, kütüphane </a:t>
            </a: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         deneyiminin ayrılmaz bir parçasıdır.</a:t>
            </a:r>
          </a:p>
          <a:p>
            <a:pPr>
              <a:buFont typeface="Wingdings" pitchFamily="2" charset="2"/>
              <a:buChar char="ü"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Sübjektiflik/öznellik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pozitivizmle ters düşmektedir.</a:t>
            </a:r>
          </a:p>
          <a:p>
            <a:pPr>
              <a:buFont typeface="Wingdings" pitchFamily="2" charset="2"/>
              <a:buChar char="ü"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Enformasyon, insanlar tarafından oluşturulan ve  </a:t>
            </a: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         kullanılan bir şeydir, kullanımını anlamak gerekir</a:t>
            </a:r>
          </a:p>
          <a:p>
            <a:pPr>
              <a:buFont typeface="Wingdings" pitchFamily="2" charset="2"/>
              <a:buChar char="ü"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İnsan-sistem etkileşimini anlamak gerekir.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tr-TR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3600" dirty="0" smtClean="0">
                <a:latin typeface="Arial" pitchFamily="34" charset="0"/>
                <a:cs typeface="Arial" pitchFamily="34" charset="0"/>
              </a:rPr>
              <a:t>Amaç: </a:t>
            </a:r>
          </a:p>
          <a:p>
            <a:pPr>
              <a:buNone/>
            </a:pPr>
            <a:r>
              <a:rPr lang="tr-TR" sz="3600" dirty="0" smtClean="0">
                <a:latin typeface="Arial" pitchFamily="34" charset="0"/>
                <a:cs typeface="Arial" pitchFamily="34" charset="0"/>
              </a:rPr>
              <a:t>		Modern çağın paradigması olan ve sosyal bilimlerin doğuşunu hazırlayan “</a:t>
            </a:r>
            <a:r>
              <a:rPr lang="tr-TR" sz="3600" b="1" dirty="0" smtClean="0">
                <a:latin typeface="Arial" pitchFamily="34" charset="0"/>
                <a:cs typeface="Arial" pitchFamily="34" charset="0"/>
              </a:rPr>
              <a:t>pozitivizm</a:t>
            </a:r>
            <a:r>
              <a:rPr lang="tr-TR" sz="3600" dirty="0" smtClean="0">
                <a:latin typeface="Arial" pitchFamily="34" charset="0"/>
                <a:cs typeface="Arial" pitchFamily="34" charset="0"/>
              </a:rPr>
              <a:t>”in </a:t>
            </a:r>
            <a:r>
              <a:rPr lang="tr-TR" sz="3600" dirty="0" err="1" smtClean="0">
                <a:latin typeface="Arial" pitchFamily="34" charset="0"/>
                <a:cs typeface="Arial" pitchFamily="34" charset="0"/>
              </a:rPr>
              <a:t>KEB’e</a:t>
            </a:r>
            <a:r>
              <a:rPr lang="tr-TR" sz="3600" dirty="0" smtClean="0">
                <a:latin typeface="Arial" pitchFamily="34" charset="0"/>
                <a:cs typeface="Arial" pitchFamily="34" charset="0"/>
              </a:rPr>
              <a:t>  yansımalarını ortaya koyabilmek.</a:t>
            </a:r>
          </a:p>
          <a:p>
            <a:endParaRPr lang="tr-TR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tr-TR" sz="3600" dirty="0" smtClean="0">
                <a:latin typeface="Arial" pitchFamily="34" charset="0"/>
                <a:cs typeface="Arial" pitchFamily="34" charset="0"/>
              </a:rPr>
              <a:t>				</a:t>
            </a:r>
          </a:p>
          <a:p>
            <a:pPr>
              <a:buNone/>
            </a:pPr>
            <a:r>
              <a:rPr lang="tr-TR" dirty="0" smtClean="0"/>
              <a:t>		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Eleştiriler/Değerlendirmeler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latin typeface="Arial" pitchFamily="34" charset="0"/>
                <a:cs typeface="Arial" pitchFamily="34" charset="0"/>
              </a:rPr>
              <a:t>Postmodernizmi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eleştiren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Miroslaw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Kruk’a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göre,</a:t>
            </a:r>
          </a:p>
          <a:p>
            <a:pPr>
              <a:buNone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	Kütüphane insanların iyiliği için çalışır, kütüphane dermelerinde batıl inançlara dair eserler bulunmamalı, kütüphaneci gerçeğin gardiyanı olmaya devam etmelidir. 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Pozitivizmin Bilimsel Çalışmalara Yansımaları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Disiplinin amacı: Kuramsal ve kurallara bağlı temeller oluşturmak;</a:t>
            </a:r>
          </a:p>
          <a:p>
            <a:pPr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    Uygulamaları bu temeller üzerine kurmak;</a:t>
            </a:r>
          </a:p>
          <a:p>
            <a:pPr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    Bilgi ile kullanıcı arasında aracı olmak.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Nicel Metodolojilerin kullanıldığı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Bilgi arama davranışları araştırmaları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Tutarlılık çalışmaları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 Arama Davranışları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tr-TR" sz="4000" dirty="0" smtClean="0">
                <a:latin typeface="Arial" pitchFamily="34" charset="0"/>
                <a:cs typeface="Arial" pitchFamily="34" charset="0"/>
              </a:rPr>
              <a:t>Kullanıcıyı bilgi aramaya yönelten nedir?</a:t>
            </a:r>
          </a:p>
          <a:p>
            <a:r>
              <a:rPr lang="tr-TR" sz="4000" dirty="0" smtClean="0">
                <a:latin typeface="Arial" pitchFamily="34" charset="0"/>
                <a:cs typeface="Arial" pitchFamily="34" charset="0"/>
              </a:rPr>
              <a:t>Gereksinimin doğasında ne vardır?</a:t>
            </a:r>
          </a:p>
          <a:p>
            <a:r>
              <a:rPr lang="tr-TR" sz="4000" dirty="0" smtClean="0">
                <a:latin typeface="Arial" pitchFamily="34" charset="0"/>
                <a:cs typeface="Arial" pitchFamily="34" charset="0"/>
              </a:rPr>
              <a:t>Bilgi ne için kullanılır, ne getirir, sorularını nicel araştırmalar yanıtsız bırakmaktadır.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 Arama Davranışları</a:t>
            </a:r>
            <a:endParaRPr lang="tr-TR" dirty="0"/>
          </a:p>
        </p:txBody>
      </p:sp>
      <p:pic>
        <p:nvPicPr>
          <p:cNvPr id="1026" name="Picture 2" descr="H:\SEMPOZYUM SUNU RESİMLER\ingwersen 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45334"/>
            <a:ext cx="2520280" cy="3151818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755576" y="4797152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Peter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Ingwersen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3491880" y="1484784"/>
            <a:ext cx="56521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Pozitivizm, kullanıcıların bireysel özelliklerini denetim altına almaya çalışır.</a:t>
            </a: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Kullanıcının bireysel özelliği dikkate alındığında bu bizi kaçınılmaz olarak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öznelliğe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götürür.</a:t>
            </a: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Sistemler kullanıcıya göre tasarlanacaksa kullanıcının bilgiyi nasıl aradığı ve kullandığı önem kazanır.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 Arama Davranışları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Özellikle danışma hizmetlerinde kullanıcının bilgi ile ilgili sorununda kullanıcı psikolojisi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gözardı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edilmektedir.</a:t>
            </a: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Kütüphanecinin performansı ise  verdiği doğru yanıt oranı ile ölçülmektedir.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tr-TR" dirty="0" smtClean="0"/>
              <a:t>Bilgi Arama Davranışları</a:t>
            </a:r>
            <a:endParaRPr lang="tr-TR" dirty="0"/>
          </a:p>
        </p:txBody>
      </p:sp>
      <p:pic>
        <p:nvPicPr>
          <p:cNvPr id="2050" name="Picture 2" descr="H:\SEMPOZYUM SUNU RESİMLER\tefko saracevi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3" y="1700808"/>
            <a:ext cx="2376264" cy="3168352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3131840" y="1340768"/>
            <a:ext cx="60121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Saracevic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ve arkadaşları, taramacıların davranışlarını inceler.</a:t>
            </a:r>
          </a:p>
          <a:p>
            <a:pPr>
              <a:buFont typeface="Wingdings" pitchFamily="2" charset="2"/>
              <a:buChar char="ü"/>
            </a:pPr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Taramalarda sonuç listelerinin farklı olduğu görülür.</a:t>
            </a:r>
          </a:p>
          <a:p>
            <a:pPr>
              <a:buFont typeface="Wingdings" pitchFamily="2" charset="2"/>
              <a:buChar char="ü"/>
            </a:pPr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Literatür taramasına ilişkin var olan kural ve ilkelerin, insan faktörünü hesaba katmadığı,</a:t>
            </a: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literatür taramasını yansıtan belirli bir kurallar seti oluşturulamadığı sonucuna varırlar.</a:t>
            </a: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539552" y="4869160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Tefko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Saracevic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 Arama Davranışları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tr-TR" sz="3500" dirty="0" smtClean="0">
                <a:latin typeface="Arial" pitchFamily="34" charset="0"/>
                <a:cs typeface="Arial" pitchFamily="34" charset="0"/>
              </a:rPr>
              <a:t>Önerileri: </a:t>
            </a:r>
          </a:p>
          <a:p>
            <a:pPr>
              <a:buNone/>
            </a:pPr>
            <a:r>
              <a:rPr lang="tr-TR" sz="3500" dirty="0" smtClean="0">
                <a:latin typeface="Arial" pitchFamily="34" charset="0"/>
                <a:cs typeface="Arial" pitchFamily="34" charset="0"/>
              </a:rPr>
              <a:t>	1-Taramada insan boyutunun karmaşık ve bulanık olduğu ve taramanın bilimsel araştırma alanından çıkarılması,</a:t>
            </a:r>
          </a:p>
          <a:p>
            <a:pPr>
              <a:buNone/>
            </a:pPr>
            <a:r>
              <a:rPr lang="tr-TR" sz="3500" dirty="0" smtClean="0">
                <a:latin typeface="Arial" pitchFamily="34" charset="0"/>
                <a:cs typeface="Arial" pitchFamily="34" charset="0"/>
              </a:rPr>
              <a:t>	2-Taramanın ölçütlerini yeniden tanımlamak için paradigma değişikliğin yapılması.</a:t>
            </a:r>
          </a:p>
          <a:p>
            <a:pPr>
              <a:buNone/>
            </a:pPr>
            <a:r>
              <a:rPr lang="tr-TR" sz="3500" dirty="0" smtClean="0">
                <a:latin typeface="Arial" pitchFamily="34" charset="0"/>
                <a:cs typeface="Arial" pitchFamily="34" charset="0"/>
              </a:rPr>
              <a:t>Tarama uygulamalarında kullanıcı, taramacı ve bilginin sübjektifliği,pozitivist bakış açısıyla standart kabul edilmesi, sorun yaratmaktadır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Tutarlılık Araştırmaları</a:t>
            </a:r>
            <a:endParaRPr lang="tr-TR" dirty="0"/>
          </a:p>
        </p:txBody>
      </p:sp>
      <p:pic>
        <p:nvPicPr>
          <p:cNvPr id="4098" name="Picture 2" descr="H:\SEMPOZYUM SUNU RESİMLER\wilson-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2699792" cy="3172147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2987824" y="1556792"/>
            <a:ext cx="615617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rial" pitchFamily="34" charset="0"/>
                <a:cs typeface="Arial" pitchFamily="34" charset="0"/>
              </a:rPr>
              <a:t>Pozitivist araştırmalar değişiyor.</a:t>
            </a:r>
          </a:p>
          <a:p>
            <a:r>
              <a:rPr lang="tr-TR" sz="3200" dirty="0" err="1" smtClean="0">
                <a:latin typeface="Arial" pitchFamily="34" charset="0"/>
                <a:cs typeface="Arial" pitchFamily="34" charset="0"/>
              </a:rPr>
              <a:t>Royal</a:t>
            </a:r>
            <a:r>
              <a:rPr lang="tr-T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3200" dirty="0" err="1" smtClean="0">
                <a:latin typeface="Arial" pitchFamily="34" charset="0"/>
                <a:cs typeface="Arial" pitchFamily="34" charset="0"/>
              </a:rPr>
              <a:t>Society’nin</a:t>
            </a:r>
            <a:r>
              <a:rPr lang="tr-TR" sz="3200" dirty="0" smtClean="0">
                <a:latin typeface="Arial" pitchFamily="34" charset="0"/>
                <a:cs typeface="Arial" pitchFamily="34" charset="0"/>
              </a:rPr>
              <a:t> yıllık toplantılarında görülüyor.</a:t>
            </a:r>
          </a:p>
          <a:p>
            <a:r>
              <a:rPr lang="tr-TR" sz="3200" dirty="0" smtClean="0">
                <a:latin typeface="Arial" pitchFamily="34" charset="0"/>
                <a:cs typeface="Arial" pitchFamily="34" charset="0"/>
              </a:rPr>
              <a:t>1948’de şeyleri saymaya ve olayların vuku bulmasına yönelikti.</a:t>
            </a:r>
          </a:p>
          <a:p>
            <a:r>
              <a:rPr lang="tr-TR" sz="3200" dirty="0" smtClean="0">
                <a:latin typeface="Arial" pitchFamily="34" charset="0"/>
                <a:cs typeface="Arial" pitchFamily="34" charset="0"/>
              </a:rPr>
              <a:t>1958’de sosyolojik yaklaşımlar arttı.</a:t>
            </a:r>
          </a:p>
          <a:p>
            <a:r>
              <a:rPr lang="tr-TR" sz="3200" dirty="0" smtClean="0">
                <a:latin typeface="Arial" pitchFamily="34" charset="0"/>
                <a:cs typeface="Arial" pitchFamily="34" charset="0"/>
              </a:rPr>
              <a:t>1980’lerden sonra nitel araştırmalara eğilim arttı.</a:t>
            </a:r>
            <a:endParaRPr lang="tr-T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0" y="4653136"/>
            <a:ext cx="2627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Thomas D. Wilson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/>
          <a:lstStyle/>
          <a:p>
            <a:r>
              <a:rPr lang="tr-TR" dirty="0" smtClean="0"/>
              <a:t>Tutarlılık Araştırmaları</a:t>
            </a:r>
            <a:endParaRPr lang="tr-TR" dirty="0"/>
          </a:p>
        </p:txBody>
      </p:sp>
      <p:pic>
        <p:nvPicPr>
          <p:cNvPr id="3074" name="Picture 2" descr="H:\SEMPOZYUM SUNU RESİMLER\Birger hjorlan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2051720" cy="2664296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0" y="4293096"/>
            <a:ext cx="27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Birger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Hjorland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2051720" y="1628800"/>
            <a:ext cx="70922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İndeksçiler üzerine yapılan araştırmaları örnek verir.</a:t>
            </a:r>
          </a:p>
          <a:p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Bunlar, saymaya yönelik araştırmalardır.</a:t>
            </a: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İndekslemeyi hesaba katmayarak  onu değerden uzaklaştır</a:t>
            </a:r>
          </a:p>
          <a:p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Uygun terimin atanmasını değil, tutarlılığı ölçer.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Tutarlılık Araştırmaları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Dokümanların indekslenmesinde tek doğru yol var.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İndeksçileri, hatalar yapabilen otomatik varlıklar olarak görme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İndekslemeyi değerden uzak bir iş olarak görme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Tutarlılığı hemen hemen her zaman basitçe ölçme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İndeksçilerin bilgileri, yeterlilikleri, eğitimsel arka planları, geçmişteki okumalarını vb hesaba katmama.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Sunum Planı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/>
          <a:lstStyle/>
          <a:p>
            <a:pPr lvl="1"/>
            <a:r>
              <a:rPr lang="tr-TR" sz="3200" dirty="0" smtClean="0">
                <a:latin typeface="Arial" pitchFamily="34" charset="0"/>
                <a:cs typeface="Arial" pitchFamily="34" charset="0"/>
              </a:rPr>
              <a:t>Gerçeğin bilgisine ya da doğru bilgiye ulaşma çabası</a:t>
            </a:r>
          </a:p>
          <a:p>
            <a:pPr lvl="2"/>
            <a:r>
              <a:rPr lang="tr-TR" sz="2800" dirty="0" smtClean="0">
                <a:latin typeface="Arial" pitchFamily="34" charset="0"/>
                <a:cs typeface="Arial" pitchFamily="34" charset="0"/>
              </a:rPr>
              <a:t>Bilim ve felsefe</a:t>
            </a:r>
          </a:p>
          <a:p>
            <a:pPr lvl="1"/>
            <a:r>
              <a:rPr lang="tr-TR" sz="3200" dirty="0" smtClean="0">
                <a:latin typeface="Arial" pitchFamily="34" charset="0"/>
                <a:cs typeface="Arial" pitchFamily="34" charset="0"/>
              </a:rPr>
              <a:t> Pozitivizm</a:t>
            </a:r>
          </a:p>
          <a:p>
            <a:pPr lvl="2"/>
            <a:r>
              <a:rPr lang="tr-TR" sz="2800" dirty="0" smtClean="0">
                <a:latin typeface="Arial" pitchFamily="34" charset="0"/>
                <a:cs typeface="Arial" pitchFamily="34" charset="0"/>
              </a:rPr>
              <a:t>Bilim Anlayışı</a:t>
            </a:r>
          </a:p>
          <a:p>
            <a:pPr lvl="1"/>
            <a:r>
              <a:rPr lang="tr-TR" sz="3200" dirty="0" smtClean="0">
                <a:latin typeface="Arial" pitchFamily="34" charset="0"/>
                <a:cs typeface="Arial" pitchFamily="34" charset="0"/>
              </a:rPr>
              <a:t>Pozitivizmin </a:t>
            </a:r>
            <a:r>
              <a:rPr lang="tr-TR" sz="3200" dirty="0" err="1" smtClean="0">
                <a:latin typeface="Arial" pitchFamily="34" charset="0"/>
                <a:cs typeface="Arial" pitchFamily="34" charset="0"/>
              </a:rPr>
              <a:t>KEB’e</a:t>
            </a:r>
            <a:r>
              <a:rPr lang="tr-TR" sz="3200" dirty="0" smtClean="0">
                <a:latin typeface="Arial" pitchFamily="34" charset="0"/>
                <a:cs typeface="Arial" pitchFamily="34" charset="0"/>
              </a:rPr>
              <a:t> yansımaları</a:t>
            </a:r>
          </a:p>
          <a:p>
            <a:pPr lvl="1"/>
            <a:r>
              <a:rPr lang="tr-TR" sz="3200" dirty="0" smtClean="0">
                <a:latin typeface="Arial" pitchFamily="34" charset="0"/>
                <a:cs typeface="Arial" pitchFamily="34" charset="0"/>
              </a:rPr>
              <a:t>Sonuç ve Değerlendirme</a:t>
            </a:r>
          </a:p>
          <a:p>
            <a:pPr lvl="1">
              <a:buNone/>
            </a:pPr>
            <a:endParaRPr lang="tr-TR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 ve Değerlendirme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Modern çağın paradigması pozitivizm, toplumsal olguların bilimsel yöntemlerle incelenebileceğini gösterdi.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Bilimin yöntemlerini sosyal bilimlere uyarladı.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Bilimsel akılcılığın insanın düşünebileceği tüm konu alanlarına yaygınlaşmasını savundu.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Soru şu: Bu paradigma devam mı edecek, değişikliğe mi uğrayacak yoksa terk mi edilecek?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 ve Değerlendirme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r>
              <a:rPr lang="tr-TR" sz="3600" dirty="0" smtClean="0">
                <a:latin typeface="Arial" pitchFamily="34" charset="0"/>
                <a:cs typeface="Arial" pitchFamily="34" charset="0"/>
              </a:rPr>
              <a:t>KEB açısından bakıldığında</a:t>
            </a:r>
          </a:p>
          <a:p>
            <a:pPr lvl="1"/>
            <a:r>
              <a:rPr lang="tr-TR" sz="3600" dirty="0" smtClean="0">
                <a:latin typeface="Arial" pitchFamily="34" charset="0"/>
                <a:cs typeface="Arial" pitchFamily="34" charset="0"/>
              </a:rPr>
              <a:t>Nötrlük ilkesi, kütüphane deneyimlerinde tarafsızlık, derme oluşturmada objektiflik olarak  devam etmelidir.</a:t>
            </a:r>
          </a:p>
          <a:p>
            <a:pPr lvl="1"/>
            <a:r>
              <a:rPr lang="tr-TR" sz="3600" dirty="0" smtClean="0">
                <a:latin typeface="Arial" pitchFamily="34" charset="0"/>
                <a:cs typeface="Arial" pitchFamily="34" charset="0"/>
              </a:rPr>
              <a:t>Nötrlük ilkesinde, kullanıcı gereksinimlerinin karşılanmasında tek biçimlilik anlayışı değil, sübjektiflik dikkate alınmalıdır.</a:t>
            </a:r>
            <a:endParaRPr lang="tr-TR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 ve Değerlendirme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latin typeface="Arial" pitchFamily="34" charset="0"/>
                <a:cs typeface="Arial" pitchFamily="34" charset="0"/>
              </a:rPr>
              <a:t>Hizmet sunumu ve erişim araçlarının tasarımı özelleştirilmelidir.</a:t>
            </a:r>
          </a:p>
          <a:p>
            <a:r>
              <a:rPr lang="tr-TR" sz="3600" dirty="0" smtClean="0">
                <a:latin typeface="Arial" pitchFamily="34" charset="0"/>
                <a:cs typeface="Arial" pitchFamily="34" charset="0"/>
              </a:rPr>
              <a:t>Kütüphane, güvenilir bilginin toplumsallaşmasını sağlama işlevini sürdürmelidir.</a:t>
            </a:r>
          </a:p>
          <a:p>
            <a:r>
              <a:rPr lang="tr-TR" sz="3600" dirty="0" smtClean="0">
                <a:latin typeface="Arial" pitchFamily="34" charset="0"/>
                <a:cs typeface="Arial" pitchFamily="34" charset="0"/>
              </a:rPr>
              <a:t>Bilgi erişim nesneleri sağlamdır, bilgi erişim sürecinin yol, yöntem ve teknikleri güvenilir ve güçlüdür. </a:t>
            </a:r>
            <a:endParaRPr lang="tr-TR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 ve Değerlendirme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Kullanıcı, yönlendirme ve müdahale gücü olan aktif bir rol üstlenmiştir.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Bilimsel araştırmalarda nicel metodolojiler, gerçek nedenleri ortaya çıkarmakta yetersiz kalmaktadır.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Olasılıkçı determinizm, kullanıcının / kütüphanecinin davranışlarının belirlenmesi ve model oluşturmada kullanılabilir.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2304256"/>
          </a:xfrm>
        </p:spPr>
        <p:txBody>
          <a:bodyPr>
            <a:normAutofit fontScale="90000"/>
          </a:bodyPr>
          <a:lstStyle/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KEB Araştırmalarında ve Kütüphanecilik Uygulamalarında </a:t>
            </a:r>
            <a:r>
              <a:rPr lang="tr-TR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Pozitivist Yaklaşımlarımızın 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Sıkı Savunucuları Olmayı Sürdürecek miyiz? </a:t>
            </a:r>
            <a:br>
              <a:rPr lang="tr-TR" sz="2800" dirty="0" smtClean="0">
                <a:latin typeface="Arial" pitchFamily="34" charset="0"/>
                <a:cs typeface="Arial" pitchFamily="34" charset="0"/>
              </a:rPr>
            </a:b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YOKSA </a:t>
            </a:r>
            <a:br>
              <a:rPr lang="tr-TR" sz="2800" b="1" dirty="0" smtClean="0">
                <a:latin typeface="Arial" pitchFamily="34" charset="0"/>
                <a:cs typeface="Arial" pitchFamily="34" charset="0"/>
              </a:rPr>
            </a:br>
            <a:r>
              <a:rPr lang="tr-TR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Postmodernist</a:t>
            </a:r>
            <a:r>
              <a:rPr lang="tr-TR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Yaklaşımlardan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Etkilenen Alternatif Yolları Benimsemeyi mi Deneyeceğiz?</a:t>
            </a:r>
            <a:endParaRPr lang="tr-TR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730806"/>
              </p:ext>
            </p:extLst>
          </p:nvPr>
        </p:nvGraphicFramePr>
        <p:xfrm>
          <a:off x="0" y="2852936"/>
          <a:ext cx="9144000" cy="33843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72000"/>
                <a:gridCol w="4572000"/>
              </a:tblGrid>
              <a:tr h="513937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Pozitivist Yaklaşımlar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Postmodernist</a:t>
                      </a:r>
                      <a:r>
                        <a:rPr lang="tr-TR" dirty="0" smtClean="0"/>
                        <a:t> Yaklaşımlar</a:t>
                      </a:r>
                      <a:endParaRPr lang="tr-TR" dirty="0"/>
                    </a:p>
                  </a:txBody>
                  <a:tcPr/>
                </a:tc>
              </a:tr>
              <a:tr h="494175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Tek Biçimlilik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Tek Biçimlilikten Uzaklaşma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Objektiflik ve Nötrlük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Sübjektiflik / </a:t>
                      </a:r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Öznellik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Kurallara Bağlılık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Kurallara Esneklik Getirme / Görecelik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Kesinlik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Kesinsizlik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Düzeni  Korumada Katı Tutum 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Düzeni  Korumada Esnek Tutum 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Standartlara Bağlılık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Standartlara</a:t>
                      </a:r>
                      <a:r>
                        <a:rPr lang="tr-TR" sz="2000" baseline="0" dirty="0" smtClean="0">
                          <a:latin typeface="Arial" pitchFamily="34" charset="0"/>
                          <a:cs typeface="Arial" pitchFamily="34" charset="0"/>
                        </a:rPr>
                        <a:t> Esneklik Getirme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Gerçeğin Bilgisine ya da Doğru Bilgiye Ulaşma Çabası</a:t>
            </a: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1.Kırılma Noktası: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Kopernik’in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, o güne kadar bilinen gerçeği değiştirmesi. 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J:\SEMPOZYUM SUNU RESİMLER\NicolasCopern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12" y="2780928"/>
            <a:ext cx="2724324" cy="3528392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3131840" y="6309320"/>
            <a:ext cx="25922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 smtClean="0">
                <a:latin typeface="Arial" pitchFamily="34" charset="0"/>
                <a:cs typeface="Arial" pitchFamily="34" charset="0"/>
              </a:rPr>
              <a:t>1473-1543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Bilgimizin kaynağı nedir?; Nasıl biliyoruz?; Neyi bilebiliriz?</a:t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endParaRPr lang="tr-TR" dirty="0"/>
          </a:p>
        </p:txBody>
      </p:sp>
      <p:pic>
        <p:nvPicPr>
          <p:cNvPr id="5122" name="Picture 2" descr="C:\Users\Kullanıcı\Desktop\SEMPOZYUM SUNU RESİMLER\imagesCAVHF92Q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921399" y="-364605"/>
            <a:ext cx="5301208" cy="9144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3999" cy="68579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02897"/>
                <a:gridCol w="2902897"/>
                <a:gridCol w="3338205"/>
              </a:tblGrid>
              <a:tr h="39112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Felsefe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Bilim</a:t>
                      </a:r>
                      <a:endParaRPr lang="tr-TR" dirty="0"/>
                    </a:p>
                  </a:txBody>
                  <a:tcPr/>
                </a:tc>
              </a:tr>
              <a:tr h="739378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A-Bilgiye konu edindikleri şeyler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Metafizik nesneler dahil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Olgular ve olgular arası ilişkiler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989659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Bilginin kaynağı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Rasyonalizm:</a:t>
                      </a:r>
                    </a:p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  Değişmez us,</a:t>
                      </a:r>
                    </a:p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  Önsel kavram ve   </a:t>
                      </a:r>
                    </a:p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          önermeler</a:t>
                      </a:r>
                    </a:p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  Mantıksal ispata ve  </a:t>
                      </a:r>
                    </a:p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         düşünmeye </a:t>
                      </a:r>
                    </a:p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         dayalıdır.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Arial" pitchFamily="34" charset="0"/>
                          <a:cs typeface="Arial" pitchFamily="34" charset="0"/>
                        </a:rPr>
                        <a:t>Amprizm</a:t>
                      </a:r>
                      <a:endParaRPr lang="tr-TR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  Gözlem ve deneyime </a:t>
                      </a:r>
                    </a:p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        dayalıdır,</a:t>
                      </a:r>
                    </a:p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  Deney(test etme, </a:t>
                      </a:r>
                    </a:p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        yöntem, ölçülebilirlik, </a:t>
                      </a:r>
                    </a:p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         tekrarlanabilirlik,    </a:t>
                      </a:r>
                    </a:p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         denetlenebilirlik,  </a:t>
                      </a:r>
                    </a:p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         kanıta dayandırma)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34672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B-Düşünmeye yöntem kazandırma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Tümdengelimli</a:t>
                      </a:r>
                    </a:p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  Neden-Sonuç İlişkisi</a:t>
                      </a:r>
                    </a:p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  Doğru / Yanlış</a:t>
                      </a:r>
                    </a:p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  Sonucun doğruluğu,  </a:t>
                      </a:r>
                    </a:p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      önermenin </a:t>
                      </a:r>
                    </a:p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      doğruluğuna </a:t>
                      </a:r>
                    </a:p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      bağlıdır.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Tümevarımlı</a:t>
                      </a:r>
                    </a:p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  Tekil olaylar</a:t>
                      </a:r>
                    </a:p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  Genellemeye</a:t>
                      </a:r>
                      <a:r>
                        <a:rPr lang="tr-TR" sz="2000" baseline="0" dirty="0" smtClean="0">
                          <a:latin typeface="Arial" pitchFamily="34" charset="0"/>
                          <a:cs typeface="Arial" pitchFamily="34" charset="0"/>
                        </a:rPr>
                        <a:t> varılır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112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Olgular arası İlişkiler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r>
              <a:rPr lang="tr-TR" sz="3600" dirty="0" smtClean="0">
                <a:latin typeface="Arial" pitchFamily="34" charset="0"/>
                <a:cs typeface="Arial" pitchFamily="34" charset="0"/>
              </a:rPr>
              <a:t>Nedensellik (süreklilik, düzen ilkeleri)</a:t>
            </a:r>
          </a:p>
          <a:p>
            <a:pPr lvl="1"/>
            <a:r>
              <a:rPr lang="tr-TR" sz="3600" dirty="0" smtClean="0">
                <a:latin typeface="Arial" pitchFamily="34" charset="0"/>
                <a:cs typeface="Arial" pitchFamily="34" charset="0"/>
              </a:rPr>
              <a:t>Her olgunun temelinde bir neden vardır</a:t>
            </a:r>
          </a:p>
          <a:p>
            <a:pPr lvl="1"/>
            <a:r>
              <a:rPr lang="tr-TR" sz="3600" dirty="0" smtClean="0">
                <a:latin typeface="Arial" pitchFamily="34" charset="0"/>
                <a:cs typeface="Arial" pitchFamily="34" charset="0"/>
              </a:rPr>
              <a:t>Benzer koşullar, benzer sonuçları doğurur.</a:t>
            </a:r>
            <a:r>
              <a:rPr lang="tr-TR" sz="3600" i="1" dirty="0" smtClean="0">
                <a:latin typeface="Arial" pitchFamily="34" charset="0"/>
                <a:cs typeface="Arial" pitchFamily="34" charset="0"/>
              </a:rPr>
              <a:t> Neden - sonuç ilişkisi</a:t>
            </a:r>
            <a:endParaRPr lang="tr-TR" sz="36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tr-TR" sz="3600" dirty="0" smtClean="0">
                <a:latin typeface="Arial" pitchFamily="34" charset="0"/>
                <a:cs typeface="Arial" pitchFamily="34" charset="0"/>
              </a:rPr>
              <a:t>Olgular arası zorunlu ilişkiler vardır.</a:t>
            </a:r>
          </a:p>
          <a:p>
            <a:pPr lvl="1">
              <a:buNone/>
            </a:pPr>
            <a:r>
              <a:rPr lang="tr-TR" sz="3600" dirty="0" err="1" smtClean="0">
                <a:latin typeface="Arial" pitchFamily="34" charset="0"/>
                <a:cs typeface="Arial" pitchFamily="34" charset="0"/>
              </a:rPr>
              <a:t>Hume</a:t>
            </a:r>
            <a:r>
              <a:rPr lang="tr-TR" sz="3600" dirty="0" smtClean="0">
                <a:latin typeface="Arial" pitchFamily="34" charset="0"/>
                <a:cs typeface="Arial" pitchFamily="34" charset="0"/>
              </a:rPr>
              <a:t>, Kant, </a:t>
            </a:r>
            <a:r>
              <a:rPr lang="tr-TR" sz="3600" dirty="0" err="1">
                <a:latin typeface="Arial" pitchFamily="34" charset="0"/>
                <a:cs typeface="Arial" pitchFamily="34" charset="0"/>
              </a:rPr>
              <a:t>H</a:t>
            </a:r>
            <a:r>
              <a:rPr lang="tr-TR" sz="3600" dirty="0" err="1" smtClean="0">
                <a:latin typeface="Arial" pitchFamily="34" charset="0"/>
                <a:cs typeface="Arial" pitchFamily="34" charset="0"/>
              </a:rPr>
              <a:t>egel</a:t>
            </a:r>
            <a:r>
              <a:rPr lang="tr-TR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3600" dirty="0" err="1" smtClean="0">
                <a:latin typeface="Arial" pitchFamily="34" charset="0"/>
                <a:cs typeface="Arial" pitchFamily="34" charset="0"/>
              </a:rPr>
              <a:t>Comte</a:t>
            </a:r>
            <a:r>
              <a:rPr lang="tr-TR" sz="3600" dirty="0" smtClean="0">
                <a:latin typeface="Arial" pitchFamily="34" charset="0"/>
                <a:cs typeface="Arial" pitchFamily="34" charset="0"/>
              </a:rPr>
              <a:t>, Einstein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tr-TR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Kırılma Noktası:Nedensellik (belirsizlik ilkesi)</a:t>
            </a:r>
            <a:r>
              <a:rPr lang="tr-T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9160"/>
          </a:xfrm>
        </p:spPr>
        <p:txBody>
          <a:bodyPr>
            <a:normAutofit/>
          </a:bodyPr>
          <a:lstStyle/>
          <a:p>
            <a:r>
              <a:rPr lang="tr-TR" sz="3600" dirty="0" smtClean="0">
                <a:latin typeface="Arial" pitchFamily="34" charset="0"/>
                <a:cs typeface="Arial" pitchFamily="34" charset="0"/>
              </a:rPr>
              <a:t>Kuantum Teorisine dayanır.</a:t>
            </a:r>
          </a:p>
          <a:p>
            <a:r>
              <a:rPr lang="tr-TR" sz="3600" dirty="0" smtClean="0">
                <a:latin typeface="Arial" pitchFamily="34" charset="0"/>
                <a:cs typeface="Arial" pitchFamily="34" charset="0"/>
              </a:rPr>
              <a:t>Doğada mikro düzeyde(atom altı parçacıklar) düzensizlik ve süreksizlik vardır.</a:t>
            </a:r>
          </a:p>
          <a:p>
            <a:r>
              <a:rPr lang="tr-TR" sz="3600" dirty="0" err="1" smtClean="0">
                <a:latin typeface="Arial" pitchFamily="34" charset="0"/>
                <a:cs typeface="Arial" pitchFamily="34" charset="0"/>
              </a:rPr>
              <a:t>Heisenberg</a:t>
            </a:r>
            <a:r>
              <a:rPr lang="tr-TR" sz="3600" dirty="0" smtClean="0">
                <a:latin typeface="Arial" pitchFamily="34" charset="0"/>
                <a:cs typeface="Arial" pitchFamily="34" charset="0"/>
              </a:rPr>
              <a:t>, parçacıkların hızını ve yerini aynı anda belirlemenin olanaksızlığını ortaya koyar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 algn="l"/>
            <a:r>
              <a:rPr lang="tr-TR" sz="3200" dirty="0" smtClean="0">
                <a:latin typeface="Arial" pitchFamily="34" charset="0"/>
                <a:cs typeface="Arial" pitchFamily="34" charset="0"/>
              </a:rPr>
              <a:t>Çağdaş fizik, modern fiziğin nedensellik ilkelerinin geçerliliğini sınırlamıştır. Bu durum, sosyal bilimler açısından önemlidir.</a:t>
            </a:r>
            <a:endParaRPr lang="tr-TR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Users\Kullanıcı\Desktop\SEMPOZYUM SUNU RESİMLER\1744311_com_werner_he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144000" cy="5301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2218</TotalTime>
  <Words>1210</Words>
  <Application>Microsoft Office PowerPoint</Application>
  <PresentationFormat>Ekran Gösterisi (4:3)</PresentationFormat>
  <Paragraphs>222</Paragraphs>
  <Slides>34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5" baseType="lpstr">
      <vt:lpstr>Ofis Teması</vt:lpstr>
      <vt:lpstr>KÜTÜPHANECİLİKTE POZİTİVİST YAKLAŞIMLAR</vt:lpstr>
      <vt:lpstr>PowerPoint Sunusu</vt:lpstr>
      <vt:lpstr>Sunum Planı</vt:lpstr>
      <vt:lpstr>Gerçeğin Bilgisine ya da Doğru Bilgiye Ulaşma Çabası</vt:lpstr>
      <vt:lpstr>Bilgimizin kaynağı nedir?; Nasıl biliyoruz?; Neyi bilebiliriz? </vt:lpstr>
      <vt:lpstr>PowerPoint Sunusu</vt:lpstr>
      <vt:lpstr>Olgular arası İlişkiler</vt:lpstr>
      <vt:lpstr>2. Kırılma Noktası:Nedensellik (belirsizlik ilkesi) </vt:lpstr>
      <vt:lpstr>Çağdaş fizik, modern fiziğin nedensellik ilkelerinin geçerliliğini sınırlamıştır. Bu durum, sosyal bilimler açısından önemlidir.</vt:lpstr>
      <vt:lpstr> Pozitivizm</vt:lpstr>
      <vt:lpstr>Bilim Anlayışı</vt:lpstr>
      <vt:lpstr>Olasılıkçı Determinizm</vt:lpstr>
      <vt:lpstr>Pozitivizmin KEB’e Yansımaları</vt:lpstr>
      <vt:lpstr>Kütüphanecinin Algısı</vt:lpstr>
      <vt:lpstr>Kütüphanecinin Algısı</vt:lpstr>
      <vt:lpstr>Kullanıcının Algısı</vt:lpstr>
      <vt:lpstr>Eleştiriler/Değerlendirmeler</vt:lpstr>
      <vt:lpstr>Eleştiriler/Değerlendirmeler</vt:lpstr>
      <vt:lpstr>PowerPoint Sunusu</vt:lpstr>
      <vt:lpstr>Eleştiriler/Değerlendirmeler</vt:lpstr>
      <vt:lpstr>Pozitivizmin Bilimsel Çalışmalara Yansımaları</vt:lpstr>
      <vt:lpstr>Bilgi Arama Davranışları</vt:lpstr>
      <vt:lpstr>Bilgi Arama Davranışları</vt:lpstr>
      <vt:lpstr>Bilgi Arama Davranışları</vt:lpstr>
      <vt:lpstr>Bilgi Arama Davranışları</vt:lpstr>
      <vt:lpstr>Bilgi Arama Davranışları</vt:lpstr>
      <vt:lpstr>Tutarlılık Araştırmaları</vt:lpstr>
      <vt:lpstr>Tutarlılık Araştırmaları</vt:lpstr>
      <vt:lpstr>Tutarlılık Araştırmaları</vt:lpstr>
      <vt:lpstr>Sonuç ve Değerlendirme</vt:lpstr>
      <vt:lpstr>Sonuç ve Değerlendirme</vt:lpstr>
      <vt:lpstr>Sonuç ve Değerlendirme</vt:lpstr>
      <vt:lpstr>Sonuç ve Değerlendirme</vt:lpstr>
      <vt:lpstr>KEB Araştırmalarında ve Kütüphanecilik Uygulamalarında Pozitivist Yaklaşımlarımızın  Sıkı Savunucuları Olmayı Sürdürecek miyiz?  YOKSA  Postmodernist Yaklaşımlardan Etkilenen Alternatif Yolları Benimsemeyi mi Deneyeceğiz?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KÜTÜPHANECİLİKTE POZİTİVİST YAKLAŞIMLAR</dc:title>
  <dc:creator>Kullanıcı</dc:creator>
  <cp:lastModifiedBy>Kullanıcı</cp:lastModifiedBy>
  <cp:revision>151</cp:revision>
  <dcterms:created xsi:type="dcterms:W3CDTF">2012-05-20T13:03:00Z</dcterms:created>
  <dcterms:modified xsi:type="dcterms:W3CDTF">2018-03-13T03:46:43Z</dcterms:modified>
</cp:coreProperties>
</file>