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36"/>
  </p:notesMasterIdLst>
  <p:sldIdLst>
    <p:sldId id="256" r:id="rId2"/>
    <p:sldId id="276" r:id="rId3"/>
    <p:sldId id="257" r:id="rId4"/>
    <p:sldId id="305" r:id="rId5"/>
    <p:sldId id="264" r:id="rId6"/>
    <p:sldId id="261" r:id="rId7"/>
    <p:sldId id="266" r:id="rId8"/>
    <p:sldId id="267" r:id="rId9"/>
    <p:sldId id="268" r:id="rId10"/>
    <p:sldId id="269" r:id="rId11"/>
    <p:sldId id="274" r:id="rId12"/>
    <p:sldId id="275" r:id="rId13"/>
    <p:sldId id="278" r:id="rId14"/>
    <p:sldId id="279" r:id="rId15"/>
    <p:sldId id="280" r:id="rId16"/>
    <p:sldId id="281" r:id="rId17"/>
    <p:sldId id="291" r:id="rId18"/>
    <p:sldId id="282" r:id="rId19"/>
    <p:sldId id="290" r:id="rId20"/>
    <p:sldId id="283" r:id="rId21"/>
    <p:sldId id="286" r:id="rId22"/>
    <p:sldId id="288" r:id="rId23"/>
    <p:sldId id="292" r:id="rId24"/>
    <p:sldId id="293" r:id="rId25"/>
    <p:sldId id="294" r:id="rId26"/>
    <p:sldId id="295" r:id="rId27"/>
    <p:sldId id="297" r:id="rId28"/>
    <p:sldId id="296" r:id="rId29"/>
    <p:sldId id="298" r:id="rId30"/>
    <p:sldId id="299" r:id="rId31"/>
    <p:sldId id="300" r:id="rId32"/>
    <p:sldId id="301" r:id="rId33"/>
    <p:sldId id="302" r:id="rId34"/>
    <p:sldId id="306" r:id="rId35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Orta Stil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3" autoAdjust="0"/>
    <p:restoredTop sz="94574" autoAdjust="0"/>
  </p:normalViewPr>
  <p:slideViewPr>
    <p:cSldViewPr>
      <p:cViewPr varScale="1">
        <p:scale>
          <a:sx n="70" d="100"/>
          <a:sy n="70" d="100"/>
        </p:scale>
        <p:origin x="-1164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34" d="100"/>
          <a:sy n="34" d="100"/>
        </p:scale>
        <p:origin x="-1776" y="-7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C8E8D47-77E1-47A9-A5E0-84F2827E7467}" type="datetimeFigureOut">
              <a:rPr lang="tr-TR" smtClean="0"/>
              <a:pPr/>
              <a:t>13.03.2018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BB3A9B8-7ADE-43CA-9DA8-BA634861608C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098870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B3A9B8-7ADE-43CA-9DA8-BA634861608C}" type="slidenum">
              <a:rPr lang="tr-TR" smtClean="0"/>
              <a:pPr/>
              <a:t>14</a:t>
            </a:fld>
            <a:endParaRPr lang="tr-T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8E62D7-56D6-45B1-9148-A241C97C085C}" type="datetimeFigureOut">
              <a:rPr lang="tr-TR" smtClean="0"/>
              <a:pPr/>
              <a:t>13.03.2018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C80870-7104-44C1-938F-FE7D99E30DF5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8E62D7-56D6-45B1-9148-A241C97C085C}" type="datetimeFigureOut">
              <a:rPr lang="tr-TR" smtClean="0"/>
              <a:pPr/>
              <a:t>13.03.2018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C80870-7104-44C1-938F-FE7D99E30DF5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8E62D7-56D6-45B1-9148-A241C97C085C}" type="datetimeFigureOut">
              <a:rPr lang="tr-TR" smtClean="0"/>
              <a:pPr/>
              <a:t>13.03.2018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C80870-7104-44C1-938F-FE7D99E30DF5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8E62D7-56D6-45B1-9148-A241C97C085C}" type="datetimeFigureOut">
              <a:rPr lang="tr-TR" smtClean="0"/>
              <a:pPr/>
              <a:t>13.03.2018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C80870-7104-44C1-938F-FE7D99E30DF5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8E62D7-56D6-45B1-9148-A241C97C085C}" type="datetimeFigureOut">
              <a:rPr lang="tr-TR" smtClean="0"/>
              <a:pPr/>
              <a:t>13.03.2018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C80870-7104-44C1-938F-FE7D99E30DF5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8E62D7-56D6-45B1-9148-A241C97C085C}" type="datetimeFigureOut">
              <a:rPr lang="tr-TR" smtClean="0"/>
              <a:pPr/>
              <a:t>13.03.2018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C80870-7104-44C1-938F-FE7D99E30DF5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8E62D7-56D6-45B1-9148-A241C97C085C}" type="datetimeFigureOut">
              <a:rPr lang="tr-TR" smtClean="0"/>
              <a:pPr/>
              <a:t>13.03.2018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C80870-7104-44C1-938F-FE7D99E30DF5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8E62D7-56D6-45B1-9148-A241C97C085C}" type="datetimeFigureOut">
              <a:rPr lang="tr-TR" smtClean="0"/>
              <a:pPr/>
              <a:t>13.03.2018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C80870-7104-44C1-938F-FE7D99E30DF5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8E62D7-56D6-45B1-9148-A241C97C085C}" type="datetimeFigureOut">
              <a:rPr lang="tr-TR" smtClean="0"/>
              <a:pPr/>
              <a:t>13.03.2018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C80870-7104-44C1-938F-FE7D99E30DF5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8E62D7-56D6-45B1-9148-A241C97C085C}" type="datetimeFigureOut">
              <a:rPr lang="tr-TR" smtClean="0"/>
              <a:pPr/>
              <a:t>13.03.2018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C80870-7104-44C1-938F-FE7D99E30DF5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8E62D7-56D6-45B1-9148-A241C97C085C}" type="datetimeFigureOut">
              <a:rPr lang="tr-TR" smtClean="0"/>
              <a:pPr/>
              <a:t>13.03.2018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C80870-7104-44C1-938F-FE7D99E30DF5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8E62D7-56D6-45B1-9148-A241C97C085C}" type="datetimeFigureOut">
              <a:rPr lang="tr-TR" smtClean="0"/>
              <a:pPr/>
              <a:t>13.03.2018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C80870-7104-44C1-938F-FE7D99E30DF5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fenerci@ankara.edu.tr" TargetMode="External"/><Relationship Id="rId2" Type="http://schemas.openxmlformats.org/officeDocument/2006/relationships/hyperlink" Target="mailto:gnalkan@ankara.edu.tr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1043608" y="692697"/>
            <a:ext cx="7056784" cy="2160240"/>
          </a:xfrm>
        </p:spPr>
        <p:txBody>
          <a:bodyPr>
            <a:normAutofit/>
          </a:bodyPr>
          <a:lstStyle/>
          <a:p>
            <a:r>
              <a:rPr lang="tr-TR" dirty="0" smtClean="0">
                <a:latin typeface="Arial" pitchFamily="34" charset="0"/>
                <a:cs typeface="Arial" pitchFamily="34" charset="0"/>
              </a:rPr>
              <a:t>KÜTÜPHANECİLİKTE POZİTİVİST</a:t>
            </a:r>
            <a:br>
              <a:rPr lang="tr-TR" dirty="0" smtClean="0">
                <a:latin typeface="Arial" pitchFamily="34" charset="0"/>
                <a:cs typeface="Arial" pitchFamily="34" charset="0"/>
              </a:rPr>
            </a:br>
            <a:r>
              <a:rPr lang="tr-TR" dirty="0" smtClean="0">
                <a:latin typeface="Arial" pitchFamily="34" charset="0"/>
                <a:cs typeface="Arial" pitchFamily="34" charset="0"/>
              </a:rPr>
              <a:t>YAKLAŞIMLAR</a:t>
            </a:r>
            <a:endParaRPr lang="tr-TR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251520" y="3212976"/>
            <a:ext cx="8640960" cy="720080"/>
          </a:xfrm>
        </p:spPr>
        <p:txBody>
          <a:bodyPr>
            <a:normAutofit fontScale="92500"/>
          </a:bodyPr>
          <a:lstStyle/>
          <a:p>
            <a:pPr algn="l"/>
            <a:r>
              <a:rPr lang="tr-TR" b="1" dirty="0" err="1" smtClean="0">
                <a:latin typeface="Arial" pitchFamily="34" charset="0"/>
                <a:cs typeface="Arial" pitchFamily="34" charset="0"/>
              </a:rPr>
              <a:t>Prof.Dr</a:t>
            </a:r>
            <a:r>
              <a:rPr lang="tr-TR" b="1" dirty="0" smtClean="0">
                <a:latin typeface="Arial" pitchFamily="34" charset="0"/>
                <a:cs typeface="Arial" pitchFamily="34" charset="0"/>
              </a:rPr>
              <a:t>. Nazlı Alkan ve </a:t>
            </a:r>
            <a:r>
              <a:rPr lang="tr-TR" b="1" dirty="0" err="1" smtClean="0">
                <a:latin typeface="Arial" pitchFamily="34" charset="0"/>
                <a:cs typeface="Arial" pitchFamily="34" charset="0"/>
              </a:rPr>
              <a:t>Prof.Dr</a:t>
            </a:r>
            <a:r>
              <a:rPr lang="tr-TR" b="1" dirty="0" smtClean="0">
                <a:latin typeface="Arial" pitchFamily="34" charset="0"/>
                <a:cs typeface="Arial" pitchFamily="34" charset="0"/>
              </a:rPr>
              <a:t>. Tülay Fenerci</a:t>
            </a:r>
          </a:p>
          <a:p>
            <a:pPr algn="l"/>
            <a:endParaRPr lang="tr-TR" dirty="0" smtClean="0">
              <a:solidFill>
                <a:schemeClr val="tx1"/>
              </a:solidFill>
              <a:hlinkClick r:id="rId2"/>
            </a:endParaRPr>
          </a:p>
          <a:p>
            <a:pPr algn="l"/>
            <a:endParaRPr lang="tr-TR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3 Metin kutusu"/>
          <p:cNvSpPr txBox="1"/>
          <p:nvPr/>
        </p:nvSpPr>
        <p:spPr>
          <a:xfrm>
            <a:off x="0" y="4221088"/>
            <a:ext cx="9144000" cy="800219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tr-TR" sz="2800" dirty="0" smtClean="0">
                <a:hlinkClick r:id="rId2"/>
              </a:rPr>
              <a:t>    </a:t>
            </a:r>
            <a:r>
              <a:rPr lang="tr-TR" sz="2800" dirty="0" err="1" smtClean="0">
                <a:hlinkClick r:id="rId2"/>
              </a:rPr>
              <a:t>gnalkan</a:t>
            </a:r>
            <a:r>
              <a:rPr lang="tr-TR" sz="2800" dirty="0" smtClean="0">
                <a:hlinkClick r:id="rId2"/>
              </a:rPr>
              <a:t>@</a:t>
            </a:r>
            <a:r>
              <a:rPr lang="tr-TR" sz="2800" dirty="0" err="1" smtClean="0">
                <a:hlinkClick r:id="rId2"/>
              </a:rPr>
              <a:t>ankara</a:t>
            </a:r>
            <a:r>
              <a:rPr lang="tr-TR" sz="2800" dirty="0" smtClean="0">
                <a:hlinkClick r:id="rId2"/>
              </a:rPr>
              <a:t>.edu.tr</a:t>
            </a:r>
            <a:r>
              <a:rPr lang="tr-TR" sz="2800" dirty="0" smtClean="0"/>
              <a:t>     </a:t>
            </a:r>
            <a:r>
              <a:rPr lang="tr-TR" sz="2400" dirty="0" smtClean="0"/>
              <a:t>                </a:t>
            </a:r>
            <a:r>
              <a:rPr lang="tr-TR" sz="2800" dirty="0" smtClean="0"/>
              <a:t> </a:t>
            </a:r>
            <a:r>
              <a:rPr lang="tr-TR" sz="2800" dirty="0" smtClean="0">
                <a:hlinkClick r:id="rId3"/>
              </a:rPr>
              <a:t>fenerci@</a:t>
            </a:r>
            <a:r>
              <a:rPr lang="tr-TR" sz="2800" dirty="0" err="1" smtClean="0">
                <a:hlinkClick r:id="rId3"/>
              </a:rPr>
              <a:t>ankara</a:t>
            </a:r>
            <a:r>
              <a:rPr lang="tr-TR" sz="2800" dirty="0" smtClean="0">
                <a:hlinkClick r:id="rId3"/>
              </a:rPr>
              <a:t>.edu.tr</a:t>
            </a:r>
            <a:r>
              <a:rPr lang="tr-TR" sz="2800" dirty="0" smtClean="0"/>
              <a:t>       </a:t>
            </a:r>
            <a:r>
              <a:rPr lang="tr-TR" dirty="0" smtClean="0"/>
              <a:t>f</a:t>
            </a:r>
            <a:endParaRPr lang="tr-TR" dirty="0"/>
          </a:p>
        </p:txBody>
      </p:sp>
      <p:sp>
        <p:nvSpPr>
          <p:cNvPr id="6" name="5 Metin kutusu"/>
          <p:cNvSpPr txBox="1"/>
          <p:nvPr/>
        </p:nvSpPr>
        <p:spPr>
          <a:xfrm>
            <a:off x="1916088" y="5597624"/>
            <a:ext cx="518457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2800" dirty="0" smtClean="0"/>
              <a:t>31 Mayıs- 02 Haziran 2012</a:t>
            </a:r>
          </a:p>
          <a:p>
            <a:pPr algn="ctr"/>
            <a:r>
              <a:rPr lang="tr-TR" sz="2800" dirty="0" smtClean="0"/>
              <a:t>Ürgüp / Nevşehir</a:t>
            </a:r>
            <a:endParaRPr lang="tr-TR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tr-TR" sz="3600" dirty="0" smtClean="0">
                <a:latin typeface="Arial" pitchFamily="34" charset="0"/>
                <a:cs typeface="Arial" pitchFamily="34" charset="0"/>
              </a:rPr>
              <a:t> Pozitivizm</a:t>
            </a:r>
            <a:endParaRPr lang="tr-TR" sz="36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8195" name="Picture 3" descr="C:\Users\Kullanıcı\Desktop\SEMPOZYUM SUNU RESİMLER\imagesCAHBP4KE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1772816"/>
            <a:ext cx="5112568" cy="3024336"/>
          </a:xfrm>
          <a:prstGeom prst="rect">
            <a:avLst/>
          </a:prstGeom>
          <a:noFill/>
        </p:spPr>
      </p:pic>
      <p:sp>
        <p:nvSpPr>
          <p:cNvPr id="7" name="6 Metin kutusu"/>
          <p:cNvSpPr txBox="1"/>
          <p:nvPr/>
        </p:nvSpPr>
        <p:spPr>
          <a:xfrm>
            <a:off x="5508104" y="1772816"/>
            <a:ext cx="3635896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ü"/>
            </a:pPr>
            <a:r>
              <a:rPr lang="tr-TR" sz="3200" dirty="0" smtClean="0">
                <a:latin typeface="Arial" pitchFamily="34" charset="0"/>
                <a:cs typeface="Arial" pitchFamily="34" charset="0"/>
              </a:rPr>
              <a:t>Toplumsal  </a:t>
            </a:r>
          </a:p>
          <a:p>
            <a:r>
              <a:rPr lang="tr-TR" sz="3200" dirty="0" smtClean="0">
                <a:latin typeface="Arial" pitchFamily="34" charset="0"/>
                <a:cs typeface="Arial" pitchFamily="34" charset="0"/>
              </a:rPr>
              <a:t>    olgular, bilimsel  </a:t>
            </a:r>
          </a:p>
          <a:p>
            <a:r>
              <a:rPr lang="tr-TR" sz="3200" dirty="0" smtClean="0">
                <a:latin typeface="Arial" pitchFamily="34" charset="0"/>
                <a:cs typeface="Arial" pitchFamily="34" charset="0"/>
              </a:rPr>
              <a:t>    yöntemlerle  </a:t>
            </a:r>
          </a:p>
          <a:p>
            <a:r>
              <a:rPr lang="tr-TR" sz="3200" dirty="0" smtClean="0">
                <a:latin typeface="Arial" pitchFamily="34" charset="0"/>
                <a:cs typeface="Arial" pitchFamily="34" charset="0"/>
              </a:rPr>
              <a:t>    incelenebilir.</a:t>
            </a:r>
          </a:p>
          <a:p>
            <a:pPr>
              <a:buFont typeface="Wingdings" pitchFamily="2" charset="2"/>
              <a:buChar char="ü"/>
            </a:pPr>
            <a:r>
              <a:rPr lang="tr-TR" sz="3200" dirty="0" smtClean="0">
                <a:latin typeface="Arial" pitchFamily="34" charset="0"/>
                <a:cs typeface="Arial" pitchFamily="34" charset="0"/>
              </a:rPr>
              <a:t>Doğa bilimlerinin  </a:t>
            </a:r>
          </a:p>
          <a:p>
            <a:r>
              <a:rPr lang="tr-TR" sz="3200" dirty="0" smtClean="0">
                <a:latin typeface="Arial" pitchFamily="34" charset="0"/>
                <a:cs typeface="Arial" pitchFamily="34" charset="0"/>
              </a:rPr>
              <a:t>   yöntemleri   </a:t>
            </a:r>
          </a:p>
          <a:p>
            <a:r>
              <a:rPr lang="tr-TR" sz="3200" dirty="0" smtClean="0">
                <a:latin typeface="Arial" pitchFamily="34" charset="0"/>
                <a:cs typeface="Arial" pitchFamily="34" charset="0"/>
              </a:rPr>
              <a:t>   sosyal bilimler  </a:t>
            </a:r>
          </a:p>
          <a:p>
            <a:r>
              <a:rPr lang="tr-TR" sz="3200" dirty="0" smtClean="0">
                <a:latin typeface="Arial" pitchFamily="34" charset="0"/>
                <a:cs typeface="Arial" pitchFamily="34" charset="0"/>
              </a:rPr>
              <a:t>   için de  </a:t>
            </a:r>
          </a:p>
          <a:p>
            <a:r>
              <a:rPr lang="tr-TR" sz="3200" dirty="0" smtClean="0">
                <a:latin typeface="Arial" pitchFamily="34" charset="0"/>
                <a:cs typeface="Arial" pitchFamily="34" charset="0"/>
              </a:rPr>
              <a:t>   kullanılabilir.</a:t>
            </a:r>
          </a:p>
          <a:p>
            <a:endParaRPr lang="tr-TR" sz="3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5 Metin kutusu"/>
          <p:cNvSpPr txBox="1"/>
          <p:nvPr/>
        </p:nvSpPr>
        <p:spPr>
          <a:xfrm>
            <a:off x="611560" y="4869160"/>
            <a:ext cx="43924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400" dirty="0" err="1" smtClean="0">
                <a:latin typeface="Arial" pitchFamily="34" charset="0"/>
                <a:cs typeface="Arial" pitchFamily="34" charset="0"/>
              </a:rPr>
              <a:t>Auguste</a:t>
            </a:r>
            <a:r>
              <a:rPr lang="tr-TR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tr-TR" sz="2400" dirty="0" err="1" smtClean="0">
                <a:latin typeface="Arial" pitchFamily="34" charset="0"/>
                <a:cs typeface="Arial" pitchFamily="34" charset="0"/>
              </a:rPr>
              <a:t>Comte</a:t>
            </a:r>
            <a:r>
              <a:rPr lang="tr-TR" sz="2400" dirty="0" smtClean="0">
                <a:latin typeface="Arial" pitchFamily="34" charset="0"/>
                <a:cs typeface="Arial" pitchFamily="34" charset="0"/>
              </a:rPr>
              <a:t> (1798-1857)</a:t>
            </a:r>
            <a:endParaRPr lang="tr-TR" sz="2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Bilim Anlayışı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0" y="1340768"/>
            <a:ext cx="9144000" cy="5517232"/>
          </a:xfrm>
        </p:spPr>
        <p:txBody>
          <a:bodyPr>
            <a:normAutofit fontScale="92500" lnSpcReduction="10000"/>
          </a:bodyPr>
          <a:lstStyle/>
          <a:p>
            <a:r>
              <a:rPr lang="tr-TR" dirty="0" smtClean="0">
                <a:latin typeface="Arial" pitchFamily="34" charset="0"/>
                <a:cs typeface="Arial" pitchFamily="34" charset="0"/>
              </a:rPr>
              <a:t>Bilim, doğadaki olayların gözlemlenmesinden </a:t>
            </a:r>
            <a:r>
              <a:rPr lang="tr-TR" dirty="0" smtClean="0">
                <a:latin typeface="Arial" pitchFamily="34" charset="0"/>
                <a:cs typeface="Arial" pitchFamily="34" charset="0"/>
              </a:rPr>
              <a:t>doğmuştur(ampirizmi </a:t>
            </a:r>
            <a:r>
              <a:rPr lang="tr-TR" dirty="0" smtClean="0">
                <a:latin typeface="Arial" pitchFamily="34" charset="0"/>
                <a:cs typeface="Arial" pitchFamily="34" charset="0"/>
              </a:rPr>
              <a:t>esas alır);</a:t>
            </a:r>
          </a:p>
          <a:p>
            <a:r>
              <a:rPr lang="tr-TR" dirty="0" smtClean="0">
                <a:latin typeface="Arial" pitchFamily="34" charset="0"/>
                <a:cs typeface="Arial" pitchFamily="34" charset="0"/>
              </a:rPr>
              <a:t>Amacı: Olaylar arasındaki ilişkilerin sabit yasalarını bulmaktır;</a:t>
            </a:r>
          </a:p>
          <a:p>
            <a:r>
              <a:rPr lang="tr-TR" dirty="0" smtClean="0">
                <a:latin typeface="Arial" pitchFamily="34" charset="0"/>
                <a:cs typeface="Arial" pitchFamily="34" charset="0"/>
              </a:rPr>
              <a:t>Faydacıdır;</a:t>
            </a:r>
          </a:p>
          <a:p>
            <a:r>
              <a:rPr lang="tr-TR" dirty="0" smtClean="0">
                <a:latin typeface="Arial" pitchFamily="34" charset="0"/>
                <a:cs typeface="Arial" pitchFamily="34" charset="0"/>
              </a:rPr>
              <a:t>Kuramsal ve </a:t>
            </a:r>
            <a:r>
              <a:rPr lang="tr-TR" dirty="0" smtClean="0">
                <a:latin typeface="Arial" pitchFamily="34" charset="0"/>
                <a:cs typeface="Arial" pitchFamily="34" charset="0"/>
              </a:rPr>
              <a:t>uygulamalıdır(ampirizmi </a:t>
            </a:r>
            <a:r>
              <a:rPr lang="tr-TR" dirty="0" smtClean="0">
                <a:latin typeface="Arial" pitchFamily="34" charset="0"/>
                <a:cs typeface="Arial" pitchFamily="34" charset="0"/>
              </a:rPr>
              <a:t>ve rasyonalizmi uzlaştırır);</a:t>
            </a:r>
          </a:p>
          <a:p>
            <a:r>
              <a:rPr lang="tr-TR" dirty="0" smtClean="0">
                <a:latin typeface="Arial" pitchFamily="34" charset="0"/>
                <a:cs typeface="Arial" pitchFamily="34" charset="0"/>
              </a:rPr>
              <a:t>Nesnellik özelliği vardır;</a:t>
            </a:r>
          </a:p>
          <a:p>
            <a:r>
              <a:rPr lang="tr-TR" dirty="0" smtClean="0">
                <a:latin typeface="Arial" pitchFamily="34" charset="0"/>
                <a:cs typeface="Arial" pitchFamily="34" charset="0"/>
              </a:rPr>
              <a:t>Tarihsel açıdan görelidir;</a:t>
            </a:r>
          </a:p>
          <a:p>
            <a:r>
              <a:rPr lang="tr-TR" dirty="0" smtClean="0">
                <a:latin typeface="Arial" pitchFamily="34" charset="0"/>
                <a:cs typeface="Arial" pitchFamily="34" charset="0"/>
              </a:rPr>
              <a:t>Bilimsel düşünme tarzı genelleştirilmelidir. Bu da pozitif zihniyet demektir.</a:t>
            </a:r>
            <a:endParaRPr lang="tr-TR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Olasılıkçı Determinizm</a:t>
            </a:r>
            <a:endParaRPr lang="tr-TR" dirty="0"/>
          </a:p>
        </p:txBody>
      </p:sp>
      <p:pic>
        <p:nvPicPr>
          <p:cNvPr id="1026" name="Picture 2" descr="C:\Users\Kullanıcı\Desktop\SEMPOZYUM SUNU RESİMLER\imagesCABRY4PK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340768"/>
            <a:ext cx="3275856" cy="3024336"/>
          </a:xfrm>
          <a:prstGeom prst="rect">
            <a:avLst/>
          </a:prstGeom>
          <a:noFill/>
        </p:spPr>
      </p:pic>
      <p:sp>
        <p:nvSpPr>
          <p:cNvPr id="6" name="5 Metin kutusu"/>
          <p:cNvSpPr txBox="1"/>
          <p:nvPr/>
        </p:nvSpPr>
        <p:spPr>
          <a:xfrm>
            <a:off x="395536" y="4437112"/>
            <a:ext cx="23762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400" dirty="0" smtClean="0">
                <a:latin typeface="Arial" pitchFamily="34" charset="0"/>
                <a:cs typeface="Arial" pitchFamily="34" charset="0"/>
              </a:rPr>
              <a:t>Yılmaz Öner</a:t>
            </a:r>
            <a:endParaRPr lang="tr-TR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6 Metin kutusu"/>
          <p:cNvSpPr txBox="1"/>
          <p:nvPr/>
        </p:nvSpPr>
        <p:spPr>
          <a:xfrm>
            <a:off x="3419872" y="1412776"/>
            <a:ext cx="5724128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800" dirty="0" smtClean="0">
                <a:latin typeface="Arial" pitchFamily="34" charset="0"/>
                <a:cs typeface="Arial" pitchFamily="34" charset="0"/>
              </a:rPr>
              <a:t>Yalnızca fiili alana geçmiş olguları ele alan pozitivist bilim anlayışını eleştirir. </a:t>
            </a:r>
          </a:p>
          <a:p>
            <a:r>
              <a:rPr lang="tr-TR" sz="2800" dirty="0" smtClean="0">
                <a:latin typeface="Arial" pitchFamily="34" charset="0"/>
                <a:cs typeface="Arial" pitchFamily="34" charset="0"/>
              </a:rPr>
              <a:t>Pozitivistler, nesnenin kendi iç dünyasında barındırdığı </a:t>
            </a:r>
            <a:r>
              <a:rPr lang="tr-TR" sz="2800" dirty="0" err="1" smtClean="0">
                <a:latin typeface="Arial" pitchFamily="34" charset="0"/>
                <a:cs typeface="Arial" pitchFamily="34" charset="0"/>
              </a:rPr>
              <a:t>virtüel</a:t>
            </a:r>
            <a:r>
              <a:rPr lang="tr-TR" sz="2800" dirty="0" smtClean="0">
                <a:latin typeface="Arial" pitchFamily="34" charset="0"/>
                <a:cs typeface="Arial" pitchFamily="34" charset="0"/>
              </a:rPr>
              <a:t> alternatif eylemlerden hangisini seçip fiili olgu durumuna geçirdiği ile ilgilenmemektedir.</a:t>
            </a:r>
          </a:p>
          <a:p>
            <a:endParaRPr lang="tr-TR" sz="3200" dirty="0" smtClean="0">
              <a:latin typeface="Arial" pitchFamily="34" charset="0"/>
              <a:cs typeface="Arial" pitchFamily="34" charset="0"/>
            </a:endParaRPr>
          </a:p>
          <a:p>
            <a:endParaRPr lang="tr-TR" sz="3200" dirty="0" smtClean="0">
              <a:latin typeface="Arial" pitchFamily="34" charset="0"/>
              <a:cs typeface="Arial" pitchFamily="34" charset="0"/>
            </a:endParaRPr>
          </a:p>
          <a:p>
            <a:endParaRPr lang="tr-TR" sz="3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7 Metin kutusu"/>
          <p:cNvSpPr txBox="1"/>
          <p:nvPr/>
        </p:nvSpPr>
        <p:spPr>
          <a:xfrm>
            <a:off x="0" y="4941168"/>
            <a:ext cx="914400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800" dirty="0" smtClean="0">
                <a:latin typeface="Arial" pitchFamily="34" charset="0"/>
                <a:cs typeface="Arial" pitchFamily="34" charset="0"/>
              </a:rPr>
              <a:t>İç dünyada kendini norm olarak kabul ettirecek bir determinizmin olmadığını savunur</a:t>
            </a:r>
            <a:r>
              <a:rPr lang="tr-TR" dirty="0" smtClean="0"/>
              <a:t>. </a:t>
            </a:r>
            <a:r>
              <a:rPr lang="tr-TR" sz="2800" dirty="0" err="1" smtClean="0">
                <a:latin typeface="Arial" pitchFamily="34" charset="0"/>
                <a:cs typeface="Arial" pitchFamily="34" charset="0"/>
              </a:rPr>
              <a:t>Virtüel</a:t>
            </a:r>
            <a:r>
              <a:rPr lang="tr-TR" sz="2800" dirty="0" smtClean="0">
                <a:latin typeface="Arial" pitchFamily="34" charset="0"/>
                <a:cs typeface="Arial" pitchFamily="34" charset="0"/>
              </a:rPr>
              <a:t> alternatiflerden kendini norm olarak kabul ettiren olgu, olasılık ölçüsünde gerçekleşmektedir </a:t>
            </a:r>
            <a:endParaRPr lang="tr-TR" sz="28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Pozitivizmin </a:t>
            </a:r>
            <a:r>
              <a:rPr lang="tr-TR" dirty="0" err="1" smtClean="0"/>
              <a:t>KEB’e</a:t>
            </a:r>
            <a:r>
              <a:rPr lang="tr-TR" dirty="0" smtClean="0"/>
              <a:t> Yansımaları</a:t>
            </a:r>
            <a:endParaRPr lang="tr-TR" dirty="0"/>
          </a:p>
        </p:txBody>
      </p:sp>
      <p:pic>
        <p:nvPicPr>
          <p:cNvPr id="1026" name="Picture 2" descr="H:\SEMPOZYUM SUNU RESİMLER\epist21.gif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95736" y="2276872"/>
            <a:ext cx="3960440" cy="2808312"/>
          </a:xfrm>
          <a:prstGeom prst="rect">
            <a:avLst/>
          </a:prstGeom>
          <a:noFill/>
        </p:spPr>
      </p:pic>
      <p:sp>
        <p:nvSpPr>
          <p:cNvPr id="5" name="4 Metin kutusu"/>
          <p:cNvSpPr txBox="1"/>
          <p:nvPr/>
        </p:nvSpPr>
        <p:spPr>
          <a:xfrm>
            <a:off x="1907704" y="1628800"/>
            <a:ext cx="43204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2800" dirty="0" smtClean="0">
                <a:latin typeface="Arial" pitchFamily="34" charset="0"/>
                <a:cs typeface="Arial" pitchFamily="34" charset="0"/>
              </a:rPr>
              <a:t>Kütüphane Deneyimleri</a:t>
            </a:r>
            <a:endParaRPr lang="tr-TR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5 Metin kutusu"/>
          <p:cNvSpPr txBox="1"/>
          <p:nvPr/>
        </p:nvSpPr>
        <p:spPr>
          <a:xfrm>
            <a:off x="6156176" y="2348880"/>
            <a:ext cx="2987824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800" dirty="0" smtClean="0">
                <a:latin typeface="Arial" pitchFamily="34" charset="0"/>
                <a:cs typeface="Arial" pitchFamily="34" charset="0"/>
              </a:rPr>
              <a:t>Kullanıcının Algısı</a:t>
            </a:r>
          </a:p>
          <a:p>
            <a:pPr lvl="1">
              <a:buFont typeface="Arial" pitchFamily="34" charset="0"/>
              <a:buChar char="•"/>
            </a:pPr>
            <a:r>
              <a:rPr lang="tr-TR" sz="2800" dirty="0" smtClean="0">
                <a:latin typeface="Arial" pitchFamily="34" charset="0"/>
                <a:cs typeface="Arial" pitchFamily="34" charset="0"/>
              </a:rPr>
              <a:t>Kütüphane</a:t>
            </a:r>
          </a:p>
          <a:p>
            <a:pPr lvl="1">
              <a:buFont typeface="Arial" pitchFamily="34" charset="0"/>
              <a:buChar char="•"/>
            </a:pPr>
            <a:r>
              <a:rPr lang="tr-TR" sz="2800" dirty="0" smtClean="0">
                <a:latin typeface="Arial" pitchFamily="34" charset="0"/>
                <a:cs typeface="Arial" pitchFamily="34" charset="0"/>
              </a:rPr>
              <a:t>Kütüphaneci</a:t>
            </a:r>
            <a:endParaRPr lang="tr-TR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6 Metin kutusu"/>
          <p:cNvSpPr txBox="1"/>
          <p:nvPr/>
        </p:nvSpPr>
        <p:spPr>
          <a:xfrm>
            <a:off x="0" y="2204864"/>
            <a:ext cx="205172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400" dirty="0" smtClean="0">
                <a:latin typeface="Arial" pitchFamily="34" charset="0"/>
                <a:cs typeface="Arial" pitchFamily="34" charset="0"/>
              </a:rPr>
              <a:t>Kütüphaneci-</a:t>
            </a:r>
            <a:r>
              <a:rPr lang="tr-TR" sz="2400" dirty="0" err="1" smtClean="0">
                <a:latin typeface="Arial" pitchFamily="34" charset="0"/>
                <a:cs typeface="Arial" pitchFamily="34" charset="0"/>
              </a:rPr>
              <a:t>nin</a:t>
            </a:r>
            <a:r>
              <a:rPr lang="tr-TR" sz="2400" dirty="0" smtClean="0">
                <a:latin typeface="Arial" pitchFamily="34" charset="0"/>
                <a:cs typeface="Arial" pitchFamily="34" charset="0"/>
              </a:rPr>
              <a:t> Algısı</a:t>
            </a:r>
          </a:p>
          <a:p>
            <a:pPr lvl="1"/>
            <a:r>
              <a:rPr lang="tr-TR" sz="2400" dirty="0" smtClean="0">
                <a:latin typeface="Arial" pitchFamily="34" charset="0"/>
                <a:cs typeface="Arial" pitchFamily="34" charset="0"/>
              </a:rPr>
              <a:t>Bilgi</a:t>
            </a:r>
          </a:p>
          <a:p>
            <a:pPr lvl="1"/>
            <a:r>
              <a:rPr lang="tr-TR" sz="2400" dirty="0" err="1" smtClean="0">
                <a:latin typeface="Arial" pitchFamily="34" charset="0"/>
                <a:cs typeface="Arial" pitchFamily="34" charset="0"/>
              </a:rPr>
              <a:t>Kütüpha</a:t>
            </a:r>
            <a:r>
              <a:rPr lang="tr-TR" sz="2400" dirty="0" smtClean="0">
                <a:latin typeface="Arial" pitchFamily="34" charset="0"/>
                <a:cs typeface="Arial" pitchFamily="34" charset="0"/>
              </a:rPr>
              <a:t>-ne</a:t>
            </a:r>
          </a:p>
          <a:p>
            <a:pPr lvl="1"/>
            <a:r>
              <a:rPr lang="tr-TR" sz="2400" dirty="0" smtClean="0">
                <a:latin typeface="Arial" pitchFamily="34" charset="0"/>
                <a:cs typeface="Arial" pitchFamily="34" charset="0"/>
              </a:rPr>
              <a:t>Hizmetler</a:t>
            </a:r>
          </a:p>
          <a:p>
            <a:pPr lvl="1"/>
            <a:r>
              <a:rPr lang="tr-TR" sz="2400" dirty="0" smtClean="0">
                <a:latin typeface="Arial" pitchFamily="34" charset="0"/>
                <a:cs typeface="Arial" pitchFamily="34" charset="0"/>
              </a:rPr>
              <a:t>Kendisi</a:t>
            </a:r>
            <a:endParaRPr lang="tr-TR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7 Metin kutusu"/>
          <p:cNvSpPr txBox="1"/>
          <p:nvPr/>
        </p:nvSpPr>
        <p:spPr>
          <a:xfrm>
            <a:off x="1979712" y="5157192"/>
            <a:ext cx="432048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3200" dirty="0" smtClean="0">
                <a:latin typeface="Arial" pitchFamily="34" charset="0"/>
                <a:cs typeface="Arial" pitchFamily="34" charset="0"/>
              </a:rPr>
              <a:t>Erişim ve Nötrlük İdeali</a:t>
            </a:r>
            <a:endParaRPr lang="tr-TR" sz="32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Kütüphanecinin Algısı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5257800"/>
          </a:xfrm>
        </p:spPr>
        <p:txBody>
          <a:bodyPr>
            <a:normAutofit/>
          </a:bodyPr>
          <a:lstStyle/>
          <a:p>
            <a:r>
              <a:rPr lang="tr-TR" b="1" i="1" dirty="0" smtClean="0">
                <a:latin typeface="Arial" pitchFamily="34" charset="0"/>
                <a:cs typeface="Arial" pitchFamily="34" charset="0"/>
              </a:rPr>
              <a:t>Bilg</a:t>
            </a:r>
            <a:r>
              <a:rPr lang="tr-TR" dirty="0" smtClean="0">
                <a:latin typeface="Arial" pitchFamily="34" charset="0"/>
                <a:cs typeface="Arial" pitchFamily="34" charset="0"/>
              </a:rPr>
              <a:t>i: Metinler içindeki şey, gerçekler, nötrlük ilkesi doğrultusunda düzenlenir.</a:t>
            </a:r>
          </a:p>
          <a:p>
            <a:r>
              <a:rPr lang="tr-TR" b="1" i="1" dirty="0" smtClean="0">
                <a:latin typeface="Arial" pitchFamily="34" charset="0"/>
                <a:cs typeface="Arial" pitchFamily="34" charset="0"/>
              </a:rPr>
              <a:t>Kütüphane</a:t>
            </a:r>
            <a:r>
              <a:rPr lang="tr-TR" dirty="0" smtClean="0">
                <a:latin typeface="Arial" pitchFamily="34" charset="0"/>
                <a:cs typeface="Arial" pitchFamily="34" charset="0"/>
              </a:rPr>
              <a:t>: Aklın düzenine uygundur; bilimsel ve sınıflanabilen  bilginin mabedidir; bilgi deposudur; önsel ilkelere göre işlevlerini yürütür</a:t>
            </a:r>
            <a:r>
              <a:rPr lang="tr-TR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(sistem yaklaşımı: her kaynağın kütüphanede tek bir konumu vardır ve diğer kaynaklarla ilişki içindedir). </a:t>
            </a:r>
            <a:r>
              <a:rPr lang="tr-TR" dirty="0" smtClean="0">
                <a:latin typeface="Arial" pitchFamily="34" charset="0"/>
                <a:cs typeface="Arial" pitchFamily="34" charset="0"/>
              </a:rPr>
              <a:t>Bu da pozitif bilimlerdeki sistemle benzerlik gösterir.</a:t>
            </a:r>
            <a:endParaRPr lang="tr-TR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Kütüphanecinin Algısı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5257800"/>
          </a:xfrm>
        </p:spPr>
        <p:txBody>
          <a:bodyPr>
            <a:normAutofit/>
          </a:bodyPr>
          <a:lstStyle/>
          <a:p>
            <a:r>
              <a:rPr lang="tr-TR" b="1" i="1" dirty="0" smtClean="0">
                <a:latin typeface="Arial" pitchFamily="34" charset="0"/>
                <a:cs typeface="Arial" pitchFamily="34" charset="0"/>
              </a:rPr>
              <a:t>Hizmetle</a:t>
            </a:r>
            <a:r>
              <a:rPr lang="tr-TR" dirty="0" smtClean="0">
                <a:latin typeface="Arial" pitchFamily="34" charset="0"/>
                <a:cs typeface="Arial" pitchFamily="34" charset="0"/>
              </a:rPr>
              <a:t>r: Kullanıcının bulup çıkardığı bilginin nasıl yorumlanacağı konusunda rehberlik etmez; İnsan haklarına hizmet eder; İnsanlığın iyiliği için çalışır; kullanıcı düzeni tehdit edendir.</a:t>
            </a:r>
          </a:p>
          <a:p>
            <a:r>
              <a:rPr lang="tr-TR" b="1" i="1" dirty="0" smtClean="0">
                <a:latin typeface="Arial" pitchFamily="34" charset="0"/>
                <a:cs typeface="Arial" pitchFamily="34" charset="0"/>
              </a:rPr>
              <a:t>Kendisi</a:t>
            </a:r>
            <a:r>
              <a:rPr lang="tr-TR" dirty="0" smtClean="0">
                <a:latin typeface="Arial" pitchFamily="34" charset="0"/>
                <a:cs typeface="Arial" pitchFamily="34" charset="0"/>
              </a:rPr>
              <a:t>:Belirli gerçeklere ulaşmak amacıyla erişim araçlarında arama yapar, bulup çıkaran, eriştirendir; Bilgi deposunun düzenini yaratan ve koruyandır.</a:t>
            </a:r>
            <a:endParaRPr lang="tr-TR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Kullanıcının Algısı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5257800"/>
          </a:xfrm>
        </p:spPr>
        <p:txBody>
          <a:bodyPr/>
          <a:lstStyle/>
          <a:p>
            <a:r>
              <a:rPr lang="tr-TR" dirty="0" smtClean="0">
                <a:latin typeface="Arial" pitchFamily="34" charset="0"/>
                <a:cs typeface="Arial" pitchFamily="34" charset="0"/>
              </a:rPr>
              <a:t>Kütüphane: Bilgi deposudur; Mekanik, soğuk bir sistemdir. </a:t>
            </a:r>
          </a:p>
          <a:p>
            <a:r>
              <a:rPr lang="tr-TR" dirty="0" smtClean="0">
                <a:latin typeface="Arial" pitchFamily="34" charset="0"/>
                <a:cs typeface="Arial" pitchFamily="34" charset="0"/>
              </a:rPr>
              <a:t>Kütüphaneci: Koruyucu, gardiyandır.</a:t>
            </a:r>
          </a:p>
          <a:p>
            <a:endParaRPr lang="tr-TR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tr-TR" dirty="0" smtClean="0">
                <a:latin typeface="Arial" pitchFamily="34" charset="0"/>
                <a:cs typeface="Arial" pitchFamily="34" charset="0"/>
              </a:rPr>
              <a:t>Kütüphane , kütüphaneci ve uygulamalara yönelik imaj henüz bütünüyle silinememiştir.</a:t>
            </a:r>
            <a:endParaRPr lang="tr-TR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Eleştiriler/Değerlendirmeler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5257800"/>
          </a:xfrm>
        </p:spPr>
        <p:txBody>
          <a:bodyPr/>
          <a:lstStyle/>
          <a:p>
            <a:r>
              <a:rPr lang="tr-TR" dirty="0" smtClean="0">
                <a:latin typeface="Arial" pitchFamily="34" charset="0"/>
                <a:cs typeface="Arial" pitchFamily="34" charset="0"/>
              </a:rPr>
              <a:t>Koruyucu ve gardiyan olan kütüphaneci ile  düzeni tehdit eden kullanıcı arasında gerilim vardır.</a:t>
            </a:r>
          </a:p>
          <a:p>
            <a:r>
              <a:rPr lang="tr-TR" dirty="0" smtClean="0">
                <a:latin typeface="Arial" pitchFamily="34" charset="0"/>
                <a:cs typeface="Arial" pitchFamily="34" charset="0"/>
              </a:rPr>
              <a:t>Kural niteliği taşıyan normatif düşünceler, müdahaleci stratejiler olarak değerlendirilir. Örn: En iyi kitapların alınmasını empoze etme.</a:t>
            </a:r>
          </a:p>
          <a:p>
            <a:r>
              <a:rPr lang="tr-TR" dirty="0" smtClean="0">
                <a:latin typeface="Arial" pitchFamily="34" charset="0"/>
                <a:cs typeface="Arial" pitchFamily="34" charset="0"/>
              </a:rPr>
              <a:t>Nötrlük, kullanıcının bilgi ile ilgili psikolojik sorununu göz ardı eder.</a:t>
            </a:r>
          </a:p>
          <a:p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Eleştiriler/Değerlendirmeler</a:t>
            </a:r>
            <a:endParaRPr lang="tr-TR" dirty="0"/>
          </a:p>
        </p:txBody>
      </p:sp>
      <p:pic>
        <p:nvPicPr>
          <p:cNvPr id="2050" name="Picture 2" descr="H:\SEMPOZYUM SUNU RESİMLER\radford2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552" y="1700808"/>
            <a:ext cx="2160240" cy="2880319"/>
          </a:xfrm>
          <a:prstGeom prst="rect">
            <a:avLst/>
          </a:prstGeom>
          <a:noFill/>
        </p:spPr>
      </p:pic>
      <p:sp>
        <p:nvSpPr>
          <p:cNvPr id="5" name="4 Metin kutusu"/>
          <p:cNvSpPr txBox="1"/>
          <p:nvPr/>
        </p:nvSpPr>
        <p:spPr>
          <a:xfrm>
            <a:off x="2987824" y="1412777"/>
            <a:ext cx="6156176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3200" dirty="0" smtClean="0">
                <a:latin typeface="Arial" pitchFamily="34" charset="0"/>
                <a:cs typeface="Arial" pitchFamily="34" charset="0"/>
              </a:rPr>
              <a:t>Kütüphane soğuk, mekanik bir sistem ya da bilgi deposu değildir.</a:t>
            </a:r>
          </a:p>
          <a:p>
            <a:r>
              <a:rPr lang="tr-TR" sz="3200" dirty="0" smtClean="0">
                <a:latin typeface="Arial" pitchFamily="34" charset="0"/>
                <a:cs typeface="Arial" pitchFamily="34" charset="0"/>
              </a:rPr>
              <a:t>Kütüphaneci, gardiyan değildir.</a:t>
            </a:r>
          </a:p>
          <a:p>
            <a:r>
              <a:rPr lang="tr-TR" sz="3200" dirty="0" smtClean="0">
                <a:latin typeface="Arial" pitchFamily="34" charset="0"/>
                <a:cs typeface="Arial" pitchFamily="34" charset="0"/>
              </a:rPr>
              <a:t>Kütüphane ve kütüphanecinin bu imajlarından kurtulmak için alternatif bakış açıları geliştirilmelidir.</a:t>
            </a:r>
          </a:p>
          <a:p>
            <a:r>
              <a:rPr lang="tr-TR" sz="3200" dirty="0" smtClean="0">
                <a:latin typeface="Arial" pitchFamily="34" charset="0"/>
                <a:cs typeface="Arial" pitchFamily="34" charset="0"/>
              </a:rPr>
              <a:t>.</a:t>
            </a:r>
            <a:endParaRPr lang="tr-TR" sz="3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6 Metin kutusu"/>
          <p:cNvSpPr txBox="1"/>
          <p:nvPr/>
        </p:nvSpPr>
        <p:spPr>
          <a:xfrm>
            <a:off x="0" y="5517232"/>
            <a:ext cx="91440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3200" dirty="0" err="1" smtClean="0">
                <a:latin typeface="Arial" pitchFamily="34" charset="0"/>
                <a:cs typeface="Arial" pitchFamily="34" charset="0"/>
              </a:rPr>
              <a:t>Foucault’un</a:t>
            </a:r>
            <a:r>
              <a:rPr lang="tr-TR" sz="3200" dirty="0" smtClean="0">
                <a:latin typeface="Arial" pitchFamily="34" charset="0"/>
                <a:cs typeface="Arial" pitchFamily="34" charset="0"/>
              </a:rPr>
              <a:t> “Kütüphane </a:t>
            </a:r>
            <a:r>
              <a:rPr lang="tr-TR" sz="3200" dirty="0" err="1" smtClean="0">
                <a:latin typeface="Arial" pitchFamily="34" charset="0"/>
                <a:cs typeface="Arial" pitchFamily="34" charset="0"/>
              </a:rPr>
              <a:t>Fantazisi</a:t>
            </a:r>
            <a:r>
              <a:rPr lang="tr-TR" sz="3200" dirty="0" smtClean="0">
                <a:latin typeface="Arial" pitchFamily="34" charset="0"/>
                <a:cs typeface="Arial" pitchFamily="34" charset="0"/>
              </a:rPr>
              <a:t>” adlı eseri, bu konuda yol göstericidir.</a:t>
            </a:r>
            <a:endParaRPr lang="tr-TR" sz="3200" dirty="0"/>
          </a:p>
        </p:txBody>
      </p:sp>
      <p:sp>
        <p:nvSpPr>
          <p:cNvPr id="8" name="7 Metin kutusu"/>
          <p:cNvSpPr txBox="1"/>
          <p:nvPr/>
        </p:nvSpPr>
        <p:spPr>
          <a:xfrm>
            <a:off x="539552" y="4653136"/>
            <a:ext cx="208823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000" b="1" dirty="0" err="1" smtClean="0">
                <a:latin typeface="Arial" pitchFamily="34" charset="0"/>
                <a:cs typeface="Arial" pitchFamily="34" charset="0"/>
              </a:rPr>
              <a:t>Gary</a:t>
            </a:r>
            <a:r>
              <a:rPr lang="tr-TR" sz="2000" b="1" dirty="0" smtClean="0">
                <a:latin typeface="Arial" pitchFamily="34" charset="0"/>
                <a:cs typeface="Arial" pitchFamily="34" charset="0"/>
              </a:rPr>
              <a:t> P. </a:t>
            </a:r>
            <a:r>
              <a:rPr lang="tr-TR" sz="2000" b="1" dirty="0" err="1" smtClean="0">
                <a:latin typeface="Arial" pitchFamily="34" charset="0"/>
                <a:cs typeface="Arial" pitchFamily="34" charset="0"/>
              </a:rPr>
              <a:t>Radford</a:t>
            </a:r>
            <a:endParaRPr lang="tr-TR" sz="2000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H:\SEMPOZYUM SUNU RESİMLER\MichaelNilan-56-57537efc-5ffd-4386-9ac3-b55092dd2a19.jpg"/>
          <p:cNvPicPr>
            <a:picLocks noGrp="1" noChangeAspect="1" noChangeArrowheads="1"/>
          </p:cNvPicPr>
          <p:nvPr>
            <p:ph sz="quarter" idx="4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660232" y="3356992"/>
            <a:ext cx="2483768" cy="3501008"/>
          </a:xfrm>
          <a:prstGeom prst="rect">
            <a:avLst/>
          </a:prstGeom>
          <a:noFill/>
        </p:spPr>
      </p:pic>
      <p:pic>
        <p:nvPicPr>
          <p:cNvPr id="3075" name="Picture 3" descr="H:\SEMPOZYUM SUNU RESİMLER\Brenda Devrin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3501008"/>
            <a:ext cx="2339752" cy="3356992"/>
          </a:xfrm>
          <a:prstGeom prst="rect">
            <a:avLst/>
          </a:prstGeom>
          <a:noFill/>
        </p:spPr>
      </p:pic>
      <p:sp>
        <p:nvSpPr>
          <p:cNvPr id="9" name="8 Metin kutusu"/>
          <p:cNvSpPr txBox="1"/>
          <p:nvPr/>
        </p:nvSpPr>
        <p:spPr>
          <a:xfrm>
            <a:off x="2411760" y="3501008"/>
            <a:ext cx="194421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000" dirty="0" err="1" smtClean="0">
                <a:latin typeface="Arial" pitchFamily="34" charset="0"/>
                <a:cs typeface="Arial" pitchFamily="34" charset="0"/>
              </a:rPr>
              <a:t>Brenda</a:t>
            </a:r>
            <a:r>
              <a:rPr lang="tr-TR" sz="2000" dirty="0" smtClean="0">
                <a:latin typeface="Arial" pitchFamily="34" charset="0"/>
                <a:cs typeface="Arial" pitchFamily="34" charset="0"/>
              </a:rPr>
              <a:t> Devrin</a:t>
            </a:r>
            <a:endParaRPr lang="tr-TR" sz="2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9 Metin kutusu"/>
          <p:cNvSpPr txBox="1"/>
          <p:nvPr/>
        </p:nvSpPr>
        <p:spPr>
          <a:xfrm>
            <a:off x="4932040" y="6237312"/>
            <a:ext cx="165618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000" dirty="0" smtClean="0"/>
              <a:t>Michael </a:t>
            </a:r>
            <a:r>
              <a:rPr lang="tr-TR" sz="2000" dirty="0" err="1" smtClean="0"/>
              <a:t>Nilan</a:t>
            </a:r>
            <a:r>
              <a:rPr lang="tr-TR" sz="2000" dirty="0" smtClean="0"/>
              <a:t> </a:t>
            </a:r>
            <a:endParaRPr lang="tr-TR" sz="2000" dirty="0"/>
          </a:p>
        </p:txBody>
      </p:sp>
      <p:sp>
        <p:nvSpPr>
          <p:cNvPr id="11" name="10 Metin kutusu"/>
          <p:cNvSpPr txBox="1"/>
          <p:nvPr/>
        </p:nvSpPr>
        <p:spPr>
          <a:xfrm>
            <a:off x="0" y="0"/>
            <a:ext cx="914400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ü"/>
            </a:pPr>
            <a:r>
              <a:rPr lang="tr-TR" sz="2800" dirty="0" smtClean="0">
                <a:latin typeface="Arial" pitchFamily="34" charset="0"/>
                <a:cs typeface="Arial" pitchFamily="34" charset="0"/>
              </a:rPr>
              <a:t>Kullanıcı ve taramacının sübjektifliği, kütüphane </a:t>
            </a:r>
          </a:p>
          <a:p>
            <a:r>
              <a:rPr lang="tr-TR" sz="2800" dirty="0" smtClean="0">
                <a:latin typeface="Arial" pitchFamily="34" charset="0"/>
                <a:cs typeface="Arial" pitchFamily="34" charset="0"/>
              </a:rPr>
              <a:t>         deneyiminin ayrılmaz bir parçasıdır.</a:t>
            </a:r>
          </a:p>
          <a:p>
            <a:pPr>
              <a:buFont typeface="Wingdings" pitchFamily="2" charset="2"/>
              <a:buChar char="ü"/>
            </a:pPr>
            <a:r>
              <a:rPr lang="tr-TR" sz="2800" dirty="0" smtClean="0">
                <a:latin typeface="Arial" pitchFamily="34" charset="0"/>
                <a:cs typeface="Arial" pitchFamily="34" charset="0"/>
              </a:rPr>
              <a:t>Sübjektiflik/öznellik </a:t>
            </a:r>
            <a:r>
              <a:rPr lang="tr-TR" sz="2800" dirty="0" smtClean="0">
                <a:latin typeface="Arial" pitchFamily="34" charset="0"/>
                <a:cs typeface="Arial" pitchFamily="34" charset="0"/>
              </a:rPr>
              <a:t>pozitivizmle ters düşmektedir.</a:t>
            </a:r>
          </a:p>
          <a:p>
            <a:pPr>
              <a:buFont typeface="Wingdings" pitchFamily="2" charset="2"/>
              <a:buChar char="ü"/>
            </a:pPr>
            <a:r>
              <a:rPr lang="tr-TR" sz="2800" dirty="0" smtClean="0">
                <a:latin typeface="Arial" pitchFamily="34" charset="0"/>
                <a:cs typeface="Arial" pitchFamily="34" charset="0"/>
              </a:rPr>
              <a:t>Enformasyon, insanlar tarafından oluşturulan ve  </a:t>
            </a:r>
          </a:p>
          <a:p>
            <a:r>
              <a:rPr lang="tr-TR" sz="2800" dirty="0" smtClean="0">
                <a:latin typeface="Arial" pitchFamily="34" charset="0"/>
                <a:cs typeface="Arial" pitchFamily="34" charset="0"/>
              </a:rPr>
              <a:t>         kullanılan bir şeydir, kullanımını anlamak gerekir</a:t>
            </a:r>
          </a:p>
          <a:p>
            <a:pPr>
              <a:buFont typeface="Wingdings" pitchFamily="2" charset="2"/>
              <a:buChar char="ü"/>
            </a:pPr>
            <a:r>
              <a:rPr lang="tr-TR" sz="2800" dirty="0" smtClean="0">
                <a:latin typeface="Arial" pitchFamily="34" charset="0"/>
                <a:cs typeface="Arial" pitchFamily="34" charset="0"/>
              </a:rPr>
              <a:t>İnsan-sistem etkileşimini anlamak gerekir.</a:t>
            </a:r>
            <a:endParaRPr lang="tr-TR" sz="28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endParaRPr lang="tr-TR" sz="3600" dirty="0" smtClean="0">
              <a:latin typeface="Arial" pitchFamily="34" charset="0"/>
              <a:cs typeface="Arial" pitchFamily="34" charset="0"/>
            </a:endParaRPr>
          </a:p>
          <a:p>
            <a:r>
              <a:rPr lang="tr-TR" sz="3600" dirty="0" smtClean="0">
                <a:latin typeface="Arial" pitchFamily="34" charset="0"/>
                <a:cs typeface="Arial" pitchFamily="34" charset="0"/>
              </a:rPr>
              <a:t>Amaç: </a:t>
            </a:r>
          </a:p>
          <a:p>
            <a:pPr>
              <a:buNone/>
            </a:pPr>
            <a:r>
              <a:rPr lang="tr-TR" sz="3600" dirty="0" smtClean="0">
                <a:latin typeface="Arial" pitchFamily="34" charset="0"/>
                <a:cs typeface="Arial" pitchFamily="34" charset="0"/>
              </a:rPr>
              <a:t>		Modern çağın paradigması olan ve sosyal bilimlerin doğuşunu hazırlayan “</a:t>
            </a:r>
            <a:r>
              <a:rPr lang="tr-TR" sz="3600" b="1" dirty="0" smtClean="0">
                <a:latin typeface="Arial" pitchFamily="34" charset="0"/>
                <a:cs typeface="Arial" pitchFamily="34" charset="0"/>
              </a:rPr>
              <a:t>pozitivizm</a:t>
            </a:r>
            <a:r>
              <a:rPr lang="tr-TR" sz="3600" dirty="0" smtClean="0">
                <a:latin typeface="Arial" pitchFamily="34" charset="0"/>
                <a:cs typeface="Arial" pitchFamily="34" charset="0"/>
              </a:rPr>
              <a:t>”in </a:t>
            </a:r>
            <a:r>
              <a:rPr lang="tr-TR" sz="3600" dirty="0" err="1" smtClean="0">
                <a:latin typeface="Arial" pitchFamily="34" charset="0"/>
                <a:cs typeface="Arial" pitchFamily="34" charset="0"/>
              </a:rPr>
              <a:t>KEB’e</a:t>
            </a:r>
            <a:r>
              <a:rPr lang="tr-TR" sz="3600" dirty="0" smtClean="0">
                <a:latin typeface="Arial" pitchFamily="34" charset="0"/>
                <a:cs typeface="Arial" pitchFamily="34" charset="0"/>
              </a:rPr>
              <a:t>  yansımalarını ortaya koyabilmek.</a:t>
            </a:r>
          </a:p>
          <a:p>
            <a:endParaRPr lang="tr-TR" sz="36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tr-TR" sz="3600" dirty="0" smtClean="0">
                <a:latin typeface="Arial" pitchFamily="34" charset="0"/>
                <a:cs typeface="Arial" pitchFamily="34" charset="0"/>
              </a:rPr>
              <a:t>				</a:t>
            </a:r>
          </a:p>
          <a:p>
            <a:pPr>
              <a:buNone/>
            </a:pPr>
            <a:r>
              <a:rPr lang="tr-TR" dirty="0" smtClean="0"/>
              <a:t>		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Eleştiriler/Değerlendirmeler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>
                <a:latin typeface="Arial" pitchFamily="34" charset="0"/>
                <a:cs typeface="Arial" pitchFamily="34" charset="0"/>
              </a:rPr>
              <a:t>Postmodernizmi</a:t>
            </a:r>
            <a:r>
              <a:rPr lang="tr-TR" dirty="0" smtClean="0">
                <a:latin typeface="Arial" pitchFamily="34" charset="0"/>
                <a:cs typeface="Arial" pitchFamily="34" charset="0"/>
              </a:rPr>
              <a:t> eleştiren </a:t>
            </a:r>
            <a:r>
              <a:rPr lang="tr-TR" dirty="0" err="1" smtClean="0">
                <a:latin typeface="Arial" pitchFamily="34" charset="0"/>
                <a:cs typeface="Arial" pitchFamily="34" charset="0"/>
              </a:rPr>
              <a:t>Miroslaw</a:t>
            </a:r>
            <a:r>
              <a:rPr lang="tr-TR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tr-TR" dirty="0" err="1" smtClean="0">
                <a:latin typeface="Arial" pitchFamily="34" charset="0"/>
                <a:cs typeface="Arial" pitchFamily="34" charset="0"/>
              </a:rPr>
              <a:t>Kruk’a</a:t>
            </a:r>
            <a:r>
              <a:rPr lang="tr-TR" dirty="0" smtClean="0">
                <a:latin typeface="Arial" pitchFamily="34" charset="0"/>
                <a:cs typeface="Arial" pitchFamily="34" charset="0"/>
              </a:rPr>
              <a:t> göre,</a:t>
            </a:r>
          </a:p>
          <a:p>
            <a:pPr>
              <a:buNone/>
            </a:pPr>
            <a:endParaRPr lang="tr-TR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tr-TR" dirty="0" smtClean="0">
                <a:latin typeface="Arial" pitchFamily="34" charset="0"/>
                <a:cs typeface="Arial" pitchFamily="34" charset="0"/>
              </a:rPr>
              <a:t>	Kütüphane insanların iyiliği için çalışır, kütüphane dermelerinde batıl inançlara dair eserler bulunmamalı, kütüphaneci gerçeğin gardiyanı olmaya devam etmelidir. </a:t>
            </a:r>
            <a:endParaRPr lang="tr-TR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Pozitivizmin Bilimsel Çalışmalara Yansımaları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tr-TR" dirty="0" smtClean="0">
                <a:latin typeface="Arial" pitchFamily="34" charset="0"/>
                <a:cs typeface="Arial" pitchFamily="34" charset="0"/>
              </a:rPr>
              <a:t>Disiplinin amacı: Kuramsal ve kurallara bağlı temeller oluşturmak;</a:t>
            </a:r>
          </a:p>
          <a:p>
            <a:pPr>
              <a:buNone/>
            </a:pPr>
            <a:r>
              <a:rPr lang="tr-TR" dirty="0" smtClean="0">
                <a:latin typeface="Arial" pitchFamily="34" charset="0"/>
                <a:cs typeface="Arial" pitchFamily="34" charset="0"/>
              </a:rPr>
              <a:t>    Uygulamaları bu temeller üzerine kurmak;</a:t>
            </a:r>
          </a:p>
          <a:p>
            <a:pPr>
              <a:buNone/>
            </a:pPr>
            <a:r>
              <a:rPr lang="tr-TR" dirty="0" smtClean="0">
                <a:latin typeface="Arial" pitchFamily="34" charset="0"/>
                <a:cs typeface="Arial" pitchFamily="34" charset="0"/>
              </a:rPr>
              <a:t>    Bilgi ile kullanıcı arasında aracı olmak.</a:t>
            </a:r>
          </a:p>
          <a:p>
            <a:pPr>
              <a:buNone/>
            </a:pPr>
            <a:endParaRPr lang="tr-TR" dirty="0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tr-TR" dirty="0" smtClean="0">
                <a:latin typeface="Arial" pitchFamily="34" charset="0"/>
                <a:cs typeface="Arial" pitchFamily="34" charset="0"/>
              </a:rPr>
              <a:t>Nicel Metodolojilerin kullanıldığı</a:t>
            </a:r>
          </a:p>
          <a:p>
            <a:r>
              <a:rPr lang="tr-TR" dirty="0" smtClean="0">
                <a:latin typeface="Arial" pitchFamily="34" charset="0"/>
                <a:cs typeface="Arial" pitchFamily="34" charset="0"/>
              </a:rPr>
              <a:t>Bilgi arama davranışları araştırmaları</a:t>
            </a:r>
          </a:p>
          <a:p>
            <a:r>
              <a:rPr lang="tr-TR" dirty="0" smtClean="0">
                <a:latin typeface="Arial" pitchFamily="34" charset="0"/>
                <a:cs typeface="Arial" pitchFamily="34" charset="0"/>
              </a:rPr>
              <a:t>Tutarlılık çalışmaları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Bilgi Arama Davranışları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5257800"/>
          </a:xfrm>
        </p:spPr>
        <p:txBody>
          <a:bodyPr>
            <a:normAutofit/>
          </a:bodyPr>
          <a:lstStyle/>
          <a:p>
            <a:r>
              <a:rPr lang="tr-TR" sz="4000" dirty="0" smtClean="0">
                <a:latin typeface="Arial" pitchFamily="34" charset="0"/>
                <a:cs typeface="Arial" pitchFamily="34" charset="0"/>
              </a:rPr>
              <a:t>Kullanıcıyı bilgi aramaya yönelten nedir?</a:t>
            </a:r>
          </a:p>
          <a:p>
            <a:r>
              <a:rPr lang="tr-TR" sz="4000" dirty="0" smtClean="0">
                <a:latin typeface="Arial" pitchFamily="34" charset="0"/>
                <a:cs typeface="Arial" pitchFamily="34" charset="0"/>
              </a:rPr>
              <a:t>Gereksinimin doğasında ne vardır?</a:t>
            </a:r>
          </a:p>
          <a:p>
            <a:r>
              <a:rPr lang="tr-TR" sz="4000" dirty="0" smtClean="0">
                <a:latin typeface="Arial" pitchFamily="34" charset="0"/>
                <a:cs typeface="Arial" pitchFamily="34" charset="0"/>
              </a:rPr>
              <a:t>Bilgi ne için kullanılır, ne getirir, sorularını nicel araştırmalar yanıtsız bırakmaktadır.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Bilgi Arama Davranışları</a:t>
            </a:r>
            <a:endParaRPr lang="tr-TR" dirty="0"/>
          </a:p>
        </p:txBody>
      </p:sp>
      <p:pic>
        <p:nvPicPr>
          <p:cNvPr id="1026" name="Picture 2" descr="H:\SEMPOZYUM SUNU RESİMLER\ingwersen 2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3568" y="1645334"/>
            <a:ext cx="2520280" cy="3151818"/>
          </a:xfrm>
          <a:prstGeom prst="rect">
            <a:avLst/>
          </a:prstGeom>
          <a:noFill/>
        </p:spPr>
      </p:pic>
      <p:sp>
        <p:nvSpPr>
          <p:cNvPr id="5" name="4 Metin kutusu"/>
          <p:cNvSpPr txBox="1"/>
          <p:nvPr/>
        </p:nvSpPr>
        <p:spPr>
          <a:xfrm>
            <a:off x="755576" y="4797152"/>
            <a:ext cx="237626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000" dirty="0" smtClean="0">
                <a:latin typeface="Arial" pitchFamily="34" charset="0"/>
                <a:cs typeface="Arial" pitchFamily="34" charset="0"/>
              </a:rPr>
              <a:t>Peter </a:t>
            </a:r>
            <a:r>
              <a:rPr lang="tr-TR" sz="2000" dirty="0" err="1" smtClean="0">
                <a:latin typeface="Arial" pitchFamily="34" charset="0"/>
                <a:cs typeface="Arial" pitchFamily="34" charset="0"/>
              </a:rPr>
              <a:t>Ingwersen</a:t>
            </a:r>
            <a:endParaRPr lang="tr-TR" sz="2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5 Metin kutusu"/>
          <p:cNvSpPr txBox="1"/>
          <p:nvPr/>
        </p:nvSpPr>
        <p:spPr>
          <a:xfrm>
            <a:off x="3491880" y="1484784"/>
            <a:ext cx="5652120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800" dirty="0" smtClean="0">
                <a:latin typeface="Arial" pitchFamily="34" charset="0"/>
                <a:cs typeface="Arial" pitchFamily="34" charset="0"/>
              </a:rPr>
              <a:t>Pozitivizm, kullanıcıların bireysel özelliklerini denetim altına almaya çalışır.</a:t>
            </a:r>
          </a:p>
          <a:p>
            <a:r>
              <a:rPr lang="tr-TR" sz="2800" dirty="0" smtClean="0">
                <a:latin typeface="Arial" pitchFamily="34" charset="0"/>
                <a:cs typeface="Arial" pitchFamily="34" charset="0"/>
              </a:rPr>
              <a:t>Kullanıcının bireysel özelliği dikkate alındığında bu bizi kaçınılmaz olarak </a:t>
            </a:r>
            <a:r>
              <a:rPr lang="tr-TR" sz="2800" dirty="0" smtClean="0">
                <a:latin typeface="Arial" pitchFamily="34" charset="0"/>
                <a:cs typeface="Arial" pitchFamily="34" charset="0"/>
              </a:rPr>
              <a:t>öznelliğe </a:t>
            </a:r>
            <a:r>
              <a:rPr lang="tr-TR" sz="2800" dirty="0" smtClean="0">
                <a:latin typeface="Arial" pitchFamily="34" charset="0"/>
                <a:cs typeface="Arial" pitchFamily="34" charset="0"/>
              </a:rPr>
              <a:t>götürür.</a:t>
            </a:r>
          </a:p>
          <a:p>
            <a:r>
              <a:rPr lang="tr-TR" sz="2800" dirty="0" smtClean="0">
                <a:latin typeface="Arial" pitchFamily="34" charset="0"/>
                <a:cs typeface="Arial" pitchFamily="34" charset="0"/>
              </a:rPr>
              <a:t>Sistemler kullanıcıya göre tasarlanacaksa kullanıcının bilgiyi nasıl aradığı ve kullandığı önem kazanır.</a:t>
            </a:r>
            <a:endParaRPr lang="tr-TR" sz="28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Bilgi Arama Davranışları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>
                <a:latin typeface="Arial" pitchFamily="34" charset="0"/>
                <a:cs typeface="Arial" pitchFamily="34" charset="0"/>
              </a:rPr>
              <a:t>Özellikle danışma hizmetlerinde kullanıcının bilgi ile ilgili sorununda kullanıcı psikolojisi </a:t>
            </a:r>
            <a:r>
              <a:rPr lang="tr-TR" dirty="0" err="1" smtClean="0">
                <a:latin typeface="Arial" pitchFamily="34" charset="0"/>
                <a:cs typeface="Arial" pitchFamily="34" charset="0"/>
              </a:rPr>
              <a:t>gözardı</a:t>
            </a:r>
            <a:r>
              <a:rPr lang="tr-TR" dirty="0" smtClean="0">
                <a:latin typeface="Arial" pitchFamily="34" charset="0"/>
                <a:cs typeface="Arial" pitchFamily="34" charset="0"/>
              </a:rPr>
              <a:t> edilmektedir.</a:t>
            </a:r>
          </a:p>
          <a:p>
            <a:endParaRPr lang="tr-TR" dirty="0" smtClean="0">
              <a:latin typeface="Arial" pitchFamily="34" charset="0"/>
              <a:cs typeface="Arial" pitchFamily="34" charset="0"/>
            </a:endParaRPr>
          </a:p>
          <a:p>
            <a:r>
              <a:rPr lang="tr-TR" dirty="0" smtClean="0">
                <a:latin typeface="Arial" pitchFamily="34" charset="0"/>
                <a:cs typeface="Arial" pitchFamily="34" charset="0"/>
              </a:rPr>
              <a:t>Kütüphanecinin performansı ise  verdiği doğru yanıt oranı ile ölçülmektedir.</a:t>
            </a:r>
            <a:endParaRPr lang="tr-TR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96752"/>
          </a:xfrm>
        </p:spPr>
        <p:txBody>
          <a:bodyPr/>
          <a:lstStyle/>
          <a:p>
            <a:r>
              <a:rPr lang="tr-TR" dirty="0" smtClean="0"/>
              <a:t>Bilgi Arama Davranışları</a:t>
            </a:r>
            <a:endParaRPr lang="tr-TR" dirty="0"/>
          </a:p>
        </p:txBody>
      </p:sp>
      <p:pic>
        <p:nvPicPr>
          <p:cNvPr id="2050" name="Picture 2" descr="H:\SEMPOZYUM SUNU RESİMLER\tefko saracevic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553" y="1700808"/>
            <a:ext cx="2376264" cy="3168352"/>
          </a:xfrm>
          <a:prstGeom prst="rect">
            <a:avLst/>
          </a:prstGeom>
          <a:noFill/>
        </p:spPr>
      </p:pic>
      <p:sp>
        <p:nvSpPr>
          <p:cNvPr id="5" name="4 Metin kutusu"/>
          <p:cNvSpPr txBox="1"/>
          <p:nvPr/>
        </p:nvSpPr>
        <p:spPr>
          <a:xfrm>
            <a:off x="3131840" y="1340768"/>
            <a:ext cx="6012160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ü"/>
            </a:pPr>
            <a:r>
              <a:rPr lang="tr-TR" sz="2800" dirty="0" err="1" smtClean="0">
                <a:latin typeface="Arial" pitchFamily="34" charset="0"/>
                <a:cs typeface="Arial" pitchFamily="34" charset="0"/>
              </a:rPr>
              <a:t>Saracevic</a:t>
            </a:r>
            <a:r>
              <a:rPr lang="tr-TR" sz="2800" dirty="0" smtClean="0">
                <a:latin typeface="Arial" pitchFamily="34" charset="0"/>
                <a:cs typeface="Arial" pitchFamily="34" charset="0"/>
              </a:rPr>
              <a:t> ve arkadaşları, taramacıların davranışlarını inceler.</a:t>
            </a:r>
          </a:p>
          <a:p>
            <a:pPr>
              <a:buFont typeface="Wingdings" pitchFamily="2" charset="2"/>
              <a:buChar char="ü"/>
            </a:pPr>
            <a:endParaRPr lang="tr-TR" sz="2800" dirty="0" smtClean="0"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tr-TR" sz="2800" dirty="0" smtClean="0">
                <a:latin typeface="Arial" pitchFamily="34" charset="0"/>
                <a:cs typeface="Arial" pitchFamily="34" charset="0"/>
              </a:rPr>
              <a:t>Taramalarda sonuç listelerinin farklı olduğu görülür.</a:t>
            </a:r>
          </a:p>
          <a:p>
            <a:pPr>
              <a:buFont typeface="Wingdings" pitchFamily="2" charset="2"/>
              <a:buChar char="ü"/>
            </a:pPr>
            <a:endParaRPr lang="tr-TR" sz="2800" dirty="0" smtClean="0"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tr-TR" sz="2800" dirty="0" smtClean="0">
                <a:latin typeface="Arial" pitchFamily="34" charset="0"/>
                <a:cs typeface="Arial" pitchFamily="34" charset="0"/>
              </a:rPr>
              <a:t>Literatür taramasına ilişkin var olan kural ve ilkelerin, insan faktörünü hesaba katmadığı,</a:t>
            </a:r>
          </a:p>
          <a:p>
            <a:r>
              <a:rPr lang="tr-TR" sz="2800" dirty="0" smtClean="0">
                <a:latin typeface="Arial" pitchFamily="34" charset="0"/>
                <a:cs typeface="Arial" pitchFamily="34" charset="0"/>
              </a:rPr>
              <a:t>literatür taramasını yansıtan belirli bir kurallar seti oluşturulamadığı sonucuna varırlar.</a:t>
            </a:r>
          </a:p>
          <a:p>
            <a:endParaRPr lang="tr-TR" sz="24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5 Metin kutusu"/>
          <p:cNvSpPr txBox="1"/>
          <p:nvPr/>
        </p:nvSpPr>
        <p:spPr>
          <a:xfrm>
            <a:off x="539552" y="4869160"/>
            <a:ext cx="23042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000" dirty="0" err="1" smtClean="0">
                <a:latin typeface="Arial" pitchFamily="34" charset="0"/>
                <a:cs typeface="Arial" pitchFamily="34" charset="0"/>
              </a:rPr>
              <a:t>Tefko</a:t>
            </a:r>
            <a:r>
              <a:rPr lang="tr-TR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tr-TR" sz="2000" dirty="0" err="1" smtClean="0">
                <a:latin typeface="Arial" pitchFamily="34" charset="0"/>
                <a:cs typeface="Arial" pitchFamily="34" charset="0"/>
              </a:rPr>
              <a:t>Saracevic</a:t>
            </a:r>
            <a:endParaRPr lang="tr-TR" sz="20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Bilgi Arama Davranışları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5257800"/>
          </a:xfrm>
        </p:spPr>
        <p:txBody>
          <a:bodyPr>
            <a:normAutofit lnSpcReduction="10000"/>
          </a:bodyPr>
          <a:lstStyle/>
          <a:p>
            <a:r>
              <a:rPr lang="tr-TR" sz="3500" dirty="0" smtClean="0">
                <a:latin typeface="Arial" pitchFamily="34" charset="0"/>
                <a:cs typeface="Arial" pitchFamily="34" charset="0"/>
              </a:rPr>
              <a:t>Önerileri: </a:t>
            </a:r>
          </a:p>
          <a:p>
            <a:pPr>
              <a:buNone/>
            </a:pPr>
            <a:r>
              <a:rPr lang="tr-TR" sz="3500" dirty="0" smtClean="0">
                <a:latin typeface="Arial" pitchFamily="34" charset="0"/>
                <a:cs typeface="Arial" pitchFamily="34" charset="0"/>
              </a:rPr>
              <a:t>	1-Taramada insan boyutunun karmaşık ve bulanık olduğu ve taramanın bilimsel araştırma alanından çıkarılması,</a:t>
            </a:r>
          </a:p>
          <a:p>
            <a:pPr>
              <a:buNone/>
            </a:pPr>
            <a:r>
              <a:rPr lang="tr-TR" sz="3500" dirty="0" smtClean="0">
                <a:latin typeface="Arial" pitchFamily="34" charset="0"/>
                <a:cs typeface="Arial" pitchFamily="34" charset="0"/>
              </a:rPr>
              <a:t>	2-Taramanın ölçütlerini yeniden tanımlamak için paradigma değişikliğin yapılması.</a:t>
            </a:r>
          </a:p>
          <a:p>
            <a:pPr>
              <a:buNone/>
            </a:pPr>
            <a:r>
              <a:rPr lang="tr-TR" sz="3500" dirty="0" smtClean="0">
                <a:latin typeface="Arial" pitchFamily="34" charset="0"/>
                <a:cs typeface="Arial" pitchFamily="34" charset="0"/>
              </a:rPr>
              <a:t>Tarama uygulamalarında kullanıcı, taramacı ve bilginin sübjektifliği,pozitivist bakış açısıyla standart kabul edilmesi, sorun yaratmaktadır</a:t>
            </a:r>
            <a:r>
              <a:rPr lang="tr-TR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Tutarlılık Araştırmaları</a:t>
            </a:r>
            <a:endParaRPr lang="tr-TR" dirty="0"/>
          </a:p>
        </p:txBody>
      </p:sp>
      <p:pic>
        <p:nvPicPr>
          <p:cNvPr id="4098" name="Picture 2" descr="H:\SEMPOZYUM SUNU RESİMLER\wilson-t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484784"/>
            <a:ext cx="2699792" cy="3172147"/>
          </a:xfrm>
          <a:prstGeom prst="rect">
            <a:avLst/>
          </a:prstGeom>
          <a:noFill/>
        </p:spPr>
      </p:pic>
      <p:sp>
        <p:nvSpPr>
          <p:cNvPr id="5" name="4 Metin kutusu"/>
          <p:cNvSpPr txBox="1"/>
          <p:nvPr/>
        </p:nvSpPr>
        <p:spPr>
          <a:xfrm>
            <a:off x="2987824" y="1556792"/>
            <a:ext cx="6156176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3200" dirty="0" smtClean="0">
                <a:latin typeface="Arial" pitchFamily="34" charset="0"/>
                <a:cs typeface="Arial" pitchFamily="34" charset="0"/>
              </a:rPr>
              <a:t>Pozitivist araştırmalar değişiyor.</a:t>
            </a:r>
          </a:p>
          <a:p>
            <a:r>
              <a:rPr lang="tr-TR" sz="3200" dirty="0" err="1" smtClean="0">
                <a:latin typeface="Arial" pitchFamily="34" charset="0"/>
                <a:cs typeface="Arial" pitchFamily="34" charset="0"/>
              </a:rPr>
              <a:t>Royal</a:t>
            </a:r>
            <a:r>
              <a:rPr lang="tr-TR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tr-TR" sz="3200" dirty="0" err="1" smtClean="0">
                <a:latin typeface="Arial" pitchFamily="34" charset="0"/>
                <a:cs typeface="Arial" pitchFamily="34" charset="0"/>
              </a:rPr>
              <a:t>Society’nin</a:t>
            </a:r>
            <a:r>
              <a:rPr lang="tr-TR" sz="3200" dirty="0" smtClean="0">
                <a:latin typeface="Arial" pitchFamily="34" charset="0"/>
                <a:cs typeface="Arial" pitchFamily="34" charset="0"/>
              </a:rPr>
              <a:t> yıllık toplantılarında görülüyor.</a:t>
            </a:r>
          </a:p>
          <a:p>
            <a:r>
              <a:rPr lang="tr-TR" sz="3200" dirty="0" smtClean="0">
                <a:latin typeface="Arial" pitchFamily="34" charset="0"/>
                <a:cs typeface="Arial" pitchFamily="34" charset="0"/>
              </a:rPr>
              <a:t>1948’de şeyleri saymaya ve olayların vuku bulmasına yönelikti.</a:t>
            </a:r>
          </a:p>
          <a:p>
            <a:r>
              <a:rPr lang="tr-TR" sz="3200" dirty="0" smtClean="0">
                <a:latin typeface="Arial" pitchFamily="34" charset="0"/>
                <a:cs typeface="Arial" pitchFamily="34" charset="0"/>
              </a:rPr>
              <a:t>1958’de sosyolojik yaklaşımlar arttı.</a:t>
            </a:r>
          </a:p>
          <a:p>
            <a:r>
              <a:rPr lang="tr-TR" sz="3200" dirty="0" smtClean="0">
                <a:latin typeface="Arial" pitchFamily="34" charset="0"/>
                <a:cs typeface="Arial" pitchFamily="34" charset="0"/>
              </a:rPr>
              <a:t>1980’lerden sonra nitel araştırmalara eğilim arttı.</a:t>
            </a:r>
            <a:endParaRPr lang="tr-TR" sz="3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5 Metin kutusu"/>
          <p:cNvSpPr txBox="1"/>
          <p:nvPr/>
        </p:nvSpPr>
        <p:spPr>
          <a:xfrm>
            <a:off x="0" y="4653136"/>
            <a:ext cx="262778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000" dirty="0" smtClean="0">
                <a:latin typeface="Arial" pitchFamily="34" charset="0"/>
                <a:cs typeface="Arial" pitchFamily="34" charset="0"/>
              </a:rPr>
              <a:t>Thomas D. Wilson</a:t>
            </a:r>
            <a:endParaRPr lang="tr-TR" sz="20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96752"/>
          </a:xfrm>
        </p:spPr>
        <p:txBody>
          <a:bodyPr/>
          <a:lstStyle/>
          <a:p>
            <a:r>
              <a:rPr lang="tr-TR" dirty="0" smtClean="0"/>
              <a:t>Tutarlılık Araştırmaları</a:t>
            </a:r>
            <a:endParaRPr lang="tr-TR" dirty="0"/>
          </a:p>
        </p:txBody>
      </p:sp>
      <p:pic>
        <p:nvPicPr>
          <p:cNvPr id="3074" name="Picture 2" descr="H:\SEMPOZYUM SUNU RESİMLER\Birger hjorland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628800"/>
            <a:ext cx="2051720" cy="2664296"/>
          </a:xfrm>
          <a:prstGeom prst="rect">
            <a:avLst/>
          </a:prstGeom>
          <a:noFill/>
        </p:spPr>
      </p:pic>
      <p:sp>
        <p:nvSpPr>
          <p:cNvPr id="5" name="4 Metin kutusu"/>
          <p:cNvSpPr txBox="1"/>
          <p:nvPr/>
        </p:nvSpPr>
        <p:spPr>
          <a:xfrm>
            <a:off x="0" y="4293096"/>
            <a:ext cx="2771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000" dirty="0" err="1" smtClean="0">
                <a:latin typeface="Arial" pitchFamily="34" charset="0"/>
                <a:cs typeface="Arial" pitchFamily="34" charset="0"/>
              </a:rPr>
              <a:t>Birger</a:t>
            </a:r>
            <a:r>
              <a:rPr lang="tr-TR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tr-TR" sz="2000" dirty="0" err="1" smtClean="0">
                <a:latin typeface="Arial" pitchFamily="34" charset="0"/>
                <a:cs typeface="Arial" pitchFamily="34" charset="0"/>
              </a:rPr>
              <a:t>Hjorland</a:t>
            </a:r>
            <a:endParaRPr lang="tr-TR" sz="2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5 Metin kutusu"/>
          <p:cNvSpPr txBox="1"/>
          <p:nvPr/>
        </p:nvSpPr>
        <p:spPr>
          <a:xfrm>
            <a:off x="2051720" y="1628800"/>
            <a:ext cx="709228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800" dirty="0" smtClean="0">
                <a:latin typeface="Arial" pitchFamily="34" charset="0"/>
                <a:cs typeface="Arial" pitchFamily="34" charset="0"/>
              </a:rPr>
              <a:t>İndeksçiler üzerine yapılan araştırmaları örnek verir.</a:t>
            </a:r>
          </a:p>
          <a:p>
            <a:endParaRPr lang="tr-TR" sz="2800" dirty="0" smtClean="0">
              <a:latin typeface="Arial" pitchFamily="34" charset="0"/>
              <a:cs typeface="Arial" pitchFamily="34" charset="0"/>
            </a:endParaRPr>
          </a:p>
          <a:p>
            <a:r>
              <a:rPr lang="tr-TR" sz="2800" dirty="0" smtClean="0">
                <a:latin typeface="Arial" pitchFamily="34" charset="0"/>
                <a:cs typeface="Arial" pitchFamily="34" charset="0"/>
              </a:rPr>
              <a:t>Bunlar, saymaya yönelik araştırmalardır.</a:t>
            </a:r>
          </a:p>
          <a:p>
            <a:r>
              <a:rPr lang="tr-TR" sz="2800" dirty="0" smtClean="0">
                <a:latin typeface="Arial" pitchFamily="34" charset="0"/>
                <a:cs typeface="Arial" pitchFamily="34" charset="0"/>
              </a:rPr>
              <a:t>İndekslemeyi hesaba katmayarak  onu değerden uzaklaştır</a:t>
            </a:r>
          </a:p>
          <a:p>
            <a:endParaRPr lang="tr-TR" sz="2800" dirty="0" smtClean="0">
              <a:latin typeface="Arial" pitchFamily="34" charset="0"/>
              <a:cs typeface="Arial" pitchFamily="34" charset="0"/>
            </a:endParaRPr>
          </a:p>
          <a:p>
            <a:r>
              <a:rPr lang="tr-TR" sz="2800" dirty="0" smtClean="0">
                <a:latin typeface="Arial" pitchFamily="34" charset="0"/>
                <a:cs typeface="Arial" pitchFamily="34" charset="0"/>
              </a:rPr>
              <a:t>Uygun terimin atanmasını değil, tutarlılığı ölçer.</a:t>
            </a:r>
            <a:endParaRPr lang="tr-TR" sz="28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Tutarlılık Araştırmaları</a:t>
            </a:r>
            <a:endParaRPr lang="tr-TR" dirty="0"/>
          </a:p>
        </p:txBody>
      </p:sp>
      <p:sp>
        <p:nvSpPr>
          <p:cNvPr id="6" name="5 İçerik Yer Tutucusu"/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5257800"/>
          </a:xfrm>
        </p:spPr>
        <p:txBody>
          <a:bodyPr>
            <a:normAutofit lnSpcReduction="10000"/>
          </a:bodyPr>
          <a:lstStyle/>
          <a:p>
            <a:r>
              <a:rPr lang="tr-TR" dirty="0" smtClean="0">
                <a:latin typeface="Arial" pitchFamily="34" charset="0"/>
                <a:cs typeface="Arial" pitchFamily="34" charset="0"/>
              </a:rPr>
              <a:t>Dokümanların indekslenmesinde tek doğru yol var.</a:t>
            </a:r>
          </a:p>
          <a:p>
            <a:r>
              <a:rPr lang="tr-TR" dirty="0" smtClean="0">
                <a:latin typeface="Arial" pitchFamily="34" charset="0"/>
                <a:cs typeface="Arial" pitchFamily="34" charset="0"/>
              </a:rPr>
              <a:t>İndeksçileri, hatalar yapabilen otomatik varlıklar olarak görme</a:t>
            </a:r>
          </a:p>
          <a:p>
            <a:r>
              <a:rPr lang="tr-TR" dirty="0" smtClean="0">
                <a:latin typeface="Arial" pitchFamily="34" charset="0"/>
                <a:cs typeface="Arial" pitchFamily="34" charset="0"/>
              </a:rPr>
              <a:t>İndekslemeyi değerden uzak bir iş olarak görme</a:t>
            </a:r>
          </a:p>
          <a:p>
            <a:r>
              <a:rPr lang="tr-TR" dirty="0" smtClean="0">
                <a:latin typeface="Arial" pitchFamily="34" charset="0"/>
                <a:cs typeface="Arial" pitchFamily="34" charset="0"/>
              </a:rPr>
              <a:t>Tutarlılığı hemen hemen her zaman basitçe ölçme</a:t>
            </a:r>
          </a:p>
          <a:p>
            <a:r>
              <a:rPr lang="tr-TR" dirty="0" smtClean="0">
                <a:latin typeface="Arial" pitchFamily="34" charset="0"/>
                <a:cs typeface="Arial" pitchFamily="34" charset="0"/>
              </a:rPr>
              <a:t>İndeksçilerin bilgileri, yeterlilikleri, eğitimsel arka planları, geçmişteki okumalarını vb hesaba katmama.</a:t>
            </a:r>
            <a:endParaRPr lang="tr-TR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Sunum Planı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589240"/>
          </a:xfrm>
        </p:spPr>
        <p:txBody>
          <a:bodyPr/>
          <a:lstStyle/>
          <a:p>
            <a:pPr lvl="1"/>
            <a:r>
              <a:rPr lang="tr-TR" sz="3200" dirty="0" smtClean="0">
                <a:latin typeface="Arial" pitchFamily="34" charset="0"/>
                <a:cs typeface="Arial" pitchFamily="34" charset="0"/>
              </a:rPr>
              <a:t>Gerçeğin bilgisine ya da doğru bilgiye ulaşma çabası</a:t>
            </a:r>
          </a:p>
          <a:p>
            <a:pPr lvl="2"/>
            <a:r>
              <a:rPr lang="tr-TR" sz="2800" dirty="0" smtClean="0">
                <a:latin typeface="Arial" pitchFamily="34" charset="0"/>
                <a:cs typeface="Arial" pitchFamily="34" charset="0"/>
              </a:rPr>
              <a:t>Bilim ve felsefe</a:t>
            </a:r>
          </a:p>
          <a:p>
            <a:pPr lvl="1"/>
            <a:r>
              <a:rPr lang="tr-TR" sz="3200" dirty="0" smtClean="0">
                <a:latin typeface="Arial" pitchFamily="34" charset="0"/>
                <a:cs typeface="Arial" pitchFamily="34" charset="0"/>
              </a:rPr>
              <a:t> Pozitivizm</a:t>
            </a:r>
          </a:p>
          <a:p>
            <a:pPr lvl="2"/>
            <a:r>
              <a:rPr lang="tr-TR" sz="2800" dirty="0" smtClean="0">
                <a:latin typeface="Arial" pitchFamily="34" charset="0"/>
                <a:cs typeface="Arial" pitchFamily="34" charset="0"/>
              </a:rPr>
              <a:t>Bilim Anlayışı</a:t>
            </a:r>
          </a:p>
          <a:p>
            <a:pPr lvl="1"/>
            <a:r>
              <a:rPr lang="tr-TR" sz="3200" dirty="0" smtClean="0">
                <a:latin typeface="Arial" pitchFamily="34" charset="0"/>
                <a:cs typeface="Arial" pitchFamily="34" charset="0"/>
              </a:rPr>
              <a:t>Pozitivizmin </a:t>
            </a:r>
            <a:r>
              <a:rPr lang="tr-TR" sz="3200" dirty="0" err="1" smtClean="0">
                <a:latin typeface="Arial" pitchFamily="34" charset="0"/>
                <a:cs typeface="Arial" pitchFamily="34" charset="0"/>
              </a:rPr>
              <a:t>KEB’e</a:t>
            </a:r>
            <a:r>
              <a:rPr lang="tr-TR" sz="3200" dirty="0" smtClean="0">
                <a:latin typeface="Arial" pitchFamily="34" charset="0"/>
                <a:cs typeface="Arial" pitchFamily="34" charset="0"/>
              </a:rPr>
              <a:t> yansımaları</a:t>
            </a:r>
          </a:p>
          <a:p>
            <a:pPr lvl="1"/>
            <a:r>
              <a:rPr lang="tr-TR" sz="3200" dirty="0" smtClean="0">
                <a:latin typeface="Arial" pitchFamily="34" charset="0"/>
                <a:cs typeface="Arial" pitchFamily="34" charset="0"/>
              </a:rPr>
              <a:t>Sonuç ve Değerlendirme</a:t>
            </a:r>
          </a:p>
          <a:p>
            <a:pPr lvl="1">
              <a:buNone/>
            </a:pPr>
            <a:endParaRPr lang="tr-TR" sz="3200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Sonuç ve Değerlendirme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5257800"/>
          </a:xfrm>
        </p:spPr>
        <p:txBody>
          <a:bodyPr>
            <a:noAutofit/>
          </a:bodyPr>
          <a:lstStyle/>
          <a:p>
            <a:r>
              <a:rPr lang="tr-TR" dirty="0" smtClean="0">
                <a:latin typeface="Arial" pitchFamily="34" charset="0"/>
                <a:cs typeface="Arial" pitchFamily="34" charset="0"/>
              </a:rPr>
              <a:t>Modern çağın paradigması pozitivizm, toplumsal olguların bilimsel yöntemlerle incelenebileceğini gösterdi.</a:t>
            </a:r>
          </a:p>
          <a:p>
            <a:r>
              <a:rPr lang="tr-TR" dirty="0" smtClean="0">
                <a:latin typeface="Arial" pitchFamily="34" charset="0"/>
                <a:cs typeface="Arial" pitchFamily="34" charset="0"/>
              </a:rPr>
              <a:t>Bilimin yöntemlerini sosyal bilimlere uyarladı.</a:t>
            </a:r>
          </a:p>
          <a:p>
            <a:r>
              <a:rPr lang="tr-TR" dirty="0" smtClean="0">
                <a:latin typeface="Arial" pitchFamily="34" charset="0"/>
                <a:cs typeface="Arial" pitchFamily="34" charset="0"/>
              </a:rPr>
              <a:t>Bilimsel akılcılığın insanın düşünebileceği tüm konu alanlarına yaygınlaşmasını savundu.</a:t>
            </a:r>
          </a:p>
          <a:p>
            <a:r>
              <a:rPr lang="tr-TR" dirty="0" smtClean="0">
                <a:latin typeface="Arial" pitchFamily="34" charset="0"/>
                <a:cs typeface="Arial" pitchFamily="34" charset="0"/>
              </a:rPr>
              <a:t>Soru şu: Bu paradigma devam mı edecek, değişikliğe mi uğrayacak yoksa terk mi edilecek?</a:t>
            </a:r>
            <a:endParaRPr lang="tr-TR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Sonuç ve Değerlendirme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5257800"/>
          </a:xfrm>
        </p:spPr>
        <p:txBody>
          <a:bodyPr>
            <a:noAutofit/>
          </a:bodyPr>
          <a:lstStyle/>
          <a:p>
            <a:r>
              <a:rPr lang="tr-TR" sz="3600" dirty="0" smtClean="0">
                <a:latin typeface="Arial" pitchFamily="34" charset="0"/>
                <a:cs typeface="Arial" pitchFamily="34" charset="0"/>
              </a:rPr>
              <a:t>KEB açısından bakıldığında</a:t>
            </a:r>
          </a:p>
          <a:p>
            <a:pPr lvl="1"/>
            <a:r>
              <a:rPr lang="tr-TR" sz="3600" dirty="0" smtClean="0">
                <a:latin typeface="Arial" pitchFamily="34" charset="0"/>
                <a:cs typeface="Arial" pitchFamily="34" charset="0"/>
              </a:rPr>
              <a:t>Nötrlük ilkesi, kütüphane deneyimlerinde tarafsızlık, derme oluşturmada objektiflik olarak  devam etmelidir.</a:t>
            </a:r>
          </a:p>
          <a:p>
            <a:pPr lvl="1"/>
            <a:r>
              <a:rPr lang="tr-TR" sz="3600" dirty="0" smtClean="0">
                <a:latin typeface="Arial" pitchFamily="34" charset="0"/>
                <a:cs typeface="Arial" pitchFamily="34" charset="0"/>
              </a:rPr>
              <a:t>Nötrlük ilkesinde, kullanıcı gereksinimlerinin karşılanmasında tek biçimlilik anlayışı değil, sübjektiflik dikkate alınmalıdır.</a:t>
            </a:r>
            <a:endParaRPr lang="tr-TR" sz="36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Sonuç ve Değerlendirme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5257800"/>
          </a:xfrm>
        </p:spPr>
        <p:txBody>
          <a:bodyPr>
            <a:normAutofit/>
          </a:bodyPr>
          <a:lstStyle/>
          <a:p>
            <a:r>
              <a:rPr lang="tr-TR" sz="3600" dirty="0" smtClean="0">
                <a:latin typeface="Arial" pitchFamily="34" charset="0"/>
                <a:cs typeface="Arial" pitchFamily="34" charset="0"/>
              </a:rPr>
              <a:t>Hizmet sunumu ve erişim araçlarının tasarımı özelleştirilmelidir.</a:t>
            </a:r>
          </a:p>
          <a:p>
            <a:r>
              <a:rPr lang="tr-TR" sz="3600" dirty="0" smtClean="0">
                <a:latin typeface="Arial" pitchFamily="34" charset="0"/>
                <a:cs typeface="Arial" pitchFamily="34" charset="0"/>
              </a:rPr>
              <a:t>Kütüphane, güvenilir bilginin toplumsallaşmasını sağlama işlevini sürdürmelidir.</a:t>
            </a:r>
          </a:p>
          <a:p>
            <a:r>
              <a:rPr lang="tr-TR" sz="3600" dirty="0" smtClean="0">
                <a:latin typeface="Arial" pitchFamily="34" charset="0"/>
                <a:cs typeface="Arial" pitchFamily="34" charset="0"/>
              </a:rPr>
              <a:t>Bilgi erişim nesneleri sağlamdır, bilgi erişim sürecinin yol, yöntem ve teknikleri güvenilir ve güçlüdür. </a:t>
            </a:r>
            <a:endParaRPr lang="tr-TR" sz="36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Sonuç ve Değerlendirme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5257800"/>
          </a:xfrm>
        </p:spPr>
        <p:txBody>
          <a:bodyPr/>
          <a:lstStyle/>
          <a:p>
            <a:r>
              <a:rPr lang="tr-TR" dirty="0" smtClean="0">
                <a:latin typeface="Arial" pitchFamily="34" charset="0"/>
                <a:cs typeface="Arial" pitchFamily="34" charset="0"/>
              </a:rPr>
              <a:t>Kullanıcı, yönlendirme ve müdahale gücü olan aktif bir rol üstlenmiştir.</a:t>
            </a:r>
          </a:p>
          <a:p>
            <a:r>
              <a:rPr lang="tr-TR" dirty="0" smtClean="0">
                <a:latin typeface="Arial" pitchFamily="34" charset="0"/>
                <a:cs typeface="Arial" pitchFamily="34" charset="0"/>
              </a:rPr>
              <a:t>Bilimsel araştırmalarda nicel metodolojiler, gerçek nedenleri ortaya çıkarmakta yetersiz kalmaktadır.</a:t>
            </a:r>
          </a:p>
          <a:p>
            <a:r>
              <a:rPr lang="tr-TR" dirty="0" smtClean="0">
                <a:latin typeface="Arial" pitchFamily="34" charset="0"/>
                <a:cs typeface="Arial" pitchFamily="34" charset="0"/>
              </a:rPr>
              <a:t>Olasılıkçı determinizm, kullanıcının / kütüphanecinin davranışlarının belirlenmesi ve model oluşturmada kullanılabilir.</a:t>
            </a:r>
            <a:endParaRPr lang="tr-TR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0" y="260648"/>
            <a:ext cx="9144000" cy="2304256"/>
          </a:xfrm>
        </p:spPr>
        <p:txBody>
          <a:bodyPr>
            <a:normAutofit fontScale="90000"/>
          </a:bodyPr>
          <a:lstStyle/>
          <a:p>
            <a:r>
              <a:rPr lang="tr-TR" sz="2800" dirty="0" smtClean="0">
                <a:latin typeface="Arial" pitchFamily="34" charset="0"/>
                <a:cs typeface="Arial" pitchFamily="34" charset="0"/>
              </a:rPr>
              <a:t>KEB Araştırmalarında ve Kütüphanecilik Uygulamalarında </a:t>
            </a:r>
            <a:r>
              <a:rPr lang="tr-TR" sz="28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Pozitivist Yaklaşımlarımızın  </a:t>
            </a:r>
            <a:r>
              <a:rPr lang="tr-TR" sz="2800" dirty="0" smtClean="0">
                <a:latin typeface="Arial" pitchFamily="34" charset="0"/>
                <a:cs typeface="Arial" pitchFamily="34" charset="0"/>
              </a:rPr>
              <a:t>Sıkı Savunucuları Olmayı Sürdürecek miyiz? </a:t>
            </a:r>
            <a:br>
              <a:rPr lang="tr-TR" sz="2800" dirty="0" smtClean="0">
                <a:latin typeface="Arial" pitchFamily="34" charset="0"/>
                <a:cs typeface="Arial" pitchFamily="34" charset="0"/>
              </a:rPr>
            </a:br>
            <a:r>
              <a:rPr lang="tr-TR" sz="2800" b="1" dirty="0" smtClean="0">
                <a:latin typeface="Arial" pitchFamily="34" charset="0"/>
                <a:cs typeface="Arial" pitchFamily="34" charset="0"/>
              </a:rPr>
              <a:t>YOKSA </a:t>
            </a:r>
            <a:br>
              <a:rPr lang="tr-TR" sz="2800" b="1" dirty="0" smtClean="0">
                <a:latin typeface="Arial" pitchFamily="34" charset="0"/>
                <a:cs typeface="Arial" pitchFamily="34" charset="0"/>
              </a:rPr>
            </a:br>
            <a:r>
              <a:rPr lang="tr-TR" sz="2800" b="1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Postmodernist</a:t>
            </a:r>
            <a:r>
              <a:rPr lang="tr-TR" sz="28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Yaklaşımlardan</a:t>
            </a:r>
            <a:r>
              <a:rPr lang="tr-TR" sz="2800" dirty="0" smtClean="0">
                <a:latin typeface="Arial" pitchFamily="34" charset="0"/>
                <a:cs typeface="Arial" pitchFamily="34" charset="0"/>
              </a:rPr>
              <a:t> Etkilenen Alternatif Yolları Benimsemeyi mi Deneyeceğiz?</a:t>
            </a:r>
            <a:endParaRPr lang="tr-TR" sz="2800" b="1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4" name="3 İçerik Yer Tutucusu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51730806"/>
              </p:ext>
            </p:extLst>
          </p:nvPr>
        </p:nvGraphicFramePr>
        <p:xfrm>
          <a:off x="0" y="2852936"/>
          <a:ext cx="9144000" cy="3384376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4572000"/>
                <a:gridCol w="4572000"/>
              </a:tblGrid>
              <a:tr h="513937"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Pozitivist Yaklaşımlar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err="1" smtClean="0"/>
                        <a:t>Postmodernist</a:t>
                      </a:r>
                      <a:r>
                        <a:rPr lang="tr-TR" dirty="0" smtClean="0"/>
                        <a:t> Yaklaşımlar</a:t>
                      </a:r>
                      <a:endParaRPr lang="tr-TR" dirty="0"/>
                    </a:p>
                  </a:txBody>
                  <a:tcPr/>
                </a:tc>
              </a:tr>
              <a:tr h="494175">
                <a:tc>
                  <a:txBody>
                    <a:bodyPr/>
                    <a:lstStyle/>
                    <a:p>
                      <a:r>
                        <a:rPr lang="tr-TR" sz="2000" dirty="0" smtClean="0">
                          <a:latin typeface="Arial" pitchFamily="34" charset="0"/>
                          <a:cs typeface="Arial" pitchFamily="34" charset="0"/>
                        </a:rPr>
                        <a:t>Tek Biçimlilik</a:t>
                      </a:r>
                      <a:endParaRPr lang="tr-TR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2000" dirty="0" smtClean="0">
                          <a:latin typeface="Arial" pitchFamily="34" charset="0"/>
                          <a:cs typeface="Arial" pitchFamily="34" charset="0"/>
                        </a:rPr>
                        <a:t>Tek Biçimlilikten Uzaklaşma</a:t>
                      </a:r>
                      <a:endParaRPr lang="tr-TR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576064">
                <a:tc>
                  <a:txBody>
                    <a:bodyPr/>
                    <a:lstStyle/>
                    <a:p>
                      <a:r>
                        <a:rPr lang="tr-TR" sz="2000" dirty="0" smtClean="0">
                          <a:latin typeface="Arial" pitchFamily="34" charset="0"/>
                          <a:cs typeface="Arial" pitchFamily="34" charset="0"/>
                        </a:rPr>
                        <a:t>Objektiflik ve Nötrlük</a:t>
                      </a:r>
                      <a:endParaRPr lang="tr-TR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2000" dirty="0" smtClean="0">
                          <a:latin typeface="Arial" pitchFamily="34" charset="0"/>
                          <a:cs typeface="Arial" pitchFamily="34" charset="0"/>
                        </a:rPr>
                        <a:t>Sübjektiflik / </a:t>
                      </a:r>
                      <a:r>
                        <a:rPr lang="tr-TR" sz="2000" dirty="0" smtClean="0">
                          <a:latin typeface="Arial" pitchFamily="34" charset="0"/>
                          <a:cs typeface="Arial" pitchFamily="34" charset="0"/>
                        </a:rPr>
                        <a:t>Öznellik</a:t>
                      </a:r>
                      <a:endParaRPr lang="tr-TR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504056">
                <a:tc>
                  <a:txBody>
                    <a:bodyPr/>
                    <a:lstStyle/>
                    <a:p>
                      <a:r>
                        <a:rPr lang="tr-TR" sz="2000" dirty="0" smtClean="0">
                          <a:latin typeface="Arial" pitchFamily="34" charset="0"/>
                          <a:cs typeface="Arial" pitchFamily="34" charset="0"/>
                        </a:rPr>
                        <a:t>Kurallara Bağlılık</a:t>
                      </a:r>
                      <a:endParaRPr lang="tr-TR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2000" dirty="0" smtClean="0">
                          <a:latin typeface="Arial" pitchFamily="34" charset="0"/>
                          <a:cs typeface="Arial" pitchFamily="34" charset="0"/>
                        </a:rPr>
                        <a:t>Kurallara Esneklik Getirme / Görecelik</a:t>
                      </a:r>
                      <a:endParaRPr lang="tr-TR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432048">
                <a:tc>
                  <a:txBody>
                    <a:bodyPr/>
                    <a:lstStyle/>
                    <a:p>
                      <a:r>
                        <a:rPr lang="tr-TR" sz="2000" dirty="0" smtClean="0">
                          <a:latin typeface="Arial" pitchFamily="34" charset="0"/>
                          <a:cs typeface="Arial" pitchFamily="34" charset="0"/>
                        </a:rPr>
                        <a:t>Kesinlik</a:t>
                      </a:r>
                      <a:endParaRPr lang="tr-TR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2000" dirty="0" smtClean="0">
                          <a:latin typeface="Arial" pitchFamily="34" charset="0"/>
                          <a:cs typeface="Arial" pitchFamily="34" charset="0"/>
                        </a:rPr>
                        <a:t>Kesinsizlik</a:t>
                      </a:r>
                      <a:endParaRPr lang="tr-TR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432048">
                <a:tc>
                  <a:txBody>
                    <a:bodyPr/>
                    <a:lstStyle/>
                    <a:p>
                      <a:r>
                        <a:rPr lang="tr-TR" sz="2000" dirty="0" smtClean="0">
                          <a:latin typeface="Arial" pitchFamily="34" charset="0"/>
                          <a:cs typeface="Arial" pitchFamily="34" charset="0"/>
                        </a:rPr>
                        <a:t>Düzeni  Korumada Katı Tutum </a:t>
                      </a:r>
                      <a:endParaRPr lang="tr-TR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2000" dirty="0" smtClean="0">
                          <a:latin typeface="Arial" pitchFamily="34" charset="0"/>
                          <a:cs typeface="Arial" pitchFamily="34" charset="0"/>
                        </a:rPr>
                        <a:t>Düzeni  Korumada Esnek Tutum </a:t>
                      </a:r>
                      <a:endParaRPr lang="tr-TR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432048">
                <a:tc>
                  <a:txBody>
                    <a:bodyPr/>
                    <a:lstStyle/>
                    <a:p>
                      <a:r>
                        <a:rPr lang="tr-TR" sz="2000" dirty="0" smtClean="0">
                          <a:latin typeface="Arial" pitchFamily="34" charset="0"/>
                          <a:cs typeface="Arial" pitchFamily="34" charset="0"/>
                        </a:rPr>
                        <a:t>Standartlara Bağlılık</a:t>
                      </a:r>
                      <a:endParaRPr lang="tr-TR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2000" dirty="0" smtClean="0">
                          <a:latin typeface="Arial" pitchFamily="34" charset="0"/>
                          <a:cs typeface="Arial" pitchFamily="34" charset="0"/>
                        </a:rPr>
                        <a:t>Standartlara</a:t>
                      </a:r>
                      <a:r>
                        <a:rPr lang="tr-TR" sz="2000" baseline="0" dirty="0" smtClean="0">
                          <a:latin typeface="Arial" pitchFamily="34" charset="0"/>
                          <a:cs typeface="Arial" pitchFamily="34" charset="0"/>
                        </a:rPr>
                        <a:t> Esneklik Getirme</a:t>
                      </a:r>
                      <a:endParaRPr lang="tr-TR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>
                <a:latin typeface="Arial" pitchFamily="34" charset="0"/>
                <a:cs typeface="Arial" pitchFamily="34" charset="0"/>
              </a:rPr>
              <a:t>Gerçeğin Bilgisine ya da Doğru Bilgiye Ulaşma Çabası</a:t>
            </a:r>
            <a:endParaRPr lang="tr-TR" dirty="0"/>
          </a:p>
        </p:txBody>
      </p:sp>
      <p:sp>
        <p:nvSpPr>
          <p:cNvPr id="7" name="6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>
                <a:latin typeface="Arial" pitchFamily="34" charset="0"/>
                <a:cs typeface="Arial" pitchFamily="34" charset="0"/>
              </a:rPr>
              <a:t>1.Kırılma Noktası: </a:t>
            </a:r>
            <a:r>
              <a:rPr lang="tr-TR" dirty="0" err="1" smtClean="0">
                <a:latin typeface="Arial" pitchFamily="34" charset="0"/>
                <a:cs typeface="Arial" pitchFamily="34" charset="0"/>
              </a:rPr>
              <a:t>Kopernik’in</a:t>
            </a:r>
            <a:r>
              <a:rPr lang="tr-TR" dirty="0" smtClean="0">
                <a:latin typeface="Arial" pitchFamily="34" charset="0"/>
                <a:cs typeface="Arial" pitchFamily="34" charset="0"/>
              </a:rPr>
              <a:t>, o güne kadar bilinen gerçeği değiştirmesi. </a:t>
            </a:r>
            <a:endParaRPr lang="tr-TR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6" name="Picture 2" descr="J:\SEMPOZYUM SUNU RESİMLER\NicolasCopernic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71812" y="2780928"/>
            <a:ext cx="2724324" cy="3528392"/>
          </a:xfrm>
          <a:prstGeom prst="rect">
            <a:avLst/>
          </a:prstGeom>
          <a:noFill/>
        </p:spPr>
      </p:pic>
      <p:sp>
        <p:nvSpPr>
          <p:cNvPr id="5" name="4 Dikdörtgen"/>
          <p:cNvSpPr/>
          <p:nvPr/>
        </p:nvSpPr>
        <p:spPr>
          <a:xfrm>
            <a:off x="3131840" y="6309320"/>
            <a:ext cx="259228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tr-TR" sz="2000" b="1" dirty="0" smtClean="0">
                <a:latin typeface="Arial" pitchFamily="34" charset="0"/>
                <a:cs typeface="Arial" pitchFamily="34" charset="0"/>
              </a:rPr>
              <a:t>1473-1543</a:t>
            </a:r>
            <a:endParaRPr lang="tr-TR" sz="2000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>
                <a:latin typeface="Arial" pitchFamily="34" charset="0"/>
                <a:cs typeface="Arial" pitchFamily="34" charset="0"/>
              </a:rPr>
              <a:t>Bilgimizin kaynağı nedir?; Nasıl biliyoruz?; Neyi bilebiliriz?</a:t>
            </a:r>
            <a:br>
              <a:rPr lang="tr-TR" dirty="0" smtClean="0">
                <a:latin typeface="Arial" pitchFamily="34" charset="0"/>
                <a:cs typeface="Arial" pitchFamily="34" charset="0"/>
              </a:rPr>
            </a:br>
            <a:endParaRPr lang="tr-TR" dirty="0"/>
          </a:p>
        </p:txBody>
      </p:sp>
      <p:pic>
        <p:nvPicPr>
          <p:cNvPr id="5122" name="Picture 2" descr="C:\Users\Kullanıcı\Desktop\SEMPOZYUM SUNU RESİMLER\imagesCAVHF92Q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 rot="16200000">
            <a:off x="1921399" y="-364605"/>
            <a:ext cx="5301208" cy="914400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İçerik Yer Tutucusu"/>
          <p:cNvGraphicFramePr>
            <a:graphicFrameLocks noGrp="1"/>
          </p:cNvGraphicFramePr>
          <p:nvPr>
            <p:ph idx="1"/>
          </p:nvPr>
        </p:nvGraphicFramePr>
        <p:xfrm>
          <a:off x="0" y="1"/>
          <a:ext cx="9143999" cy="6857999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2902897"/>
                <a:gridCol w="2902897"/>
                <a:gridCol w="3338205"/>
              </a:tblGrid>
              <a:tr h="391120"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Felsefe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Bilim</a:t>
                      </a:r>
                      <a:endParaRPr lang="tr-TR" dirty="0"/>
                    </a:p>
                  </a:txBody>
                  <a:tcPr/>
                </a:tc>
              </a:tr>
              <a:tr h="739378">
                <a:tc>
                  <a:txBody>
                    <a:bodyPr/>
                    <a:lstStyle/>
                    <a:p>
                      <a:r>
                        <a:rPr lang="tr-TR" sz="2000" dirty="0" smtClean="0">
                          <a:latin typeface="Arial" pitchFamily="34" charset="0"/>
                          <a:cs typeface="Arial" pitchFamily="34" charset="0"/>
                        </a:rPr>
                        <a:t>A-Bilgiye konu edindikleri şeyler</a:t>
                      </a:r>
                      <a:endParaRPr lang="tr-TR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2000" dirty="0" smtClean="0">
                          <a:latin typeface="Arial" pitchFamily="34" charset="0"/>
                          <a:cs typeface="Arial" pitchFamily="34" charset="0"/>
                        </a:rPr>
                        <a:t>Metafizik nesneler dahil</a:t>
                      </a:r>
                      <a:endParaRPr lang="tr-TR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2000" dirty="0" smtClean="0">
                          <a:latin typeface="Arial" pitchFamily="34" charset="0"/>
                          <a:cs typeface="Arial" pitchFamily="34" charset="0"/>
                        </a:rPr>
                        <a:t>Olgular ve olgular arası ilişkiler</a:t>
                      </a:r>
                      <a:endParaRPr lang="tr-TR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2989659">
                <a:tc>
                  <a:txBody>
                    <a:bodyPr/>
                    <a:lstStyle/>
                    <a:p>
                      <a:r>
                        <a:rPr lang="tr-TR" sz="2000" dirty="0" smtClean="0">
                          <a:latin typeface="Arial" pitchFamily="34" charset="0"/>
                          <a:cs typeface="Arial" pitchFamily="34" charset="0"/>
                        </a:rPr>
                        <a:t>Bilginin kaynağı</a:t>
                      </a:r>
                      <a:endParaRPr lang="tr-TR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2000" dirty="0" smtClean="0">
                          <a:latin typeface="Arial" pitchFamily="34" charset="0"/>
                          <a:cs typeface="Arial" pitchFamily="34" charset="0"/>
                        </a:rPr>
                        <a:t>Rasyonalizm:</a:t>
                      </a:r>
                    </a:p>
                    <a:p>
                      <a:r>
                        <a:rPr lang="tr-TR" sz="2000" dirty="0" smtClean="0">
                          <a:latin typeface="Arial" pitchFamily="34" charset="0"/>
                          <a:cs typeface="Arial" pitchFamily="34" charset="0"/>
                        </a:rPr>
                        <a:t>   Değişmez us,</a:t>
                      </a:r>
                    </a:p>
                    <a:p>
                      <a:r>
                        <a:rPr lang="tr-TR" sz="2000" dirty="0" smtClean="0">
                          <a:latin typeface="Arial" pitchFamily="34" charset="0"/>
                          <a:cs typeface="Arial" pitchFamily="34" charset="0"/>
                        </a:rPr>
                        <a:t>   Önsel kavram ve   </a:t>
                      </a:r>
                    </a:p>
                    <a:p>
                      <a:r>
                        <a:rPr lang="tr-TR" sz="2000" dirty="0" smtClean="0">
                          <a:latin typeface="Arial" pitchFamily="34" charset="0"/>
                          <a:cs typeface="Arial" pitchFamily="34" charset="0"/>
                        </a:rPr>
                        <a:t>           önermeler</a:t>
                      </a:r>
                    </a:p>
                    <a:p>
                      <a:r>
                        <a:rPr lang="tr-TR" sz="2000" dirty="0" smtClean="0">
                          <a:latin typeface="Arial" pitchFamily="34" charset="0"/>
                          <a:cs typeface="Arial" pitchFamily="34" charset="0"/>
                        </a:rPr>
                        <a:t>   Mantıksal ispata ve  </a:t>
                      </a:r>
                    </a:p>
                    <a:p>
                      <a:r>
                        <a:rPr lang="tr-TR" sz="2000" dirty="0" smtClean="0">
                          <a:latin typeface="Arial" pitchFamily="34" charset="0"/>
                          <a:cs typeface="Arial" pitchFamily="34" charset="0"/>
                        </a:rPr>
                        <a:t>          düşünmeye </a:t>
                      </a:r>
                    </a:p>
                    <a:p>
                      <a:r>
                        <a:rPr lang="tr-TR" sz="2000" dirty="0" smtClean="0">
                          <a:latin typeface="Arial" pitchFamily="34" charset="0"/>
                          <a:cs typeface="Arial" pitchFamily="34" charset="0"/>
                        </a:rPr>
                        <a:t>          dayalıdır.</a:t>
                      </a:r>
                      <a:endParaRPr lang="tr-TR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2000" dirty="0" err="1" smtClean="0">
                          <a:latin typeface="Arial" pitchFamily="34" charset="0"/>
                          <a:cs typeface="Arial" pitchFamily="34" charset="0"/>
                        </a:rPr>
                        <a:t>Amprizm</a:t>
                      </a:r>
                      <a:endParaRPr lang="tr-TR" sz="200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r>
                        <a:rPr lang="tr-TR" sz="2000" dirty="0" smtClean="0">
                          <a:latin typeface="Arial" pitchFamily="34" charset="0"/>
                          <a:cs typeface="Arial" pitchFamily="34" charset="0"/>
                        </a:rPr>
                        <a:t>   Gözlem ve deneyime </a:t>
                      </a:r>
                    </a:p>
                    <a:p>
                      <a:r>
                        <a:rPr lang="tr-TR" sz="2000" dirty="0" smtClean="0">
                          <a:latin typeface="Arial" pitchFamily="34" charset="0"/>
                          <a:cs typeface="Arial" pitchFamily="34" charset="0"/>
                        </a:rPr>
                        <a:t>         dayalıdır,</a:t>
                      </a:r>
                    </a:p>
                    <a:p>
                      <a:r>
                        <a:rPr lang="tr-TR" sz="2000" dirty="0" smtClean="0">
                          <a:latin typeface="Arial" pitchFamily="34" charset="0"/>
                          <a:cs typeface="Arial" pitchFamily="34" charset="0"/>
                        </a:rPr>
                        <a:t>   Deney(test etme, </a:t>
                      </a:r>
                    </a:p>
                    <a:p>
                      <a:r>
                        <a:rPr lang="tr-TR" sz="2000" dirty="0" smtClean="0">
                          <a:latin typeface="Arial" pitchFamily="34" charset="0"/>
                          <a:cs typeface="Arial" pitchFamily="34" charset="0"/>
                        </a:rPr>
                        <a:t>         yöntem, ölçülebilirlik, </a:t>
                      </a:r>
                    </a:p>
                    <a:p>
                      <a:r>
                        <a:rPr lang="tr-TR" sz="2000" dirty="0" smtClean="0">
                          <a:latin typeface="Arial" pitchFamily="34" charset="0"/>
                          <a:cs typeface="Arial" pitchFamily="34" charset="0"/>
                        </a:rPr>
                        <a:t>          tekrarlanabilirlik,    </a:t>
                      </a:r>
                    </a:p>
                    <a:p>
                      <a:r>
                        <a:rPr lang="tr-TR" sz="2000" dirty="0" smtClean="0">
                          <a:latin typeface="Arial" pitchFamily="34" charset="0"/>
                          <a:cs typeface="Arial" pitchFamily="34" charset="0"/>
                        </a:rPr>
                        <a:t>          denetlenebilirlik,  </a:t>
                      </a:r>
                    </a:p>
                    <a:p>
                      <a:r>
                        <a:rPr lang="tr-TR" sz="2000" dirty="0" smtClean="0">
                          <a:latin typeface="Arial" pitchFamily="34" charset="0"/>
                          <a:cs typeface="Arial" pitchFamily="34" charset="0"/>
                        </a:rPr>
                        <a:t>          kanıta dayandırma)</a:t>
                      </a:r>
                      <a:endParaRPr lang="tr-TR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2346722">
                <a:tc>
                  <a:txBody>
                    <a:bodyPr/>
                    <a:lstStyle/>
                    <a:p>
                      <a:r>
                        <a:rPr lang="tr-TR" sz="2000" dirty="0" smtClean="0">
                          <a:latin typeface="Arial" pitchFamily="34" charset="0"/>
                          <a:cs typeface="Arial" pitchFamily="34" charset="0"/>
                        </a:rPr>
                        <a:t>B-Düşünmeye yöntem kazandırma</a:t>
                      </a:r>
                      <a:endParaRPr lang="tr-TR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2000" dirty="0" smtClean="0">
                          <a:latin typeface="Arial" pitchFamily="34" charset="0"/>
                          <a:cs typeface="Arial" pitchFamily="34" charset="0"/>
                        </a:rPr>
                        <a:t>Tümdengelimli</a:t>
                      </a:r>
                    </a:p>
                    <a:p>
                      <a:r>
                        <a:rPr lang="tr-TR" sz="2000" dirty="0" smtClean="0">
                          <a:latin typeface="Arial" pitchFamily="34" charset="0"/>
                          <a:cs typeface="Arial" pitchFamily="34" charset="0"/>
                        </a:rPr>
                        <a:t>   Neden-Sonuç İlişkisi</a:t>
                      </a:r>
                    </a:p>
                    <a:p>
                      <a:r>
                        <a:rPr lang="tr-TR" sz="2000" dirty="0" smtClean="0">
                          <a:latin typeface="Arial" pitchFamily="34" charset="0"/>
                          <a:cs typeface="Arial" pitchFamily="34" charset="0"/>
                        </a:rPr>
                        <a:t>   Doğru / Yanlış</a:t>
                      </a:r>
                    </a:p>
                    <a:p>
                      <a:r>
                        <a:rPr lang="tr-TR" sz="2000" dirty="0" smtClean="0">
                          <a:latin typeface="Arial" pitchFamily="34" charset="0"/>
                          <a:cs typeface="Arial" pitchFamily="34" charset="0"/>
                        </a:rPr>
                        <a:t>   Sonucun doğruluğu,  </a:t>
                      </a:r>
                    </a:p>
                    <a:p>
                      <a:r>
                        <a:rPr lang="tr-TR" sz="2000" dirty="0" smtClean="0">
                          <a:latin typeface="Arial" pitchFamily="34" charset="0"/>
                          <a:cs typeface="Arial" pitchFamily="34" charset="0"/>
                        </a:rPr>
                        <a:t>       önermenin </a:t>
                      </a:r>
                    </a:p>
                    <a:p>
                      <a:r>
                        <a:rPr lang="tr-TR" sz="2000" dirty="0" smtClean="0">
                          <a:latin typeface="Arial" pitchFamily="34" charset="0"/>
                          <a:cs typeface="Arial" pitchFamily="34" charset="0"/>
                        </a:rPr>
                        <a:t>       doğruluğuna </a:t>
                      </a:r>
                    </a:p>
                    <a:p>
                      <a:r>
                        <a:rPr lang="tr-TR" sz="2000" dirty="0" smtClean="0">
                          <a:latin typeface="Arial" pitchFamily="34" charset="0"/>
                          <a:cs typeface="Arial" pitchFamily="34" charset="0"/>
                        </a:rPr>
                        <a:t>       bağlıdır.</a:t>
                      </a:r>
                      <a:endParaRPr lang="tr-TR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2000" dirty="0" smtClean="0">
                          <a:latin typeface="Arial" pitchFamily="34" charset="0"/>
                          <a:cs typeface="Arial" pitchFamily="34" charset="0"/>
                        </a:rPr>
                        <a:t>Tümevarımlı</a:t>
                      </a:r>
                    </a:p>
                    <a:p>
                      <a:r>
                        <a:rPr lang="tr-TR" sz="2000" dirty="0" smtClean="0">
                          <a:latin typeface="Arial" pitchFamily="34" charset="0"/>
                          <a:cs typeface="Arial" pitchFamily="34" charset="0"/>
                        </a:rPr>
                        <a:t>   Tekil olaylar</a:t>
                      </a:r>
                    </a:p>
                    <a:p>
                      <a:r>
                        <a:rPr lang="tr-TR" sz="2000" dirty="0" smtClean="0">
                          <a:latin typeface="Arial" pitchFamily="34" charset="0"/>
                          <a:cs typeface="Arial" pitchFamily="34" charset="0"/>
                        </a:rPr>
                        <a:t>   Genellemeye</a:t>
                      </a:r>
                      <a:r>
                        <a:rPr lang="tr-TR" sz="2000" baseline="0" dirty="0" smtClean="0">
                          <a:latin typeface="Arial" pitchFamily="34" charset="0"/>
                          <a:cs typeface="Arial" pitchFamily="34" charset="0"/>
                        </a:rPr>
                        <a:t> varılır</a:t>
                      </a:r>
                      <a:endParaRPr lang="tr-TR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391120"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Olgular arası İlişkiler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5257800"/>
          </a:xfrm>
        </p:spPr>
        <p:txBody>
          <a:bodyPr>
            <a:noAutofit/>
          </a:bodyPr>
          <a:lstStyle/>
          <a:p>
            <a:r>
              <a:rPr lang="tr-TR" sz="3600" dirty="0" smtClean="0">
                <a:latin typeface="Arial" pitchFamily="34" charset="0"/>
                <a:cs typeface="Arial" pitchFamily="34" charset="0"/>
              </a:rPr>
              <a:t>Nedensellik (süreklilik, düzen ilkeleri)</a:t>
            </a:r>
          </a:p>
          <a:p>
            <a:pPr lvl="1"/>
            <a:r>
              <a:rPr lang="tr-TR" sz="3600" dirty="0" smtClean="0">
                <a:latin typeface="Arial" pitchFamily="34" charset="0"/>
                <a:cs typeface="Arial" pitchFamily="34" charset="0"/>
              </a:rPr>
              <a:t>Her olgunun temelinde bir neden vardır</a:t>
            </a:r>
          </a:p>
          <a:p>
            <a:pPr lvl="1"/>
            <a:r>
              <a:rPr lang="tr-TR" sz="3600" dirty="0" smtClean="0">
                <a:latin typeface="Arial" pitchFamily="34" charset="0"/>
                <a:cs typeface="Arial" pitchFamily="34" charset="0"/>
              </a:rPr>
              <a:t>Benzer koşullar, benzer sonuçları doğurur.</a:t>
            </a:r>
            <a:r>
              <a:rPr lang="tr-TR" sz="3600" i="1" dirty="0" smtClean="0">
                <a:latin typeface="Arial" pitchFamily="34" charset="0"/>
                <a:cs typeface="Arial" pitchFamily="34" charset="0"/>
              </a:rPr>
              <a:t> Neden - sonuç ilişkisi</a:t>
            </a:r>
            <a:endParaRPr lang="tr-TR" sz="3600" dirty="0" smtClean="0">
              <a:latin typeface="Arial" pitchFamily="34" charset="0"/>
              <a:cs typeface="Arial" pitchFamily="34" charset="0"/>
            </a:endParaRPr>
          </a:p>
          <a:p>
            <a:pPr lvl="1"/>
            <a:r>
              <a:rPr lang="tr-TR" sz="3600" dirty="0" smtClean="0">
                <a:latin typeface="Arial" pitchFamily="34" charset="0"/>
                <a:cs typeface="Arial" pitchFamily="34" charset="0"/>
              </a:rPr>
              <a:t>Olgular arası zorunlu ilişkiler vardır.</a:t>
            </a:r>
          </a:p>
          <a:p>
            <a:pPr lvl="1">
              <a:buNone/>
            </a:pPr>
            <a:r>
              <a:rPr lang="tr-TR" sz="3600" dirty="0" err="1" smtClean="0">
                <a:latin typeface="Arial" pitchFamily="34" charset="0"/>
                <a:cs typeface="Arial" pitchFamily="34" charset="0"/>
              </a:rPr>
              <a:t>Hume</a:t>
            </a:r>
            <a:r>
              <a:rPr lang="tr-TR" sz="3600" dirty="0" smtClean="0">
                <a:latin typeface="Arial" pitchFamily="34" charset="0"/>
                <a:cs typeface="Arial" pitchFamily="34" charset="0"/>
              </a:rPr>
              <a:t>, Kant, </a:t>
            </a:r>
            <a:r>
              <a:rPr lang="tr-TR" sz="3600" dirty="0" err="1">
                <a:latin typeface="Arial" pitchFamily="34" charset="0"/>
                <a:cs typeface="Arial" pitchFamily="34" charset="0"/>
              </a:rPr>
              <a:t>H</a:t>
            </a:r>
            <a:r>
              <a:rPr lang="tr-TR" sz="3600" dirty="0" err="1" smtClean="0">
                <a:latin typeface="Arial" pitchFamily="34" charset="0"/>
                <a:cs typeface="Arial" pitchFamily="34" charset="0"/>
              </a:rPr>
              <a:t>egel</a:t>
            </a:r>
            <a:r>
              <a:rPr lang="tr-TR" sz="36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tr-TR" sz="3600" dirty="0" err="1" smtClean="0">
                <a:latin typeface="Arial" pitchFamily="34" charset="0"/>
                <a:cs typeface="Arial" pitchFamily="34" charset="0"/>
              </a:rPr>
              <a:t>Comte</a:t>
            </a:r>
            <a:r>
              <a:rPr lang="tr-TR" sz="3600" dirty="0" smtClean="0">
                <a:latin typeface="Arial" pitchFamily="34" charset="0"/>
                <a:cs typeface="Arial" pitchFamily="34" charset="0"/>
              </a:rPr>
              <a:t>, Einstein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1" algn="ctr" rtl="0">
              <a:spcBef>
                <a:spcPct val="0"/>
              </a:spcBef>
            </a:pPr>
            <a:r>
              <a:rPr lang="tr-TR" sz="36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2. Kırılma Noktası:Nedensellik (belirsizlik ilkesi)</a:t>
            </a:r>
            <a:r>
              <a:rPr lang="tr-TR" sz="3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tr-TR" sz="3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endParaRPr lang="tr-TR" dirty="0">
              <a:solidFill>
                <a:schemeClr val="tx1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5069160"/>
          </a:xfrm>
        </p:spPr>
        <p:txBody>
          <a:bodyPr>
            <a:normAutofit/>
          </a:bodyPr>
          <a:lstStyle/>
          <a:p>
            <a:r>
              <a:rPr lang="tr-TR" sz="3600" dirty="0" smtClean="0">
                <a:latin typeface="Arial" pitchFamily="34" charset="0"/>
                <a:cs typeface="Arial" pitchFamily="34" charset="0"/>
              </a:rPr>
              <a:t>Kuantum Teorisine dayanır.</a:t>
            </a:r>
          </a:p>
          <a:p>
            <a:r>
              <a:rPr lang="tr-TR" sz="3600" dirty="0" smtClean="0">
                <a:latin typeface="Arial" pitchFamily="34" charset="0"/>
                <a:cs typeface="Arial" pitchFamily="34" charset="0"/>
              </a:rPr>
              <a:t>Doğada mikro düzeyde(atom altı parçacıklar) düzensizlik ve süreksizlik vardır.</a:t>
            </a:r>
          </a:p>
          <a:p>
            <a:r>
              <a:rPr lang="tr-TR" sz="3600" dirty="0" err="1" smtClean="0">
                <a:latin typeface="Arial" pitchFamily="34" charset="0"/>
                <a:cs typeface="Arial" pitchFamily="34" charset="0"/>
              </a:rPr>
              <a:t>Heisenberg</a:t>
            </a:r>
            <a:r>
              <a:rPr lang="tr-TR" sz="3600" dirty="0" smtClean="0">
                <a:latin typeface="Arial" pitchFamily="34" charset="0"/>
                <a:cs typeface="Arial" pitchFamily="34" charset="0"/>
              </a:rPr>
              <a:t>, parçacıkların hızını ve yerini aynı anda belirlemenin olanaksızlığını ortaya koyar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417638"/>
          </a:xfrm>
        </p:spPr>
        <p:txBody>
          <a:bodyPr>
            <a:normAutofit fontScale="90000"/>
          </a:bodyPr>
          <a:lstStyle/>
          <a:p>
            <a:pPr algn="l"/>
            <a:r>
              <a:rPr lang="tr-TR" sz="3200" dirty="0" smtClean="0">
                <a:latin typeface="Arial" pitchFamily="34" charset="0"/>
                <a:cs typeface="Arial" pitchFamily="34" charset="0"/>
              </a:rPr>
              <a:t>Çağdaş fizik, modern fiziğin nedensellik ilkelerinin geçerliliğini sınırlamıştır. Bu durum, sosyal bilimler açısından önemlidir.</a:t>
            </a:r>
            <a:endParaRPr lang="tr-TR" sz="32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7170" name="Picture 2" descr="C:\Users\Kullanıcı\Desktop\SEMPOZYUM SUNU RESİMLER\1744311_com_werner_hei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556792"/>
            <a:ext cx="9144000" cy="530120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2218</TotalTime>
  <Words>1210</Words>
  <Application>Microsoft Office PowerPoint</Application>
  <PresentationFormat>Ekran Gösterisi (4:3)</PresentationFormat>
  <Paragraphs>222</Paragraphs>
  <Slides>34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34</vt:i4>
      </vt:variant>
    </vt:vector>
  </HeadingPairs>
  <TitlesOfParts>
    <vt:vector size="35" baseType="lpstr">
      <vt:lpstr>Ofis Teması</vt:lpstr>
      <vt:lpstr>KÜTÜPHANECİLİKTE POZİTİVİST YAKLAŞIMLAR</vt:lpstr>
      <vt:lpstr>PowerPoint Sunusu</vt:lpstr>
      <vt:lpstr>Sunum Planı</vt:lpstr>
      <vt:lpstr>Gerçeğin Bilgisine ya da Doğru Bilgiye Ulaşma Çabası</vt:lpstr>
      <vt:lpstr>Bilgimizin kaynağı nedir?; Nasıl biliyoruz?; Neyi bilebiliriz? </vt:lpstr>
      <vt:lpstr>PowerPoint Sunusu</vt:lpstr>
      <vt:lpstr>Olgular arası İlişkiler</vt:lpstr>
      <vt:lpstr>2. Kırılma Noktası:Nedensellik (belirsizlik ilkesi) </vt:lpstr>
      <vt:lpstr>Çağdaş fizik, modern fiziğin nedensellik ilkelerinin geçerliliğini sınırlamıştır. Bu durum, sosyal bilimler açısından önemlidir.</vt:lpstr>
      <vt:lpstr> Pozitivizm</vt:lpstr>
      <vt:lpstr>Bilim Anlayışı</vt:lpstr>
      <vt:lpstr>Olasılıkçı Determinizm</vt:lpstr>
      <vt:lpstr>Pozitivizmin KEB’e Yansımaları</vt:lpstr>
      <vt:lpstr>Kütüphanecinin Algısı</vt:lpstr>
      <vt:lpstr>Kütüphanecinin Algısı</vt:lpstr>
      <vt:lpstr>Kullanıcının Algısı</vt:lpstr>
      <vt:lpstr>Eleştiriler/Değerlendirmeler</vt:lpstr>
      <vt:lpstr>Eleştiriler/Değerlendirmeler</vt:lpstr>
      <vt:lpstr>PowerPoint Sunusu</vt:lpstr>
      <vt:lpstr>Eleştiriler/Değerlendirmeler</vt:lpstr>
      <vt:lpstr>Pozitivizmin Bilimsel Çalışmalara Yansımaları</vt:lpstr>
      <vt:lpstr>Bilgi Arama Davranışları</vt:lpstr>
      <vt:lpstr>Bilgi Arama Davranışları</vt:lpstr>
      <vt:lpstr>Bilgi Arama Davranışları</vt:lpstr>
      <vt:lpstr>Bilgi Arama Davranışları</vt:lpstr>
      <vt:lpstr>Bilgi Arama Davranışları</vt:lpstr>
      <vt:lpstr>Tutarlılık Araştırmaları</vt:lpstr>
      <vt:lpstr>Tutarlılık Araştırmaları</vt:lpstr>
      <vt:lpstr>Tutarlılık Araştırmaları</vt:lpstr>
      <vt:lpstr>Sonuç ve Değerlendirme</vt:lpstr>
      <vt:lpstr>Sonuç ve Değerlendirme</vt:lpstr>
      <vt:lpstr>Sonuç ve Değerlendirme</vt:lpstr>
      <vt:lpstr>Sonuç ve Değerlendirme</vt:lpstr>
      <vt:lpstr>KEB Araştırmalarında ve Kütüphanecilik Uygulamalarında Pozitivist Yaklaşımlarımızın  Sıkı Savunucuları Olmayı Sürdürecek miyiz?  YOKSA  Postmodernist Yaklaşımlardan Etkilenen Alternatif Yolları Benimsemeyi mi Deneyeceğiz?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KÜTÜPHANECİLİKTE POZİTİVİST YAKLAŞIMLAR</dc:title>
  <dc:creator>Kullanıcı</dc:creator>
  <cp:lastModifiedBy>Kullanıcı</cp:lastModifiedBy>
  <cp:revision>151</cp:revision>
  <dcterms:created xsi:type="dcterms:W3CDTF">2012-05-20T13:03:00Z</dcterms:created>
  <dcterms:modified xsi:type="dcterms:W3CDTF">2018-03-13T03:46:43Z</dcterms:modified>
</cp:coreProperties>
</file>