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B48FEF6-019F-4AA9-8107-CDA9008CFCD4}"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2401355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8FEF6-019F-4AA9-8107-CDA9008CFCD4}"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1658555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8FEF6-019F-4AA9-8107-CDA9008CFCD4}"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3986211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8FEF6-019F-4AA9-8107-CDA9008CFCD4}"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834458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B48FEF6-019F-4AA9-8107-CDA9008CFCD4}"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2065500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B48FEF6-019F-4AA9-8107-CDA9008CFCD4}"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3602711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B48FEF6-019F-4AA9-8107-CDA9008CFCD4}"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872422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B48FEF6-019F-4AA9-8107-CDA9008CFCD4}"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3819699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48FEF6-019F-4AA9-8107-CDA9008CFCD4}"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1466994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48FEF6-019F-4AA9-8107-CDA9008CFCD4}"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3061802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48FEF6-019F-4AA9-8107-CDA9008CFCD4}"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3F473B-F0F8-4D4D-899A-C75F98FA480D}" type="slidenum">
              <a:rPr lang="tr-TR" smtClean="0"/>
              <a:t>‹#›</a:t>
            </a:fld>
            <a:endParaRPr lang="tr-TR"/>
          </a:p>
        </p:txBody>
      </p:sp>
    </p:spTree>
    <p:extLst>
      <p:ext uri="{BB962C8B-B14F-4D97-AF65-F5344CB8AC3E}">
        <p14:creationId xmlns:p14="http://schemas.microsoft.com/office/powerpoint/2010/main" val="2102190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8FEF6-019F-4AA9-8107-CDA9008CFCD4}"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3F473B-F0F8-4D4D-899A-C75F98FA480D}" type="slidenum">
              <a:rPr lang="tr-TR" smtClean="0"/>
              <a:t>‹#›</a:t>
            </a:fld>
            <a:endParaRPr lang="tr-TR"/>
          </a:p>
        </p:txBody>
      </p:sp>
    </p:spTree>
    <p:extLst>
      <p:ext uri="{BB962C8B-B14F-4D97-AF65-F5344CB8AC3E}">
        <p14:creationId xmlns:p14="http://schemas.microsoft.com/office/powerpoint/2010/main" val="3692704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1 Başlık"/>
          <p:cNvSpPr>
            <a:spLocks noGrp="1"/>
          </p:cNvSpPr>
          <p:nvPr>
            <p:ph type="ctrTitle"/>
          </p:nvPr>
        </p:nvSpPr>
        <p:spPr>
          <a:xfrm>
            <a:off x="2209800" y="1772817"/>
            <a:ext cx="7772400" cy="2520280"/>
          </a:xfrm>
        </p:spPr>
        <p:style>
          <a:lnRef idx="1">
            <a:schemeClr val="accent1"/>
          </a:lnRef>
          <a:fillRef idx="3">
            <a:schemeClr val="accent1"/>
          </a:fillRef>
          <a:effectRef idx="2">
            <a:schemeClr val="accent1"/>
          </a:effectRef>
          <a:fontRef idx="minor">
            <a:schemeClr val="lt1"/>
          </a:fontRef>
        </p:style>
        <p:txBody>
          <a:bodyPr/>
          <a:lstStyle/>
          <a:p>
            <a:r>
              <a:rPr lang="tr-TR" sz="4800" b="1" dirty="0" err="1">
                <a:solidFill>
                  <a:schemeClr val="tx1"/>
                </a:solidFill>
                <a:latin typeface="Times New Roman" pitchFamily="18" charset="0"/>
                <a:ea typeface="ＭＳ Ｐゴシック" pitchFamily="34" charset="-128"/>
                <a:cs typeface="Times New Roman" pitchFamily="18" charset="0"/>
              </a:rPr>
              <a:t>Mycotoxins</a:t>
            </a:r>
            <a:r>
              <a:rPr lang="tr-TR" sz="4800" b="1" dirty="0">
                <a:solidFill>
                  <a:schemeClr val="tx1"/>
                </a:solidFill>
                <a:latin typeface="Times New Roman" pitchFamily="18" charset="0"/>
                <a:ea typeface="ＭＳ Ｐゴシック" pitchFamily="34" charset="-128"/>
                <a:cs typeface="Times New Roman" pitchFamily="18" charset="0"/>
              </a:rPr>
              <a:t> </a:t>
            </a:r>
            <a:br>
              <a:rPr lang="tr-TR" sz="4800" b="1" dirty="0">
                <a:solidFill>
                  <a:schemeClr val="tx1"/>
                </a:solidFill>
                <a:latin typeface="Times New Roman" pitchFamily="18" charset="0"/>
                <a:ea typeface="ＭＳ Ｐゴシック" pitchFamily="34" charset="-128"/>
                <a:cs typeface="Times New Roman" pitchFamily="18" charset="0"/>
              </a:rPr>
            </a:br>
            <a:r>
              <a:rPr lang="tr-TR" sz="4800" b="1" dirty="0">
                <a:solidFill>
                  <a:schemeClr val="tx1"/>
                </a:solidFill>
                <a:latin typeface="Times New Roman" pitchFamily="18" charset="0"/>
                <a:ea typeface="ＭＳ Ｐゴシック" pitchFamily="34" charset="-128"/>
                <a:cs typeface="Times New Roman" pitchFamily="18" charset="0"/>
              </a:rPr>
              <a:t>&amp;</a:t>
            </a:r>
            <a:br>
              <a:rPr lang="tr-TR" sz="4800" b="1" dirty="0">
                <a:solidFill>
                  <a:schemeClr val="tx1"/>
                </a:solidFill>
                <a:latin typeface="Times New Roman" pitchFamily="18" charset="0"/>
                <a:ea typeface="ＭＳ Ｐゴシック" pitchFamily="34" charset="-128"/>
                <a:cs typeface="Times New Roman" pitchFamily="18" charset="0"/>
              </a:rPr>
            </a:br>
            <a:r>
              <a:rPr lang="tr-TR" sz="4800" b="1" dirty="0" err="1">
                <a:solidFill>
                  <a:schemeClr val="tx1"/>
                </a:solidFill>
                <a:latin typeface="Times New Roman" pitchFamily="18" charset="0"/>
                <a:ea typeface="ＭＳ Ｐゴシック" pitchFamily="34" charset="-128"/>
                <a:cs typeface="Times New Roman" pitchFamily="18" charset="0"/>
              </a:rPr>
              <a:t>Mycotoxicosis</a:t>
            </a:r>
            <a:endParaRPr lang="tr-TR" sz="4000" b="1" dirty="0">
              <a:solidFill>
                <a:schemeClr val="tx1"/>
              </a:solidFill>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3811301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260648"/>
            <a:ext cx="8424936" cy="6264696"/>
          </a:xfrm>
        </p:spPr>
        <p:txBody>
          <a:bodyPr/>
          <a:lstStyle/>
          <a:p>
            <a:pPr algn="just">
              <a:buNone/>
            </a:pPr>
            <a:r>
              <a:rPr lang="tr-TR" sz="2400" dirty="0">
                <a:latin typeface="Times New Roman" pitchFamily="18" charset="0"/>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Mycotoxin</a:t>
            </a:r>
            <a:r>
              <a:rPr lang="tr-TR"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are toxic substances or metabolites that are synthesized by various pathogenic fungi species and cause intoxications of latent, acute or chronic character when taken by humans and animals</a:t>
            </a:r>
            <a:r>
              <a:rPr lang="tr-TR" sz="2400" dirty="0">
                <a:latin typeface="Times New Roman" pitchFamily="18" charset="0"/>
                <a:cs typeface="Times New Roman" pitchFamily="18" charset="0"/>
              </a:rPr>
              <a:t>.</a:t>
            </a:r>
          </a:p>
          <a:p>
            <a:pPr algn="just">
              <a:buNone/>
            </a:pPr>
            <a:endParaRPr lang="tr-TR" sz="2400" dirty="0">
              <a:latin typeface="Times New Roman" pitchFamily="18" charset="0"/>
              <a:cs typeface="Times New Roman" pitchFamily="18" charset="0"/>
            </a:endParaRPr>
          </a:p>
          <a:p>
            <a:pPr>
              <a:buNone/>
            </a:pPr>
            <a:r>
              <a:rPr lang="tr-TR"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 Mycotoxins taken several times and in large quantities, usually cause </a:t>
            </a:r>
            <a:r>
              <a:rPr lang="en-US" sz="2400" dirty="0">
                <a:solidFill>
                  <a:srgbClr val="00B0F0"/>
                </a:solidFill>
                <a:latin typeface="Times New Roman" panose="02020603050405020304" pitchFamily="18" charset="0"/>
                <a:cs typeface="Times New Roman" panose="02020603050405020304" pitchFamily="18" charset="0"/>
              </a:rPr>
              <a:t>acute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tr-TR"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In some cases there may be no clinical signs and </a:t>
            </a:r>
            <a:r>
              <a:rPr lang="en-US" sz="2400" dirty="0">
                <a:solidFill>
                  <a:srgbClr val="00B0F0"/>
                </a:solidFill>
                <a:latin typeface="Times New Roman" panose="02020603050405020304" pitchFamily="18" charset="0"/>
                <a:cs typeface="Times New Roman" panose="02020603050405020304" pitchFamily="18" charset="0"/>
              </a:rPr>
              <a:t>latent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en-US" sz="2400" dirty="0">
                <a:solidFill>
                  <a:srgbClr val="00B0F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may occur</a:t>
            </a:r>
            <a:r>
              <a:rPr lang="tr-TR"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However, most cases of </a:t>
            </a:r>
            <a:r>
              <a:rPr lang="en-US" sz="2400" dirty="0" err="1">
                <a:latin typeface="Times New Roman" panose="02020603050405020304" pitchFamily="18" charset="0"/>
                <a:cs typeface="Times New Roman" panose="02020603050405020304" pitchFamily="18" charset="0"/>
              </a:rPr>
              <a:t>mycotoxicosis</a:t>
            </a:r>
            <a:r>
              <a:rPr lang="en-US" sz="2400" dirty="0">
                <a:latin typeface="Times New Roman" panose="02020603050405020304" pitchFamily="18" charset="0"/>
                <a:cs typeface="Times New Roman" panose="02020603050405020304" pitchFamily="18" charset="0"/>
              </a:rPr>
              <a:t> occur as </a:t>
            </a:r>
            <a:r>
              <a:rPr lang="en-US" sz="2400" dirty="0">
                <a:solidFill>
                  <a:srgbClr val="00B0F0"/>
                </a:solidFill>
                <a:latin typeface="Times New Roman" panose="02020603050405020304" pitchFamily="18" charset="0"/>
                <a:cs typeface="Times New Roman" panose="02020603050405020304" pitchFamily="18" charset="0"/>
              </a:rPr>
              <a:t>chronic </a:t>
            </a:r>
            <a:r>
              <a:rPr lang="en-US" sz="2400" dirty="0" err="1">
                <a:solidFill>
                  <a:srgbClr val="00B0F0"/>
                </a:solidFill>
                <a:latin typeface="Times New Roman" panose="02020603050405020304" pitchFamily="18" charset="0"/>
                <a:cs typeface="Times New Roman" panose="02020603050405020304" pitchFamily="18" charset="0"/>
              </a:rPr>
              <a:t>mycotoxicosis</a:t>
            </a:r>
            <a:r>
              <a:rPr lang="tr-TR" sz="2400" dirty="0">
                <a:latin typeface="Times New Roman" pitchFamily="18" charset="0"/>
                <a:cs typeface="Times New Roman" pitchFamily="18" charset="0"/>
              </a:rPr>
              <a:t>. </a:t>
            </a:r>
          </a:p>
          <a:p>
            <a:pPr>
              <a:buNone/>
            </a:pPr>
            <a:r>
              <a:rPr lang="tr-TR" sz="2400" dirty="0">
                <a:latin typeface="Times New Roman" pitchFamily="18" charset="0"/>
                <a:cs typeface="Times New Roman" pitchFamily="18" charset="0"/>
              </a:rPr>
              <a:t>	</a:t>
            </a:r>
          </a:p>
          <a:p>
            <a:pPr>
              <a:buNone/>
            </a:pPr>
            <a:r>
              <a:rPr lang="tr-TR"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order for pathogenic fungi to synthesize toxin, it is necessary to bear this feature in genetic character. In addition, toxin synthesis may not be observed when there are no optimal conditions for reproduction</a:t>
            </a:r>
            <a:r>
              <a:rPr lang="en-US" sz="2400" dirty="0">
                <a:latin typeface="Times New Roman" panose="02020603050405020304" pitchFamily="18" charset="0"/>
                <a:cs typeface="Times New Roman" panose="02020603050405020304" pitchFamily="18" charset="0"/>
              </a:rPr>
              <a:t>.</a:t>
            </a:r>
            <a:r>
              <a:rPr lang="en-US" sz="2400" cap="all" dirty="0">
                <a:latin typeface="Times New Roman" panose="02020603050405020304" pitchFamily="18" charset="0"/>
                <a:cs typeface="Times New Roman" panose="02020603050405020304" pitchFamily="18" charset="0"/>
              </a:rPr>
              <a:t/>
            </a:r>
            <a:br>
              <a:rPr lang="en-US" sz="2400" cap="all" dirty="0">
                <a:latin typeface="Times New Roman" panose="02020603050405020304" pitchFamily="18" charset="0"/>
                <a:cs typeface="Times New Roman" panose="02020603050405020304" pitchFamily="18" charset="0"/>
              </a:rPr>
            </a:b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985043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Rectangle 3"/>
          <p:cNvSpPr>
            <a:spLocks noGrp="1" noChangeArrowheads="1"/>
          </p:cNvSpPr>
          <p:nvPr>
            <p:ph type="body" idx="1"/>
          </p:nvPr>
        </p:nvSpPr>
        <p:spPr>
          <a:xfrm>
            <a:off x="1631950" y="188640"/>
            <a:ext cx="8928100" cy="6480448"/>
          </a:xfrm>
        </p:spPr>
        <p:txBody>
          <a:bodyPr>
            <a:normAutofit fontScale="85000" lnSpcReduction="10000"/>
          </a:bodyPr>
          <a:lstStyle/>
          <a:p>
            <a:pPr algn="ctr" eaLnBrk="1" hangingPunct="1">
              <a:lnSpc>
                <a:spcPct val="80000"/>
              </a:lnSpc>
              <a:buFont typeface="Wingdings" pitchFamily="2" charset="2"/>
              <a:buNone/>
            </a:pPr>
            <a:r>
              <a:rPr lang="tr-TR" sz="1800" b="1" dirty="0">
                <a:solidFill>
                  <a:srgbClr val="00B0F0"/>
                </a:solidFill>
                <a:latin typeface="Times New Roman" panose="02020603050405020304" pitchFamily="18" charset="0"/>
                <a:cs typeface="Times New Roman" panose="02020603050405020304" pitchFamily="18" charset="0"/>
              </a:rPr>
              <a:t>General </a:t>
            </a:r>
            <a:r>
              <a:rPr lang="tr-TR" sz="1800" b="1" dirty="0" err="1">
                <a:solidFill>
                  <a:srgbClr val="00B0F0"/>
                </a:solidFill>
                <a:latin typeface="Times New Roman" panose="02020603050405020304" pitchFamily="18" charset="0"/>
                <a:cs typeface="Times New Roman" panose="02020603050405020304" pitchFamily="18" charset="0"/>
              </a:rPr>
              <a:t>Properties</a:t>
            </a:r>
            <a:r>
              <a:rPr lang="tr-TR" sz="1800" b="1" dirty="0">
                <a:solidFill>
                  <a:srgbClr val="00B0F0"/>
                </a:solidFill>
                <a:latin typeface="Times New Roman" panose="02020603050405020304" pitchFamily="18" charset="0"/>
                <a:cs typeface="Times New Roman" panose="02020603050405020304" pitchFamily="18" charset="0"/>
              </a:rPr>
              <a:t> of </a:t>
            </a:r>
            <a:r>
              <a:rPr lang="tr-TR" sz="1800" b="1" dirty="0" err="1">
                <a:solidFill>
                  <a:srgbClr val="00B0F0"/>
                </a:solidFill>
                <a:latin typeface="Times New Roman" panose="02020603050405020304" pitchFamily="18" charset="0"/>
                <a:cs typeface="Times New Roman" panose="02020603050405020304" pitchFamily="18" charset="0"/>
              </a:rPr>
              <a:t>Mycotoxins</a:t>
            </a:r>
            <a:endParaRPr lang="tr-TR" sz="1800" b="1" dirty="0">
              <a:solidFill>
                <a:srgbClr val="00B0F0"/>
              </a:solidFill>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They are secondary </a:t>
            </a:r>
            <a:r>
              <a:rPr lang="tr-TR" sz="1800" dirty="0" err="1">
                <a:latin typeface="Times New Roman" panose="02020603050405020304" pitchFamily="18" charset="0"/>
                <a:cs typeface="Times New Roman" panose="02020603050405020304" pitchFamily="18" charset="0"/>
              </a:rPr>
              <a:t>fungi</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metabolites, produced by different types of mushrooms, that bring about a wide variety of toxic effects</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They do not have antigenic properties, they do not gain immunity</a:t>
            </a:r>
            <a:r>
              <a:rPr lang="tr-TR" sz="1800" dirty="0">
                <a:latin typeface="Times New Roman" pitchFamily="18" charset="0"/>
                <a:ea typeface="ＭＳ Ｐゴシック" pitchFamily="34" charset="-128"/>
                <a:cs typeface="Times New Roman" pitchFamily="18" charset="0"/>
              </a:rPr>
              <a:t>. </a:t>
            </a:r>
          </a:p>
          <a:p>
            <a:pPr algn="just" eaLnBrk="1" hangingPunct="1">
              <a:lnSpc>
                <a:spcPct val="80000"/>
              </a:lnSpc>
              <a:buNone/>
            </a:pP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It is heat resistant and is active even at low concentrations</a:t>
            </a:r>
            <a:r>
              <a:rPr lang="tr-TR" sz="18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Carcinogenic, mutagenic, teratogenic and immunosuppressive</a:t>
            </a:r>
            <a:r>
              <a:rPr lang="tr-TR" sz="18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 events are mostly seasonal and sporadic, and are associated with certain feedstuffs </a:t>
            </a:r>
            <a:r>
              <a:rPr lang="tr-TR" sz="1800" dirty="0" err="1">
                <a:latin typeface="Times New Roman" panose="02020603050405020304" pitchFamily="18" charset="0"/>
                <a:cs typeface="Times New Roman" panose="02020603050405020304" pitchFamily="18" charset="0"/>
              </a:rPr>
              <a: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meralands</a:t>
            </a:r>
            <a:r>
              <a:rPr lang="en-US" sz="1800" dirty="0">
                <a:latin typeface="Times New Roman" panose="02020603050405020304" pitchFamily="18" charset="0"/>
                <a:cs typeface="Times New Roman" panose="02020603050405020304" pitchFamily="18" charset="0"/>
              </a:rPr>
              <a:t>.</a:t>
            </a: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Inter-individual </a:t>
            </a:r>
            <a:r>
              <a:rPr lang="en-US" sz="1800" dirty="0">
                <a:latin typeface="Times New Roman" panose="02020603050405020304" pitchFamily="18" charset="0"/>
                <a:cs typeface="Times New Roman" panose="02020603050405020304" pitchFamily="18" charset="0"/>
              </a:rPr>
              <a:t>transmission is not the issue</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tr-TR" sz="1800" dirty="0" err="1">
                <a:latin typeface="Times New Roman" panose="02020603050405020304" pitchFamily="18" charset="0"/>
                <a:cs typeface="Times New Roman" panose="02020603050405020304" pitchFamily="18" charset="0"/>
              </a:rPr>
              <a:t>Antibiotic</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treatment</a:t>
            </a:r>
            <a:r>
              <a:rPr lang="tr-TR" sz="1800" dirty="0">
                <a:latin typeface="Times New Roman" panose="02020603050405020304" pitchFamily="18" charset="0"/>
                <a:cs typeface="Times New Roman" panose="02020603050405020304" pitchFamily="18" charset="0"/>
              </a:rPr>
              <a:t> is </a:t>
            </a:r>
            <a:r>
              <a:rPr lang="tr-TR" sz="1800" dirty="0" err="1">
                <a:latin typeface="Times New Roman" panose="02020603050405020304" pitchFamily="18" charset="0"/>
                <a:cs typeface="Times New Roman" panose="02020603050405020304" pitchFamily="18" charset="0"/>
              </a:rPr>
              <a:t>ineffective</a:t>
            </a:r>
            <a:r>
              <a:rPr lang="tr-TR" sz="1800" dirty="0">
                <a:latin typeface="Times New Roman" panose="02020603050405020304" pitchFamily="18" charset="0"/>
                <a:cs typeface="Times New Roman" panose="02020603050405020304" pitchFamily="18" charset="0"/>
              </a:rPr>
              <a:t>.</a:t>
            </a: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healing process varies depending on the type and amount of mycotoxin taken and the duration of consumption of the contaminant.</a:t>
            </a: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Diagnosis </a:t>
            </a:r>
            <a:r>
              <a:rPr lang="en-US" sz="1800" dirty="0">
                <a:latin typeface="Times New Roman" panose="02020603050405020304" pitchFamily="18" charset="0"/>
                <a:cs typeface="Times New Roman" panose="02020603050405020304" pitchFamily="18" charset="0"/>
              </a:rPr>
              <a:t>is made only by showing the presence of toxin in the suspected bait or in the </a:t>
            </a:r>
            <a:r>
              <a:rPr lang="en-US" sz="1800" dirty="0">
                <a:latin typeface="Times New Roman" panose="02020603050405020304" pitchFamily="18" charset="0"/>
                <a:cs typeface="Times New Roman" panose="02020603050405020304" pitchFamily="18" charset="0"/>
              </a:rPr>
              <a:t>tissues</a:t>
            </a:r>
            <a:r>
              <a:rPr lang="en-US" sz="1800" dirty="0">
                <a:latin typeface="Times New Roman" panose="02020603050405020304" pitchFamily="18" charset="0"/>
                <a:cs typeface="Times New Roman" panose="02020603050405020304" pitchFamily="18" charset="0"/>
              </a:rPr>
              <a:t>, secretions and excretions of the sick animal.</a:t>
            </a:r>
            <a:endParaRPr lang="tr-TR" sz="18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r>
              <a:rPr lang="en-US" sz="1800" dirty="0">
                <a:latin typeface="Times New Roman" panose="02020603050405020304" pitchFamily="18" charset="0"/>
                <a:cs typeface="Times New Roman" panose="02020603050405020304" pitchFamily="18" charset="0"/>
              </a:rPr>
              <a:t>Most </a:t>
            </a:r>
            <a:r>
              <a:rPr lang="en-US" sz="1800" dirty="0">
                <a:latin typeface="Times New Roman" panose="02020603050405020304" pitchFamily="18" charset="0"/>
                <a:cs typeface="Times New Roman" panose="02020603050405020304" pitchFamily="18" charset="0"/>
              </a:rPr>
              <a:t>have a specific target organ or tissue</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algn="just" eaLnBrk="1" hangingPunct="1">
              <a:lnSpc>
                <a:spcPct val="80000"/>
              </a:lnSpc>
            </a:pPr>
            <a:endParaRPr lang="tr-TR" sz="1800" dirty="0">
              <a:latin typeface="Times New Roman" panose="02020603050405020304" pitchFamily="18" charset="0"/>
              <a:cs typeface="Times New Roman" panose="02020603050405020304" pitchFamily="18" charset="0"/>
            </a:endParaRPr>
          </a:p>
          <a:p>
            <a:pPr marL="0" indent="0" algn="just">
              <a:lnSpc>
                <a:spcPct val="80000"/>
              </a:lnSpc>
              <a:buNone/>
            </a:pPr>
            <a:r>
              <a:rPr lang="en-US" sz="1800" dirty="0">
                <a:latin typeface="Times New Roman" panose="02020603050405020304" pitchFamily="18" charset="0"/>
                <a:cs typeface="Times New Roman" panose="02020603050405020304" pitchFamily="18" charset="0"/>
              </a:rPr>
              <a:t>Target </a:t>
            </a:r>
            <a:r>
              <a:rPr lang="en-US" sz="1800" dirty="0">
                <a:latin typeface="Times New Roman" panose="02020603050405020304" pitchFamily="18" charset="0"/>
                <a:cs typeface="Times New Roman" panose="02020603050405020304" pitchFamily="18" charset="0"/>
              </a:rPr>
              <a:t>organs help to diagnose the typical lesions</a:t>
            </a:r>
            <a:r>
              <a:rPr lang="tr-TR" sz="1800" dirty="0">
                <a:latin typeface="Times New Roman" pitchFamily="18" charset="0"/>
                <a:ea typeface="ＭＳ Ｐゴシック" pitchFamily="34" charset="-128"/>
                <a:cs typeface="Times New Roman" pitchFamily="18" charset="0"/>
              </a:rPr>
              <a:t>.</a:t>
            </a:r>
          </a:p>
          <a:p>
            <a:pPr eaLnBrk="1" hangingPunct="1">
              <a:lnSpc>
                <a:spcPct val="80000"/>
              </a:lnSpc>
              <a:buFont typeface="Wingdings" pitchFamily="2" charset="2"/>
              <a:buNone/>
            </a:pPr>
            <a:endParaRPr lang="tr-TR" sz="1800"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037794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188640"/>
            <a:ext cx="8496944" cy="6336704"/>
          </a:xfrm>
        </p:spPr>
        <p:txBody>
          <a:bodyPr/>
          <a:lstStyle/>
          <a:p>
            <a:pPr algn="ctr">
              <a:buNone/>
            </a:pPr>
            <a:r>
              <a:rPr lang="en-US" sz="2400" b="1" dirty="0">
                <a:solidFill>
                  <a:srgbClr val="0070C0"/>
                </a:solidFill>
                <a:effectLst>
                  <a:glow rad="228600">
                    <a:schemeClr val="accent1">
                      <a:satMod val="175000"/>
                      <a:alpha val="40000"/>
                    </a:schemeClr>
                  </a:glow>
                </a:effectLst>
                <a:latin typeface="Times New Roman" pitchFamily="18" charset="0"/>
                <a:cs typeface="Times New Roman" pitchFamily="18" charset="0"/>
              </a:rPr>
              <a:t>According to Tissue and Organs</a:t>
            </a:r>
          </a:p>
          <a:p>
            <a:pPr algn="ctr">
              <a:buNone/>
            </a:pPr>
            <a:r>
              <a:rPr lang="en-US" sz="2400" b="1" dirty="0">
                <a:solidFill>
                  <a:srgbClr val="0070C0"/>
                </a:solidFill>
                <a:effectLst>
                  <a:glow rad="228600">
                    <a:schemeClr val="accent1">
                      <a:satMod val="175000"/>
                      <a:alpha val="40000"/>
                    </a:schemeClr>
                  </a:glow>
                </a:effectLst>
                <a:latin typeface="Times New Roman" pitchFamily="18" charset="0"/>
                <a:cs typeface="Times New Roman" pitchFamily="18" charset="0"/>
              </a:rPr>
              <a:t>Mycotoxin</a:t>
            </a:r>
            <a:endParaRPr lang="tr-TR" sz="2400" b="1"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FontTx/>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Hepatotoxin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FontTx/>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Nephrotoxin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Neurotoxin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Myototoxin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Dermatotoxin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Genitotoxin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457200" indent="-457200" algn="just">
              <a:buAutoNum type="arabicPeriod"/>
            </a:pP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Alimenter</a:t>
            </a:r>
            <a:r>
              <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400" dirty="0" err="1">
                <a:solidFill>
                  <a:srgbClr val="0070C0"/>
                </a:solidFill>
                <a:effectLst>
                  <a:glow rad="228600">
                    <a:schemeClr val="accent1">
                      <a:satMod val="175000"/>
                      <a:alpha val="40000"/>
                    </a:schemeClr>
                  </a:glow>
                </a:effectLst>
                <a:latin typeface="Times New Roman" pitchFamily="18" charset="0"/>
                <a:cs typeface="Times New Roman" pitchFamily="18" charset="0"/>
              </a:rPr>
              <a:t>toxin</a:t>
            </a:r>
            <a:endParaRPr lang="tr-TR" sz="24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None/>
            </a:pP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p>
          <a:p>
            <a:pPr marL="857250" lvl="1" indent="-457200" algn="just">
              <a:buNone/>
            </a:pPr>
            <a:r>
              <a:rPr lang="en-US" sz="2200" dirty="0">
                <a:solidFill>
                  <a:srgbClr val="0070C0"/>
                </a:solidFill>
                <a:effectLst>
                  <a:glow rad="228600">
                    <a:schemeClr val="accent1">
                      <a:satMod val="175000"/>
                      <a:alpha val="40000"/>
                    </a:schemeClr>
                  </a:glow>
                </a:effectLst>
                <a:latin typeface="Times New Roman" pitchFamily="18" charset="0"/>
                <a:cs typeface="Times New Roman" pitchFamily="18" charset="0"/>
              </a:rPr>
              <a:t>In addition, other important effects of mycotoxins are</a:t>
            </a:r>
            <a:r>
              <a:rPr lang="tr-TR" sz="2200" dirty="0">
                <a:solidFill>
                  <a:srgbClr val="0070C0"/>
                </a:solidFill>
                <a:effectLst>
                  <a:glow rad="228600">
                    <a:schemeClr val="accent1">
                      <a:satMod val="175000"/>
                      <a:alpha val="40000"/>
                    </a:schemeClr>
                  </a:glow>
                </a:effectLst>
                <a:latin typeface="Times New Roman" pitchFamily="18" charset="0"/>
                <a:cs typeface="Times New Roman" pitchFamily="18" charset="0"/>
              </a:rPr>
              <a:t>,</a:t>
            </a: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Carcinogenic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Mutagenic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Teratogenic</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Effect</a:t>
            </a:r>
            <a:endPar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857250" lvl="1" indent="-457200" algn="just">
              <a:buAutoNum type="arabicPeriod"/>
            </a:pP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Immunosuppression</a:t>
            </a:r>
            <a:endPar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p:txBody>
      </p:sp>
    </p:spTree>
    <p:extLst>
      <p:ext uri="{BB962C8B-B14F-4D97-AF65-F5344CB8AC3E}">
        <p14:creationId xmlns:p14="http://schemas.microsoft.com/office/powerpoint/2010/main" val="33597176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3"/>
          <p:cNvSpPr>
            <a:spLocks noGrp="1" noChangeArrowheads="1"/>
          </p:cNvSpPr>
          <p:nvPr>
            <p:ph type="body" idx="1"/>
          </p:nvPr>
        </p:nvSpPr>
        <p:spPr>
          <a:xfrm>
            <a:off x="1919536" y="260648"/>
            <a:ext cx="8352928" cy="6408440"/>
          </a:xfrm>
        </p:spPr>
        <p:txBody>
          <a:bodyPr/>
          <a:lstStyle/>
          <a:p>
            <a:pPr algn="just"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Aflatoxicosis</a:t>
            </a:r>
            <a:endParaRPr lang="tr-TR" sz="10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449263" indent="-449263" algn="just">
              <a:lnSpc>
                <a:spcPct val="80000"/>
              </a:lnSpc>
            </a:pPr>
            <a:r>
              <a:rPr lang="en-US" sz="2200" dirty="0">
                <a:latin typeface="Times New Roman" pitchFamily="18" charset="0"/>
                <a:ea typeface="ＭＳ Ｐゴシック" pitchFamily="34" charset="-128"/>
                <a:cs typeface="Times New Roman" pitchFamily="18" charset="0"/>
              </a:rPr>
              <a:t>In humans and animals, an acute or chronic </a:t>
            </a:r>
            <a:r>
              <a:rPr lang="en-US" sz="2200" dirty="0" err="1">
                <a:latin typeface="Times New Roman" pitchFamily="18" charset="0"/>
                <a:ea typeface="ＭＳ Ｐゴシック" pitchFamily="34" charset="-128"/>
                <a:cs typeface="Times New Roman" pitchFamily="18" charset="0"/>
              </a:rPr>
              <a:t>mycotoxicosis</a:t>
            </a:r>
            <a:r>
              <a:rPr lang="en-US" sz="2200" dirty="0">
                <a:latin typeface="Times New Roman" pitchFamily="18" charset="0"/>
                <a:ea typeface="ＭＳ Ｐゴシック" pitchFamily="34" charset="-128"/>
                <a:cs typeface="Times New Roman" pitchFamily="18" charset="0"/>
              </a:rPr>
              <a:t> caused by Aflatoxins</a:t>
            </a:r>
            <a:r>
              <a:rPr lang="tr-TR" sz="2200" dirty="0">
                <a:latin typeface="Times New Roman" pitchFamily="18" charset="0"/>
                <a:ea typeface="ＭＳ Ｐゴシック" pitchFamily="34" charset="-128"/>
                <a:cs typeface="Times New Roman" pitchFamily="18" charset="0"/>
              </a:rPr>
              <a:t>.</a:t>
            </a:r>
          </a:p>
          <a:p>
            <a:pPr marL="449263" indent="-449263" algn="just">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The aflatoxin word originates from Aspergillus </a:t>
            </a:r>
            <a:r>
              <a:rPr lang="en-US" sz="2200" dirty="0" err="1">
                <a:latin typeface="Times New Roman" pitchFamily="18" charset="0"/>
                <a:ea typeface="ＭＳ Ｐゴシック" pitchFamily="34" charset="-128"/>
                <a:cs typeface="Times New Roman" pitchFamily="18" charset="0"/>
              </a:rPr>
              <a:t>flavus</a:t>
            </a:r>
            <a:r>
              <a:rPr lang="en-US" sz="2200" dirty="0">
                <a:latin typeface="Times New Roman" pitchFamily="18" charset="0"/>
                <a:ea typeface="ＭＳ Ｐゴシック" pitchFamily="34" charset="-128"/>
                <a:cs typeface="Times New Roman" pitchFamily="18" charset="0"/>
              </a:rPr>
              <a:t>.</a:t>
            </a:r>
            <a:r>
              <a:rPr lang="tr-TR" sz="2200" dirty="0">
                <a:latin typeface="Times New Roman" pitchFamily="18" charset="0"/>
                <a:ea typeface="ＭＳ Ｐゴシック" pitchFamily="34" charset="-128"/>
                <a:cs typeface="Times New Roman" pitchFamily="18" charset="0"/>
              </a:rPr>
              <a:t> </a:t>
            </a:r>
            <a:r>
              <a:rPr lang="en-US" sz="2200" dirty="0">
                <a:latin typeface="Times New Roman" pitchFamily="18" charset="0"/>
                <a:ea typeface="ＭＳ Ｐゴシック" pitchFamily="34" charset="-128"/>
                <a:cs typeface="Times New Roman" pitchFamily="18" charset="0"/>
              </a:rPr>
              <a:t>However</a:t>
            </a:r>
            <a:r>
              <a:rPr lang="en-US" sz="2200" dirty="0">
                <a:latin typeface="Times New Roman" pitchFamily="18" charset="0"/>
                <a:ea typeface="ＭＳ Ｐゴシック" pitchFamily="34" charset="-128"/>
                <a:cs typeface="Times New Roman" pitchFamily="18" charset="0"/>
              </a:rPr>
              <a:t>, Aflatoxins are also synthesized by some species of Aspergillus and </a:t>
            </a:r>
            <a:r>
              <a:rPr lang="en-US" sz="2200" dirty="0" err="1">
                <a:latin typeface="Times New Roman" pitchFamily="18" charset="0"/>
                <a:ea typeface="ＭＳ Ｐゴシック" pitchFamily="34" charset="-128"/>
                <a:cs typeface="Times New Roman" pitchFamily="18" charset="0"/>
              </a:rPr>
              <a:t>Penicillium</a:t>
            </a:r>
            <a:r>
              <a:rPr lang="en-US" sz="2200" dirty="0">
                <a:latin typeface="Times New Roman" pitchFamily="18" charset="0"/>
                <a:ea typeface="ＭＳ Ｐゴシック" pitchFamily="34" charset="-128"/>
                <a:cs typeface="Times New Roman" pitchFamily="18" charset="0"/>
              </a:rPr>
              <a:t> fungi</a:t>
            </a:r>
            <a:r>
              <a:rPr lang="tr-TR" sz="22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anose="02020603050405020304" pitchFamily="18" charset="0"/>
                <a:cs typeface="Times New Roman" panose="02020603050405020304" pitchFamily="18" charset="0"/>
              </a:rPr>
              <a:t>The aflatoxins are </a:t>
            </a:r>
            <a:r>
              <a:rPr lang="en-US" sz="2400" dirty="0">
                <a:latin typeface="Times New Roman" panose="02020603050405020304" pitchFamily="18" charset="0"/>
                <a:cs typeface="Times New Roman" panose="02020603050405020304" pitchFamily="18" charset="0"/>
              </a:rPr>
              <a:t>called</a:t>
            </a:r>
            <a:r>
              <a:rPr lang="tr-TR" sz="2400" dirty="0">
                <a:latin typeface="Times New Roman" panose="02020603050405020304" pitchFamily="18" charset="0"/>
                <a:cs typeface="Times New Roman" panose="02020603050405020304" pitchFamily="18" charset="0"/>
              </a:rPr>
              <a:t> </a:t>
            </a:r>
            <a:r>
              <a:rPr lang="tr-TR" sz="2200" b="1" dirty="0">
                <a:solidFill>
                  <a:srgbClr val="0070C0"/>
                </a:solidFill>
                <a:latin typeface="Times New Roman" pitchFamily="18" charset="0"/>
                <a:ea typeface="ＭＳ Ｐゴシック" pitchFamily="34" charset="-128"/>
                <a:cs typeface="Times New Roman" pitchFamily="18" charset="0"/>
              </a:rPr>
              <a:t>B</a:t>
            </a:r>
            <a:r>
              <a:rPr lang="tr-TR" sz="2200" b="1" baseline="-25000" dirty="0">
                <a:solidFill>
                  <a:srgbClr val="0070C0"/>
                </a:solidFill>
                <a:latin typeface="Times New Roman" pitchFamily="18" charset="0"/>
                <a:ea typeface="ＭＳ Ｐゴシック" pitchFamily="34" charset="-128"/>
                <a:cs typeface="Times New Roman" pitchFamily="18" charset="0"/>
              </a:rPr>
              <a:t>1</a:t>
            </a:r>
            <a:r>
              <a:rPr lang="tr-TR" sz="2200" b="1" dirty="0">
                <a:solidFill>
                  <a:srgbClr val="0070C0"/>
                </a:solidFill>
                <a:latin typeface="Times New Roman" pitchFamily="18" charset="0"/>
                <a:ea typeface="ＭＳ Ｐゴシック" pitchFamily="34" charset="-128"/>
                <a:cs typeface="Times New Roman" pitchFamily="18" charset="0"/>
              </a:rPr>
              <a:t>, B</a:t>
            </a:r>
            <a:r>
              <a:rPr lang="tr-TR" sz="2200" b="1" baseline="-25000" dirty="0">
                <a:solidFill>
                  <a:srgbClr val="0070C0"/>
                </a:solidFill>
                <a:latin typeface="Times New Roman" pitchFamily="18" charset="0"/>
                <a:ea typeface="ＭＳ Ｐゴシック" pitchFamily="34" charset="-128"/>
                <a:cs typeface="Times New Roman" pitchFamily="18" charset="0"/>
              </a:rPr>
              <a:t>2</a:t>
            </a:r>
            <a:r>
              <a:rPr lang="tr-TR" sz="2200" dirty="0">
                <a:latin typeface="Times New Roman" pitchFamily="18" charset="0"/>
                <a:ea typeface="ＭＳ Ｐゴシック" pitchFamily="34" charset="-128"/>
                <a:cs typeface="Times New Roman" pitchFamily="18" charset="0"/>
              </a:rPr>
              <a:t>, </a:t>
            </a:r>
            <a:r>
              <a:rPr lang="tr-TR" sz="2200" b="1" dirty="0">
                <a:solidFill>
                  <a:srgbClr val="00B050"/>
                </a:solidFill>
                <a:latin typeface="Times New Roman" pitchFamily="18" charset="0"/>
                <a:ea typeface="ＭＳ Ｐゴシック" pitchFamily="34" charset="-128"/>
                <a:cs typeface="Times New Roman" pitchFamily="18" charset="0"/>
              </a:rPr>
              <a:t>G</a:t>
            </a:r>
            <a:r>
              <a:rPr lang="tr-TR" sz="2200" b="1" baseline="-25000" dirty="0">
                <a:solidFill>
                  <a:srgbClr val="00B050"/>
                </a:solidFill>
                <a:latin typeface="Times New Roman" pitchFamily="18" charset="0"/>
                <a:ea typeface="ＭＳ Ｐゴシック" pitchFamily="34" charset="-128"/>
                <a:cs typeface="Times New Roman" pitchFamily="18" charset="0"/>
              </a:rPr>
              <a:t>1</a:t>
            </a:r>
            <a:r>
              <a:rPr lang="tr-TR" sz="2200" b="1" dirty="0">
                <a:solidFill>
                  <a:srgbClr val="00B050"/>
                </a:solidFill>
                <a:latin typeface="Times New Roman" pitchFamily="18" charset="0"/>
                <a:ea typeface="ＭＳ Ｐゴシック" pitchFamily="34" charset="-128"/>
                <a:cs typeface="Times New Roman" pitchFamily="18" charset="0"/>
              </a:rPr>
              <a:t>, G</a:t>
            </a:r>
            <a:r>
              <a:rPr lang="tr-TR" sz="2200" b="1" baseline="-25000" dirty="0">
                <a:solidFill>
                  <a:srgbClr val="00B050"/>
                </a:solidFill>
                <a:latin typeface="Times New Roman" pitchFamily="18" charset="0"/>
                <a:ea typeface="ＭＳ Ｐゴシック" pitchFamily="34" charset="-128"/>
                <a:cs typeface="Times New Roman" pitchFamily="18" charset="0"/>
              </a:rPr>
              <a:t>2</a:t>
            </a:r>
            <a:r>
              <a:rPr lang="tr-TR" sz="2200" dirty="0">
                <a:latin typeface="Times New Roman" pitchFamily="18" charset="0"/>
                <a:ea typeface="ＭＳ Ｐゴシック" pitchFamily="34" charset="-128"/>
                <a:cs typeface="Times New Roman" pitchFamily="18" charset="0"/>
              </a:rPr>
              <a:t>, </a:t>
            </a:r>
            <a:r>
              <a:rPr lang="tr-TR" sz="2200" b="1" dirty="0">
                <a:solidFill>
                  <a:srgbClr val="FFC000"/>
                </a:solidFill>
                <a:latin typeface="Times New Roman" pitchFamily="18" charset="0"/>
                <a:ea typeface="ＭＳ Ｐゴシック" pitchFamily="34" charset="-128"/>
                <a:cs typeface="Times New Roman" pitchFamily="18" charset="0"/>
              </a:rPr>
              <a:t>M</a:t>
            </a:r>
            <a:r>
              <a:rPr lang="tr-TR" sz="2200" b="1" baseline="-25000" dirty="0">
                <a:solidFill>
                  <a:srgbClr val="FFC000"/>
                </a:solidFill>
                <a:latin typeface="Times New Roman" pitchFamily="18" charset="0"/>
                <a:ea typeface="ＭＳ Ｐゴシック" pitchFamily="34" charset="-128"/>
                <a:cs typeface="Times New Roman" pitchFamily="18" charset="0"/>
              </a:rPr>
              <a:t>1</a:t>
            </a:r>
            <a:r>
              <a:rPr lang="tr-TR" sz="2200" b="1" dirty="0">
                <a:solidFill>
                  <a:srgbClr val="FFC000"/>
                </a:solidFill>
                <a:latin typeface="Times New Roman" pitchFamily="18" charset="0"/>
                <a:ea typeface="ＭＳ Ｐゴシック" pitchFamily="34" charset="-128"/>
                <a:cs typeface="Times New Roman" pitchFamily="18" charset="0"/>
              </a:rPr>
              <a:t>, M</a:t>
            </a:r>
            <a:r>
              <a:rPr lang="tr-TR" sz="2200" b="1" baseline="-25000" dirty="0">
                <a:solidFill>
                  <a:srgbClr val="FFC000"/>
                </a:solidFill>
                <a:latin typeface="Times New Roman" pitchFamily="18" charset="0"/>
                <a:ea typeface="ＭＳ Ｐゴシック" pitchFamily="34" charset="-128"/>
                <a:cs typeface="Times New Roman" pitchFamily="18" charset="0"/>
              </a:rPr>
              <a:t>2</a:t>
            </a:r>
            <a:endParaRPr lang="tr-TR" sz="2200" dirty="0">
              <a:latin typeface="Times New Roman" pitchFamily="18" charset="0"/>
              <a:ea typeface="ＭＳ Ｐゴシック" pitchFamily="34" charset="-128"/>
              <a:cs typeface="Times New Roman" pitchFamily="18" charset="0"/>
            </a:endParaRPr>
          </a:p>
          <a:p>
            <a:pPr algn="just" eaLnBrk="1" hangingPunct="1">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Hepatotoxic, Teratogenic, Mutagenic and Carcinogenic</a:t>
            </a:r>
            <a:r>
              <a:rPr lang="tr-TR" sz="22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In animals, according to breeding direction, loss of yields</a:t>
            </a:r>
            <a:r>
              <a:rPr lang="tr-TR" sz="22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Immunosuppression and nervous system disorders in young people occur </a:t>
            </a:r>
            <a:r>
              <a:rPr lang="en-US" sz="2200" dirty="0">
                <a:latin typeface="Times New Roman" pitchFamily="18" charset="0"/>
                <a:ea typeface="ＭＳ Ｐゴシック" pitchFamily="34" charset="-128"/>
                <a:cs typeface="Times New Roman" pitchFamily="18" charset="0"/>
              </a:rPr>
              <a:t>clinically</a:t>
            </a:r>
            <a:r>
              <a:rPr lang="tr-TR" sz="2200" dirty="0">
                <a:latin typeface="Times New Roman" pitchFamily="18" charset="0"/>
                <a:ea typeface="ＭＳ Ｐゴシック" pitchFamily="34" charset="-128"/>
                <a:cs typeface="Times New Roman" pitchFamily="18" charset="0"/>
              </a:rPr>
              <a:t>,</a:t>
            </a: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Stored grain is frequently isolated in feed, vegetables and fruits</a:t>
            </a:r>
            <a:r>
              <a:rPr lang="tr-TR" sz="22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8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200" dirty="0">
                <a:latin typeface="Times New Roman" pitchFamily="18" charset="0"/>
                <a:ea typeface="ＭＳ Ｐゴシック" pitchFamily="34" charset="-128"/>
                <a:cs typeface="Times New Roman" pitchFamily="18" charset="0"/>
              </a:rPr>
              <a:t>There are many cases of </a:t>
            </a:r>
            <a:r>
              <a:rPr lang="en-US" sz="2200" dirty="0" err="1">
                <a:latin typeface="Times New Roman" pitchFamily="18" charset="0"/>
                <a:ea typeface="ＭＳ Ｐゴシック" pitchFamily="34" charset="-128"/>
                <a:cs typeface="Times New Roman" pitchFamily="18" charset="0"/>
              </a:rPr>
              <a:t>aflatoxicosis</a:t>
            </a:r>
            <a:r>
              <a:rPr lang="en-US" sz="2200" dirty="0">
                <a:latin typeface="Times New Roman" pitchFamily="18" charset="0"/>
                <a:ea typeface="ＭＳ Ｐゴシック" pitchFamily="34" charset="-128"/>
                <a:cs typeface="Times New Roman" pitchFamily="18" charset="0"/>
              </a:rPr>
              <a:t> in cattle, pigs, horses, poultry, dogs, rats and fish</a:t>
            </a:r>
            <a:r>
              <a:rPr lang="tr-TR" sz="2200" dirty="0">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eaLnBrk="1" hangingPunct="1">
              <a:lnSpc>
                <a:spcPct val="80000"/>
              </a:lnSpc>
              <a:buFont typeface="Wingdings" pitchFamily="2" charset="2"/>
              <a:buNone/>
            </a:pPr>
            <a:endParaRPr lang="tr-TR" sz="2400" dirty="0">
              <a:ea typeface="ＭＳ Ｐゴシック" pitchFamily="34" charset="-128"/>
            </a:endParaRPr>
          </a:p>
        </p:txBody>
      </p:sp>
    </p:spTree>
    <p:extLst>
      <p:ext uri="{BB962C8B-B14F-4D97-AF65-F5344CB8AC3E}">
        <p14:creationId xmlns:p14="http://schemas.microsoft.com/office/powerpoint/2010/main" val="4033366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3474" name="Rectangle 3"/>
          <p:cNvSpPr>
            <a:spLocks noGrp="1" noChangeArrowheads="1"/>
          </p:cNvSpPr>
          <p:nvPr>
            <p:ph type="body" idx="1"/>
          </p:nvPr>
        </p:nvSpPr>
        <p:spPr>
          <a:xfrm>
            <a:off x="1631950" y="188640"/>
            <a:ext cx="8928100" cy="6480448"/>
          </a:xfrm>
        </p:spPr>
        <p:txBody>
          <a:bodyPr/>
          <a:lstStyle/>
          <a:p>
            <a:pPr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Ergotism</a:t>
            </a:r>
            <a:endParaRPr lang="tr-TR" sz="1000" dirty="0">
              <a:latin typeface="Times New Roman" pitchFamily="18" charset="0"/>
              <a:ea typeface="ＭＳ Ｐゴシック" pitchFamily="34" charset="-128"/>
              <a:cs typeface="Times New Roman" pitchFamily="18" charset="0"/>
            </a:endParaRPr>
          </a:p>
          <a:p>
            <a:pPr algn="just" eaLnBrk="1" hangingPunct="1">
              <a:lnSpc>
                <a:spcPct val="80000"/>
              </a:lnSpc>
              <a:buFont typeface="Wingdings" pitchFamily="2" charset="2"/>
              <a:buNone/>
            </a:pPr>
            <a:r>
              <a:rPr lang="tr-TR" sz="2400" dirty="0">
                <a:latin typeface="Times New Roman" pitchFamily="18" charset="0"/>
                <a:ea typeface="ＭＳ Ｐゴシック" pitchFamily="34" charset="-128"/>
                <a:cs typeface="Times New Roman" pitchFamily="18" charset="0"/>
              </a:rPr>
              <a:t>	</a:t>
            </a:r>
            <a:r>
              <a:rPr lang="tr-TR" sz="2400" b="1" i="1" dirty="0" err="1">
                <a:solidFill>
                  <a:srgbClr val="0070C0"/>
                </a:solidFill>
                <a:latin typeface="Times New Roman" pitchFamily="18" charset="0"/>
                <a:ea typeface="ＭＳ Ｐゴシック" pitchFamily="34" charset="-128"/>
                <a:cs typeface="Times New Roman" pitchFamily="18" charset="0"/>
              </a:rPr>
              <a:t>Ergotism</a:t>
            </a:r>
            <a:r>
              <a:rPr lang="tr-TR" sz="2400" dirty="0">
                <a:latin typeface="Times New Roman" pitchFamily="18" charset="0"/>
                <a:ea typeface="ＭＳ Ｐゴシック" pitchFamily="34" charset="-128"/>
                <a:cs typeface="Times New Roman" pitchFamily="18" charset="0"/>
              </a:rPr>
              <a:t>, </a:t>
            </a:r>
            <a:r>
              <a:rPr lang="en-US" sz="2400" dirty="0">
                <a:latin typeface="Times New Roman" pitchFamily="18" charset="0"/>
                <a:ea typeface="ＭＳ Ｐゴシック" pitchFamily="34" charset="-128"/>
                <a:cs typeface="Times New Roman" pitchFamily="18" charset="0"/>
              </a:rPr>
              <a:t>is an intoxication caused by the alkaloids of </a:t>
            </a:r>
            <a:r>
              <a:rPr lang="en-US" sz="2400" dirty="0" err="1">
                <a:latin typeface="Times New Roman" pitchFamily="18" charset="0"/>
                <a:ea typeface="ＭＳ Ｐゴシック" pitchFamily="34" charset="-128"/>
                <a:cs typeface="Times New Roman" pitchFamily="18" charset="0"/>
              </a:rPr>
              <a:t>Sclerotium</a:t>
            </a:r>
            <a:r>
              <a:rPr lang="en-US" sz="2400" dirty="0">
                <a:latin typeface="Times New Roman" pitchFamily="18" charset="0"/>
                <a:ea typeface="ＭＳ Ｐゴシック" pitchFamily="34" charset="-128"/>
                <a:cs typeface="Times New Roman" pitchFamily="18" charset="0"/>
              </a:rPr>
              <a:t>, a resistant form of </a:t>
            </a:r>
            <a:r>
              <a:rPr lang="en-US" sz="2400" i="1" dirty="0" err="1">
                <a:solidFill>
                  <a:srgbClr val="00B0F0"/>
                </a:solidFill>
                <a:latin typeface="Times New Roman" pitchFamily="18" charset="0"/>
                <a:ea typeface="ＭＳ Ｐゴシック" pitchFamily="34" charset="-128"/>
                <a:cs typeface="Times New Roman" pitchFamily="18" charset="0"/>
              </a:rPr>
              <a:t>Claviceps</a:t>
            </a:r>
            <a:r>
              <a:rPr lang="en-US" sz="2400" i="1" dirty="0">
                <a:solidFill>
                  <a:srgbClr val="00B0F0"/>
                </a:solidFill>
                <a:latin typeface="Times New Roman" pitchFamily="18" charset="0"/>
                <a:ea typeface="ＭＳ Ｐゴシック" pitchFamily="34" charset="-128"/>
                <a:cs typeface="Times New Roman" pitchFamily="18" charset="0"/>
              </a:rPr>
              <a:t> purpura</a:t>
            </a:r>
            <a:r>
              <a:rPr lang="en-US" sz="2400" dirty="0">
                <a:latin typeface="Times New Roman" pitchFamily="18" charset="0"/>
                <a:ea typeface="ＭＳ Ｐゴシック" pitchFamily="34" charset="-128"/>
                <a:cs typeface="Times New Roman" pitchFamily="18" charset="0"/>
              </a:rPr>
              <a:t>, a fungus of the class Ascomycetes</a:t>
            </a:r>
            <a:r>
              <a:rPr lang="tr-TR" sz="2400" dirty="0">
                <a:latin typeface="Times New Roman" pitchFamily="18" charset="0"/>
                <a:ea typeface="ＭＳ Ｐゴシック" pitchFamily="34" charset="-128"/>
                <a:cs typeface="Times New Roman" pitchFamily="18" charset="0"/>
              </a:rPr>
              <a:t>.</a:t>
            </a:r>
          </a:p>
          <a:p>
            <a:pPr algn="just" eaLnBrk="1" hangingPunct="1">
              <a:lnSpc>
                <a:spcPct val="80000"/>
              </a:lnSpc>
              <a:buFont typeface="Wingdings" pitchFamily="2" charset="2"/>
              <a:buNone/>
            </a:pPr>
            <a:endParaRPr lang="tr-TR" sz="10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The agent lives as parasites on wheat, barley, rye. The mushroom effect that develops and matures here passes to the durable form towards the winter, namely </a:t>
            </a:r>
            <a:r>
              <a:rPr lang="en-US" sz="2400" i="1" dirty="0" err="1">
                <a:latin typeface="Times New Roman" pitchFamily="18" charset="0"/>
                <a:ea typeface="ＭＳ Ｐゴシック" pitchFamily="34" charset="-128"/>
                <a:cs typeface="Times New Roman" pitchFamily="18" charset="0"/>
              </a:rPr>
              <a:t>Sclerotium</a:t>
            </a:r>
            <a:r>
              <a:rPr lang="tr-TR" sz="2400" i="1" dirty="0">
                <a:latin typeface="Times New Roman" pitchFamily="18" charset="0"/>
                <a:ea typeface="ＭＳ Ｐゴシック" pitchFamily="34" charset="-128"/>
                <a:cs typeface="Times New Roman" pitchFamily="18" charset="0"/>
              </a:rPr>
              <a:t>.</a:t>
            </a: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10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The result of getting ridiculous or overdose is acute or chronic </a:t>
            </a:r>
            <a:r>
              <a:rPr lang="en-US" sz="2400" dirty="0" err="1">
                <a:latin typeface="Times New Roman" pitchFamily="18" charset="0"/>
                <a:ea typeface="ＭＳ Ｐゴシック" pitchFamily="34" charset="-128"/>
                <a:cs typeface="Times New Roman" pitchFamily="18" charset="0"/>
              </a:rPr>
              <a:t>ergotism</a:t>
            </a:r>
            <a:r>
              <a:rPr lang="tr-TR" sz="2400" dirty="0">
                <a:latin typeface="Times New Roman" pitchFamily="18" charset="0"/>
                <a:ea typeface="ＭＳ Ｐゴシック" pitchFamily="34" charset="-128"/>
                <a:cs typeface="Times New Roman" pitchFamily="18" charset="0"/>
              </a:rPr>
              <a:t>.</a:t>
            </a:r>
          </a:p>
          <a:p>
            <a:pPr algn="just" eaLnBrk="1" hangingPunct="1">
              <a:lnSpc>
                <a:spcPct val="80000"/>
              </a:lnSpc>
              <a:buNone/>
            </a:pPr>
            <a:endParaRPr lang="tr-TR" sz="10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Acute form occurs with nervous findings. In chronic form, gangrenous findings are seen</a:t>
            </a:r>
            <a:r>
              <a:rPr lang="tr-TR" sz="2400" dirty="0">
                <a:latin typeface="Times New Roman" pitchFamily="18" charset="0"/>
                <a:ea typeface="ＭＳ Ｐゴシック" pitchFamily="34" charset="-128"/>
                <a:cs typeface="Times New Roman" pitchFamily="18" charset="0"/>
              </a:rPr>
              <a:t>.</a:t>
            </a:r>
          </a:p>
        </p:txBody>
      </p:sp>
    </p:spTree>
    <p:extLst>
      <p:ext uri="{BB962C8B-B14F-4D97-AF65-F5344CB8AC3E}">
        <p14:creationId xmlns:p14="http://schemas.microsoft.com/office/powerpoint/2010/main" val="2279686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Rectangle 3"/>
          <p:cNvSpPr>
            <a:spLocks noGrp="1" noChangeArrowheads="1"/>
          </p:cNvSpPr>
          <p:nvPr>
            <p:ph type="body" idx="1"/>
          </p:nvPr>
        </p:nvSpPr>
        <p:spPr>
          <a:xfrm>
            <a:off x="1919536" y="260648"/>
            <a:ext cx="8640514" cy="6408440"/>
          </a:xfrm>
        </p:spPr>
        <p:txBody>
          <a:bodyPr/>
          <a:lstStyle/>
          <a:p>
            <a:pPr algn="just" eaLnBrk="1" hangingPunct="1">
              <a:lnSpc>
                <a:spcPct val="80000"/>
              </a:lnSpc>
              <a:buNone/>
            </a:pPr>
            <a:r>
              <a:rPr lang="tr-TR" sz="2000" dirty="0">
                <a:latin typeface="Times New Roman" pitchFamily="18" charset="0"/>
                <a:ea typeface="ＭＳ Ｐゴシック" pitchFamily="34" charset="-128"/>
                <a:cs typeface="Times New Roman" pitchFamily="18" charset="0"/>
              </a:rPr>
              <a:t>	</a:t>
            </a:r>
          </a:p>
          <a:p>
            <a:pPr algn="just" eaLnBrk="1" hangingPunct="1">
              <a:lnSpc>
                <a:spcPct val="80000"/>
              </a:lnSpc>
              <a:buNone/>
            </a:pPr>
            <a:r>
              <a:rPr lang="tr-TR" sz="2200"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Mycotoxicosis</a:t>
            </a:r>
            <a:r>
              <a:rPr lang="tr-TR" sz="2200"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200"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of </a:t>
            </a:r>
            <a:r>
              <a:rPr lang="tr-TR" sz="2200"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Fusarium</a:t>
            </a:r>
            <a:endParaRPr lang="tr-TR" sz="20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000" i="1" dirty="0">
              <a:latin typeface="Times New Roman" pitchFamily="18" charset="0"/>
              <a:ea typeface="ＭＳ Ｐゴシック" pitchFamily="34" charset="-128"/>
              <a:cs typeface="Times New Roman" pitchFamily="18" charset="0"/>
            </a:endParaRPr>
          </a:p>
          <a:p>
            <a:pPr algn="just" eaLnBrk="1" hangingPunct="1">
              <a:lnSpc>
                <a:spcPct val="80000"/>
              </a:lnSpc>
            </a:pPr>
            <a:r>
              <a:rPr lang="tr-TR" sz="2000" i="1" dirty="0" err="1">
                <a:latin typeface="Times New Roman" pitchFamily="18" charset="0"/>
                <a:ea typeface="ＭＳ Ｐゴシック" pitchFamily="34" charset="-128"/>
                <a:cs typeface="Times New Roman" pitchFamily="18" charset="0"/>
              </a:rPr>
              <a:t>Fusarium</a:t>
            </a:r>
            <a:r>
              <a:rPr lang="tr-TR" sz="2000" i="1" dirty="0">
                <a:latin typeface="Times New Roman" pitchFamily="18" charset="0"/>
                <a:ea typeface="ＭＳ Ｐゴシック" pitchFamily="34" charset="-128"/>
                <a:cs typeface="Times New Roman" pitchFamily="18" charset="0"/>
              </a:rPr>
              <a:t> </a:t>
            </a:r>
            <a:r>
              <a:rPr lang="tr-TR" sz="2000" i="1" dirty="0" err="1">
                <a:latin typeface="Times New Roman" pitchFamily="18" charset="0"/>
                <a:ea typeface="ＭＳ Ｐゴシック" pitchFamily="34" charset="-128"/>
                <a:cs typeface="Times New Roman" pitchFamily="18" charset="0"/>
              </a:rPr>
              <a:t>graminearum</a:t>
            </a:r>
            <a:endParaRPr lang="tr-TR" sz="2000" i="1" dirty="0">
              <a:latin typeface="Times New Roman" pitchFamily="18" charset="0"/>
              <a:ea typeface="ＭＳ Ｐゴシック" pitchFamily="34" charset="-128"/>
              <a:cs typeface="Times New Roman" pitchFamily="18" charset="0"/>
            </a:endParaRPr>
          </a:p>
          <a:p>
            <a:pPr algn="just" eaLnBrk="1" hangingPunct="1">
              <a:lnSpc>
                <a:spcPct val="80000"/>
              </a:lnSpc>
              <a:buNone/>
            </a:pPr>
            <a:endParaRPr lang="tr-TR" sz="1000" i="1"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000" dirty="0">
                <a:latin typeface="Times New Roman" pitchFamily="18" charset="0"/>
                <a:ea typeface="ＭＳ Ｐゴシック" pitchFamily="34" charset="-128"/>
                <a:cs typeface="Times New Roman" pitchFamily="18" charset="0"/>
              </a:rPr>
              <a:t>Plant and soil are common. Many species are saprophytes but some produce mycotoxins</a:t>
            </a:r>
            <a:r>
              <a:rPr lang="en-US" sz="2000" dirty="0">
                <a:latin typeface="Times New Roman" pitchFamily="18" charset="0"/>
                <a:ea typeface="ＭＳ Ｐゴシック" pitchFamily="34" charset="-128"/>
                <a:cs typeface="Times New Roman" pitchFamily="18" charset="0"/>
              </a:rPr>
              <a:t>.</a:t>
            </a:r>
            <a:endParaRPr lang="tr-TR" sz="20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000" dirty="0">
              <a:latin typeface="Times New Roman" pitchFamily="18" charset="0"/>
              <a:ea typeface="ＭＳ Ｐゴシック" pitchFamily="34" charset="-128"/>
              <a:cs typeface="Times New Roman" pitchFamily="18" charset="0"/>
            </a:endParaRPr>
          </a:p>
          <a:p>
            <a:pPr algn="just" eaLnBrk="1" hangingPunct="1">
              <a:lnSpc>
                <a:spcPct val="80000"/>
              </a:lnSpc>
            </a:pPr>
            <a:r>
              <a:rPr lang="tr-TR" sz="2000" dirty="0" err="1">
                <a:latin typeface="Times New Roman" pitchFamily="18" charset="0"/>
                <a:ea typeface="ＭＳ Ｐゴシック" pitchFamily="34" charset="-128"/>
                <a:cs typeface="Times New Roman" pitchFamily="18" charset="0"/>
              </a:rPr>
              <a:t>Zearalenone</a:t>
            </a:r>
            <a:r>
              <a:rPr lang="tr-TR" sz="2000" dirty="0">
                <a:latin typeface="Times New Roman" pitchFamily="18" charset="0"/>
                <a:ea typeface="ＭＳ Ｐゴシック" pitchFamily="34" charset="-128"/>
                <a:cs typeface="Times New Roman" pitchFamily="18" charset="0"/>
              </a:rPr>
              <a:t> </a:t>
            </a:r>
          </a:p>
          <a:p>
            <a:pPr algn="just" eaLnBrk="1" hangingPunct="1">
              <a:lnSpc>
                <a:spcPct val="80000"/>
              </a:lnSpc>
              <a:buNone/>
            </a:pPr>
            <a:endParaRPr lang="tr-TR" sz="1000" baseline="-250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000" dirty="0" err="1">
                <a:latin typeface="Times New Roman" pitchFamily="18" charset="0"/>
                <a:ea typeface="ＭＳ Ｐゴシック" pitchFamily="34" charset="-128"/>
                <a:cs typeface="Times New Roman" pitchFamily="18" charset="0"/>
              </a:rPr>
              <a:t>Oestrogenic</a:t>
            </a:r>
            <a:r>
              <a:rPr lang="en-US" sz="2000" dirty="0">
                <a:latin typeface="Times New Roman" pitchFamily="18" charset="0"/>
                <a:ea typeface="ＭＳ Ｐゴシック" pitchFamily="34" charset="-128"/>
                <a:cs typeface="Times New Roman" pitchFamily="18" charset="0"/>
              </a:rPr>
              <a:t> effect frequently in farm animals, </a:t>
            </a:r>
            <a:r>
              <a:rPr lang="en-US" sz="2000" dirty="0" err="1">
                <a:latin typeface="Times New Roman" pitchFamily="18" charset="0"/>
                <a:ea typeface="ＭＳ Ｐゴシック" pitchFamily="34" charset="-128"/>
                <a:cs typeface="Times New Roman" pitchFamily="18" charset="0"/>
              </a:rPr>
              <a:t>hyperaemia</a:t>
            </a:r>
            <a:r>
              <a:rPr lang="en-US" sz="2000" dirty="0">
                <a:latin typeface="Times New Roman" pitchFamily="18" charset="0"/>
                <a:ea typeface="ＭＳ Ｐゴシック" pitchFamily="34" charset="-128"/>
                <a:cs typeface="Times New Roman" pitchFamily="18" charset="0"/>
              </a:rPr>
              <a:t> and edema in vulva, swelling in breast glands and </a:t>
            </a:r>
            <a:r>
              <a:rPr lang="en-US" sz="2000" dirty="0">
                <a:latin typeface="Times New Roman" pitchFamily="18" charset="0"/>
                <a:ea typeface="ＭＳ Ｐゴシック" pitchFamily="34" charset="-128"/>
                <a:cs typeface="Times New Roman" pitchFamily="18" charset="0"/>
              </a:rPr>
              <a:t>infertility</a:t>
            </a:r>
            <a:r>
              <a:rPr lang="tr-TR" sz="2000" dirty="0">
                <a:latin typeface="Times New Roman" pitchFamily="18" charset="0"/>
                <a:ea typeface="ＭＳ Ｐゴシック" pitchFamily="34" charset="-128"/>
                <a:cs typeface="Times New Roman" pitchFamily="18" charset="0"/>
              </a:rPr>
              <a:t> </a:t>
            </a:r>
            <a:r>
              <a:rPr lang="en-US" sz="2000" dirty="0">
                <a:latin typeface="Times New Roman" pitchFamily="18" charset="0"/>
                <a:ea typeface="ＭＳ Ｐゴシック" pitchFamily="34" charset="-128"/>
                <a:cs typeface="Times New Roman" pitchFamily="18" charset="0"/>
              </a:rPr>
              <a:t>stands </a:t>
            </a:r>
            <a:r>
              <a:rPr lang="en-US" sz="2000" dirty="0">
                <a:latin typeface="Times New Roman" pitchFamily="18" charset="0"/>
                <a:ea typeface="ＭＳ Ｐゴシック" pitchFamily="34" charset="-128"/>
                <a:cs typeface="Times New Roman" pitchFamily="18" charset="0"/>
              </a:rPr>
              <a:t>out.</a:t>
            </a:r>
            <a:endParaRPr lang="tr-TR" sz="2400" dirty="0">
              <a:ea typeface="ＭＳ Ｐゴシック" pitchFamily="34" charset="-128"/>
            </a:endParaRPr>
          </a:p>
        </p:txBody>
      </p:sp>
    </p:spTree>
    <p:extLst>
      <p:ext uri="{BB962C8B-B14F-4D97-AF65-F5344CB8AC3E}">
        <p14:creationId xmlns:p14="http://schemas.microsoft.com/office/powerpoint/2010/main" val="2264400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6546" name="Rectangle 3"/>
          <p:cNvSpPr>
            <a:spLocks noGrp="1" noChangeArrowheads="1"/>
          </p:cNvSpPr>
          <p:nvPr>
            <p:ph type="body" idx="1"/>
          </p:nvPr>
        </p:nvSpPr>
        <p:spPr>
          <a:xfrm>
            <a:off x="1631950" y="260648"/>
            <a:ext cx="8928100" cy="6408440"/>
          </a:xfrm>
        </p:spPr>
        <p:txBody>
          <a:bodyPr>
            <a:normAutofit lnSpcReduction="10000"/>
          </a:bodyPr>
          <a:lstStyle/>
          <a:p>
            <a:pPr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Okratoksikozis</a:t>
            </a:r>
            <a:endPar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algn="just"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en-US" sz="2400" dirty="0" err="1">
                <a:solidFill>
                  <a:srgbClr val="00B0F0"/>
                </a:solidFill>
                <a:latin typeface="Times New Roman" pitchFamily="18" charset="0"/>
                <a:ea typeface="ＭＳ Ｐゴシック" pitchFamily="34" charset="-128"/>
                <a:cs typeface="Times New Roman" pitchFamily="18" charset="0"/>
              </a:rPr>
              <a:t>Octratoxin</a:t>
            </a:r>
            <a:r>
              <a:rPr lang="en-US" sz="2400" dirty="0">
                <a:latin typeface="Times New Roman" pitchFamily="18" charset="0"/>
                <a:ea typeface="ＭＳ Ｐゴシック" pitchFamily="34" charset="-128"/>
                <a:cs typeface="Times New Roman" pitchFamily="18" charset="0"/>
              </a:rPr>
              <a:t>, which is synthesized by some Aspergillus and </a:t>
            </a:r>
            <a:r>
              <a:rPr lang="en-US" sz="2400" dirty="0" err="1">
                <a:latin typeface="Times New Roman" pitchFamily="18" charset="0"/>
                <a:ea typeface="ＭＳ Ｐゴシック" pitchFamily="34" charset="-128"/>
                <a:cs typeface="Times New Roman" pitchFamily="18" charset="0"/>
              </a:rPr>
              <a:t>Penicillium</a:t>
            </a:r>
            <a:r>
              <a:rPr lang="en-US" sz="2400" dirty="0">
                <a:latin typeface="Times New Roman" pitchFamily="18" charset="0"/>
                <a:ea typeface="ＭＳ Ｐゴシック" pitchFamily="34" charset="-128"/>
                <a:cs typeface="Times New Roman" pitchFamily="18" charset="0"/>
              </a:rPr>
              <a:t> species, is a </a:t>
            </a:r>
            <a:r>
              <a:rPr lang="en-US" sz="2400" dirty="0" err="1">
                <a:latin typeface="Times New Roman" pitchFamily="18" charset="0"/>
                <a:ea typeface="ＭＳ Ｐゴシック" pitchFamily="34" charset="-128"/>
                <a:cs typeface="Times New Roman" pitchFamily="18" charset="0"/>
              </a:rPr>
              <a:t>mycotoxicozis</a:t>
            </a:r>
            <a:r>
              <a:rPr lang="tr-TR" sz="2400" dirty="0">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algn="just" eaLnBrk="1" hangingPunct="1">
              <a:lnSpc>
                <a:spcPct val="80000"/>
              </a:lnSpc>
            </a:pP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Aspergillus</a:t>
            </a:r>
            <a:r>
              <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ochraceus</a:t>
            </a:r>
            <a:r>
              <a:rPr lang="tr-TR" sz="2400" i="1" dirty="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and</a:t>
            </a:r>
            <a:r>
              <a:rPr lang="tr-TR" sz="2400" dirty="0">
                <a:latin typeface="Times New Roman" pitchFamily="18" charset="0"/>
                <a:ea typeface="ＭＳ Ｐゴシック" pitchFamily="34" charset="-128"/>
                <a:cs typeface="Times New Roman" pitchFamily="18" charset="0"/>
              </a:rPr>
              <a:t> </a:t>
            </a: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Penicillium</a:t>
            </a:r>
            <a:r>
              <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viridicatum</a:t>
            </a:r>
            <a:r>
              <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en-US" sz="2200" i="1" dirty="0">
                <a:latin typeface="Times New Roman" pitchFamily="18" charset="0"/>
                <a:ea typeface="ＭＳ Ｐゴシック" pitchFamily="34" charset="-128"/>
                <a:cs typeface="Times New Roman" pitchFamily="18" charset="0"/>
              </a:rPr>
              <a:t>are the two most important species</a:t>
            </a:r>
            <a:r>
              <a:rPr lang="en-US" sz="2200" i="1" dirty="0">
                <a:latin typeface="Times New Roman" pitchFamily="18" charset="0"/>
                <a:ea typeface="ＭＳ Ｐゴシック" pitchFamily="34" charset="-128"/>
                <a:cs typeface="Times New Roman" pitchFamily="18" charset="0"/>
              </a:rPr>
              <a:t>.</a:t>
            </a:r>
            <a:endParaRPr lang="tr-TR" sz="2200" i="1"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There </a:t>
            </a:r>
            <a:r>
              <a:rPr lang="en-US" sz="2400" dirty="0">
                <a:latin typeface="Times New Roman" pitchFamily="18" charset="0"/>
                <a:ea typeface="ＭＳ Ｐゴシック" pitchFamily="34" charset="-128"/>
                <a:cs typeface="Times New Roman" pitchFamily="18" charset="0"/>
              </a:rPr>
              <a:t>are 3 different types of </a:t>
            </a:r>
            <a:r>
              <a:rPr lang="en-US" sz="2400" dirty="0" err="1">
                <a:latin typeface="Times New Roman" pitchFamily="18" charset="0"/>
                <a:ea typeface="ＭＳ Ｐゴシック" pitchFamily="34" charset="-128"/>
                <a:cs typeface="Times New Roman" pitchFamily="18" charset="0"/>
              </a:rPr>
              <a:t>ocratoxin</a:t>
            </a:r>
            <a:r>
              <a:rPr lang="en-US" sz="2400" dirty="0">
                <a:latin typeface="Times New Roman" pitchFamily="18" charset="0"/>
                <a:ea typeface="ＭＳ Ｐゴシック" pitchFamily="34" charset="-128"/>
                <a:cs typeface="Times New Roman" pitchFamily="18" charset="0"/>
              </a:rPr>
              <a:t> (A, B, C). The most effective of these is </a:t>
            </a:r>
            <a:r>
              <a:rPr lang="en-US" sz="2400" dirty="0" err="1">
                <a:latin typeface="Times New Roman" pitchFamily="18" charset="0"/>
                <a:ea typeface="ＭＳ Ｐゴシック" pitchFamily="34" charset="-128"/>
                <a:cs typeface="Times New Roman" pitchFamily="18" charset="0"/>
              </a:rPr>
              <a:t>ocratoxin</a:t>
            </a:r>
            <a:r>
              <a:rPr lang="en-US" sz="2400" dirty="0">
                <a:latin typeface="Times New Roman" pitchFamily="18" charset="0"/>
                <a:ea typeface="ＭＳ Ｐゴシック" pitchFamily="34" charset="-128"/>
                <a:cs typeface="Times New Roman" pitchFamily="18" charset="0"/>
              </a:rPr>
              <a:t>-A</a:t>
            </a:r>
            <a:r>
              <a:rPr lang="en-US" sz="2400" dirty="0">
                <a:latin typeface="Times New Roman" pitchFamily="18" charset="0"/>
                <a:ea typeface="ＭＳ Ｐゴシック" pitchFamily="34" charset="-128"/>
                <a:cs typeface="Times New Roman" pitchFamily="18" charset="0"/>
              </a:rPr>
              <a:t>.</a:t>
            </a: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Pathological </a:t>
            </a:r>
            <a:r>
              <a:rPr lang="en-US" sz="2400" dirty="0">
                <a:latin typeface="Times New Roman" pitchFamily="18" charset="0"/>
                <a:ea typeface="ＭＳ Ｐゴシック" pitchFamily="34" charset="-128"/>
                <a:cs typeface="Times New Roman" pitchFamily="18" charset="0"/>
              </a:rPr>
              <a:t>disorders are usually found in farm animals</a:t>
            </a:r>
            <a:r>
              <a:rPr lang="en-US" sz="2400" dirty="0">
                <a:latin typeface="Times New Roman" pitchFamily="18" charset="0"/>
                <a:ea typeface="ＭＳ Ｐゴシック" pitchFamily="34" charset="-128"/>
                <a:cs typeface="Times New Roman" pitchFamily="18" charset="0"/>
              </a:rPr>
              <a:t>.</a:t>
            </a: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r>
              <a:rPr lang="tr-TR" sz="2400" dirty="0" err="1">
                <a:latin typeface="Times New Roman" pitchFamily="18" charset="0"/>
                <a:ea typeface="ＭＳ Ｐゴシック" pitchFamily="34" charset="-128"/>
                <a:cs typeface="Times New Roman" pitchFamily="18" charset="0"/>
              </a:rPr>
              <a:t>Nephrotoxic</a:t>
            </a:r>
            <a:r>
              <a:rPr lang="tr-TR" sz="2400" dirty="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and</a:t>
            </a:r>
            <a:r>
              <a:rPr lang="tr-TR" sz="2400" dirty="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Hepatotoxic</a:t>
            </a:r>
            <a:r>
              <a:rPr lang="tr-TR" sz="2400" dirty="0">
                <a:latin typeface="Times New Roman" pitchFamily="18" charset="0"/>
                <a:ea typeface="ＭＳ Ｐゴシック" pitchFamily="34" charset="-128"/>
                <a:cs typeface="Times New Roman" pitchFamily="18" charset="0"/>
              </a:rPr>
              <a:t>.</a:t>
            </a:r>
          </a:p>
          <a:p>
            <a:pPr algn="just"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algn="just" eaLnBrk="1" hangingPunct="1">
              <a:lnSpc>
                <a:spcPct val="80000"/>
              </a:lnSpc>
            </a:pPr>
            <a:r>
              <a:rPr lang="en-US" sz="2400" dirty="0">
                <a:latin typeface="Times New Roman" pitchFamily="18" charset="0"/>
                <a:ea typeface="ＭＳ Ｐゴシック" pitchFamily="34" charset="-128"/>
                <a:cs typeface="Times New Roman" pitchFamily="18" charset="0"/>
              </a:rPr>
              <a:t>Asymptomatic </a:t>
            </a:r>
            <a:r>
              <a:rPr lang="en-US" sz="2400" dirty="0">
                <a:latin typeface="Times New Roman" pitchFamily="18" charset="0"/>
                <a:ea typeface="ＭＳ Ｐゴシック" pitchFamily="34" charset="-128"/>
                <a:cs typeface="Times New Roman" pitchFamily="18" charset="0"/>
              </a:rPr>
              <a:t>clinical manifestations such as degenerative renal disorders, weight loss, polydipsia and polyuria are encountered.</a:t>
            </a:r>
            <a:endParaRPr lang="tr-TR" sz="2400" dirty="0">
              <a:ea typeface="ＭＳ Ｐゴシック" pitchFamily="34" charset="-128"/>
            </a:endParaRPr>
          </a:p>
        </p:txBody>
      </p:sp>
    </p:spTree>
    <p:extLst>
      <p:ext uri="{BB962C8B-B14F-4D97-AF65-F5344CB8AC3E}">
        <p14:creationId xmlns:p14="http://schemas.microsoft.com/office/powerpoint/2010/main" val="4215166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3"/>
          <p:cNvSpPr>
            <a:spLocks noGrp="1" noChangeArrowheads="1"/>
          </p:cNvSpPr>
          <p:nvPr>
            <p:ph type="body" idx="1"/>
          </p:nvPr>
        </p:nvSpPr>
        <p:spPr>
          <a:xfrm>
            <a:off x="1631950" y="260648"/>
            <a:ext cx="8928100" cy="6336432"/>
          </a:xfrm>
        </p:spPr>
        <p:txBody>
          <a:bodyPr/>
          <a:lstStyle/>
          <a:p>
            <a:pPr eaLnBrk="1" hangingPunct="1">
              <a:lnSpc>
                <a:spcPct val="80000"/>
              </a:lnSpc>
              <a:buFont typeface="Wingdings" pitchFamily="2" charset="2"/>
              <a:buNone/>
            </a:pP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eaLnBrk="1" hangingPunct="1">
              <a:lnSpc>
                <a:spcPct val="80000"/>
              </a:lnSpc>
              <a:buFont typeface="Wingdings" pitchFamily="2" charset="2"/>
              <a:buNone/>
            </a:pP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Facial</a:t>
            </a: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Eczema</a:t>
            </a:r>
            <a:r>
              <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eaLnBrk="1" hangingPunct="1">
              <a:lnSpc>
                <a:spcPct val="80000"/>
              </a:lnSpc>
              <a:buFont typeface="Wingdings" pitchFamily="2" charset="2"/>
              <a:buNone/>
            </a:pPr>
            <a:endParaRPr lang="tr-TR" sz="2400" dirty="0">
              <a:ea typeface="ＭＳ Ｐゴシック" pitchFamily="34" charset="-128"/>
            </a:endParaRPr>
          </a:p>
          <a:p>
            <a:pPr eaLnBrk="1" hangingPunct="1">
              <a:lnSpc>
                <a:spcPct val="80000"/>
              </a:lnSpc>
            </a:pP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Pithomyces</a:t>
            </a:r>
            <a:r>
              <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400"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chartarum</a:t>
            </a:r>
            <a:endParaRPr lang="tr-TR" sz="2400"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eaLnBrk="1" hangingPunct="1">
              <a:lnSpc>
                <a:spcPct val="80000"/>
              </a:lnSpc>
              <a:buNone/>
            </a:pPr>
            <a:endParaRPr lang="tr-TR" sz="1000" i="1" dirty="0">
              <a:solidFill>
                <a:srgbClr val="0070C0"/>
              </a:solidFill>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a:latin typeface="Times New Roman" pitchFamily="18" charset="0"/>
                <a:ea typeface="ＭＳ Ｐゴシック" pitchFamily="34" charset="-128"/>
                <a:cs typeface="Times New Roman" pitchFamily="18" charset="0"/>
              </a:rPr>
              <a:t>The</a:t>
            </a:r>
            <a:r>
              <a:rPr lang="tr-TR" sz="2400" dirty="0">
                <a:latin typeface="Times New Roman" pitchFamily="18" charset="0"/>
                <a:ea typeface="ＭＳ Ｐゴシック" pitchFamily="34" charset="-128"/>
                <a:cs typeface="Times New Roman" pitchFamily="18" charset="0"/>
              </a:rPr>
              <a:t> </a:t>
            </a:r>
            <a:r>
              <a:rPr lang="tr-TR" sz="2400" dirty="0" err="1">
                <a:latin typeface="Times New Roman" pitchFamily="18" charset="0"/>
                <a:ea typeface="ＭＳ Ｐゴシック" pitchFamily="34" charset="-128"/>
                <a:cs typeface="Times New Roman" pitchFamily="18" charset="0"/>
              </a:rPr>
              <a:t>Sporidesm</a:t>
            </a:r>
            <a:r>
              <a:rPr lang="tr-TR" sz="2400" dirty="0">
                <a:latin typeface="Times New Roman" pitchFamily="18" charset="0"/>
                <a:ea typeface="ＭＳ Ｐゴシック" pitchFamily="34" charset="-128"/>
                <a:cs typeface="Times New Roman" pitchFamily="18" charset="0"/>
              </a:rPr>
              <a:t> </a:t>
            </a:r>
            <a:r>
              <a:rPr lang="tr-TR" sz="2400" dirty="0">
                <a:latin typeface="Times New Roman" pitchFamily="18" charset="0"/>
                <a:ea typeface="ＭＳ Ｐゴシック" pitchFamily="34" charset="-128"/>
                <a:cs typeface="Times New Roman" pitchFamily="18" charset="0"/>
              </a:rPr>
              <a:t>!</a:t>
            </a:r>
          </a:p>
          <a:p>
            <a:pPr eaLnBrk="1" hangingPunct="1">
              <a:lnSpc>
                <a:spcPct val="80000"/>
              </a:lnSpc>
              <a:buNone/>
            </a:pPr>
            <a:endParaRPr lang="tr-TR" sz="1000" baseline="-25000" dirty="0">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a:latin typeface="Times New Roman" pitchFamily="18" charset="0"/>
                <a:ea typeface="ＭＳ Ｐゴシック" pitchFamily="34" charset="-128"/>
                <a:cs typeface="Times New Roman" pitchFamily="18" charset="0"/>
              </a:rPr>
              <a:t>Hepatotoksikozis</a:t>
            </a:r>
            <a:endParaRPr lang="tr-TR" sz="1000" dirty="0">
              <a:latin typeface="Times New Roman" pitchFamily="18" charset="0"/>
              <a:ea typeface="ＭＳ Ｐゴシック" pitchFamily="34" charset="-128"/>
              <a:cs typeface="Times New Roman" pitchFamily="18" charset="0"/>
            </a:endParaRPr>
          </a:p>
          <a:p>
            <a:pPr eaLnBrk="1" hangingPunct="1">
              <a:lnSpc>
                <a:spcPct val="80000"/>
              </a:lnSpc>
            </a:pPr>
            <a:endParaRPr lang="tr-TR" sz="2400" dirty="0">
              <a:latin typeface="Times New Roman" pitchFamily="18" charset="0"/>
              <a:ea typeface="ＭＳ Ｐゴシック" pitchFamily="34" charset="-128"/>
              <a:cs typeface="Times New Roman" pitchFamily="18" charset="0"/>
            </a:endParaRPr>
          </a:p>
          <a:p>
            <a:pPr eaLnBrk="1" hangingPunct="1">
              <a:lnSpc>
                <a:spcPct val="80000"/>
              </a:lnSpc>
            </a:pPr>
            <a:r>
              <a:rPr lang="tr-TR" sz="2400" dirty="0" err="1">
                <a:latin typeface="Times New Roman" pitchFamily="18" charset="0"/>
                <a:ea typeface="ＭＳ Ｐゴシック" pitchFamily="34" charset="-128"/>
                <a:cs typeface="Times New Roman" pitchFamily="18" charset="0"/>
              </a:rPr>
              <a:t>Photosensitisation</a:t>
            </a:r>
            <a:endParaRPr lang="tr-TR" sz="2400" dirty="0">
              <a:ea typeface="ＭＳ Ｐゴシック" pitchFamily="34" charset="-128"/>
            </a:endParaRPr>
          </a:p>
        </p:txBody>
      </p:sp>
    </p:spTree>
    <p:extLst>
      <p:ext uri="{BB962C8B-B14F-4D97-AF65-F5344CB8AC3E}">
        <p14:creationId xmlns:p14="http://schemas.microsoft.com/office/powerpoint/2010/main" val="4167752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171</Words>
  <Application>Microsoft Office PowerPoint</Application>
  <PresentationFormat>Geniş ekran</PresentationFormat>
  <Paragraphs>100</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ＭＳ Ｐゴシック</vt:lpstr>
      <vt:lpstr>Arial</vt:lpstr>
      <vt:lpstr>Calibri</vt:lpstr>
      <vt:lpstr>Calibri Light</vt:lpstr>
      <vt:lpstr>Times New Roman</vt:lpstr>
      <vt:lpstr>Wingdings</vt:lpstr>
      <vt:lpstr>Office Teması</vt:lpstr>
      <vt:lpstr>Mycotoxins  &amp; Mycotoxicosis</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Mycotoxins  &amp; Mycotoxicosis</dc:title>
  <dc:creator>Inci Basak Kaya</dc:creator>
  <cp:lastModifiedBy>Inci Basak Kaya</cp:lastModifiedBy>
  <cp:revision>1</cp:revision>
  <dcterms:created xsi:type="dcterms:W3CDTF">2017-12-28T08:56:34Z</dcterms:created>
  <dcterms:modified xsi:type="dcterms:W3CDTF">2017-12-28T08:56:42Z</dcterms:modified>
</cp:coreProperties>
</file>