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3" r:id="rId6"/>
    <p:sldId id="265" r:id="rId7"/>
    <p:sldId id="284" r:id="rId8"/>
    <p:sldId id="266" r:id="rId9"/>
    <p:sldId id="267" r:id="rId10"/>
    <p:sldId id="268" r:id="rId11"/>
    <p:sldId id="269" r:id="rId12"/>
    <p:sldId id="270" r:id="rId13"/>
    <p:sldId id="271" r:id="rId14"/>
    <p:sldId id="272" r:id="rId15"/>
    <p:sldId id="286" r:id="rId16"/>
    <p:sldId id="273" r:id="rId17"/>
    <p:sldId id="274" r:id="rId18"/>
    <p:sldId id="275" r:id="rId19"/>
    <p:sldId id="276" r:id="rId20"/>
    <p:sldId id="277" r:id="rId21"/>
    <p:sldId id="287" r:id="rId22"/>
    <p:sldId id="278" r:id="rId23"/>
    <p:sldId id="279" r:id="rId24"/>
    <p:sldId id="280" r:id="rId25"/>
    <p:sldId id="281" r:id="rId26"/>
    <p:sldId id="285" r:id="rId27"/>
    <p:sldId id="282" r:id="rId28"/>
    <p:sldId id="283" r:id="rId29"/>
    <p:sldId id="288"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F1BDC6-18A6-4333-ACED-3C8B3DAB9AD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F1BDC6-18A6-4333-ACED-3C8B3DAB9A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F1BDC6-18A6-4333-ACED-3C8B3DAB9ADF}"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F1BDC6-18A6-4333-ACED-3C8B3DAB9ADF}"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F1BDC6-18A6-4333-ACED-3C8B3DAB9AD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F1BDC6-18A6-4333-ACED-3C8B3DAB9ADF}"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FF1BDC6-18A6-4333-ACED-3C8B3DAB9AD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FF1BDC6-18A6-4333-ACED-3C8B3DAB9A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FF1BDC6-18A6-4333-ACED-3C8B3DAB9A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F1BDC6-18A6-4333-ACED-3C8B3DAB9ADF}"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9CEB5AA-8268-4543-976A-5EABC2AD64D4}"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F1BDC6-18A6-4333-ACED-3C8B3DAB9ADF}"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9CEB5AA-8268-4543-976A-5EABC2AD64D4}" type="datetimeFigureOut">
              <a:rPr lang="tr-TR" smtClean="0"/>
              <a:pPr/>
              <a:t>16.09.2020</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FF1BDC6-18A6-4333-ACED-3C8B3DAB9ADF}"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340768"/>
            <a:ext cx="7772400" cy="2088232"/>
          </a:xfrm>
        </p:spPr>
        <p:txBody>
          <a:bodyPr>
            <a:normAutofit fontScale="90000"/>
          </a:bodyPr>
          <a:lstStyle/>
          <a:p>
            <a:r>
              <a:rPr lang="x-none" b="1"/>
              <a:t>ÇOCUKLUK ÇAĞINDA SIK GÖRÜLEN </a:t>
            </a:r>
            <a:r>
              <a:rPr lang="x-none" b="1" smtClean="0"/>
              <a:t>KAZALAR</a:t>
            </a:r>
            <a:r>
              <a:rPr lang="tr-TR" b="1" dirty="0"/>
              <a:t> </a:t>
            </a:r>
            <a:r>
              <a:rPr lang="tr-TR" b="1" smtClean="0"/>
              <a:t>VE </a:t>
            </a:r>
            <a:br>
              <a:rPr lang="tr-TR" b="1" smtClean="0"/>
            </a:br>
            <a:r>
              <a:rPr lang="tr-TR" b="1" smtClean="0"/>
              <a:t>ALINACAK ÖNLEMLER</a:t>
            </a:r>
            <a:endParaRPr lang="tr-TR" dirty="0"/>
          </a:p>
        </p:txBody>
      </p:sp>
      <p:sp>
        <p:nvSpPr>
          <p:cNvPr id="3" name="Alt Başlık 2"/>
          <p:cNvSpPr>
            <a:spLocks noGrp="1"/>
          </p:cNvSpPr>
          <p:nvPr>
            <p:ph type="subTitle" idx="1"/>
          </p:nvPr>
        </p:nvSpPr>
        <p:spPr/>
        <p:txBody>
          <a:bodyPr>
            <a:normAutofit fontScale="92500" lnSpcReduction="10000"/>
          </a:bodyPr>
          <a:lstStyle/>
          <a:p>
            <a:endParaRPr lang="tr-TR" dirty="0" smtClean="0"/>
          </a:p>
          <a:p>
            <a:endParaRPr lang="tr-TR" dirty="0" smtClean="0"/>
          </a:p>
          <a:p>
            <a:endParaRPr lang="tr-TR" dirty="0" smtClean="0"/>
          </a:p>
          <a:p>
            <a:r>
              <a:rPr lang="tr-TR" sz="2800" b="1" dirty="0" smtClean="0"/>
              <a:t>Doç. Dr. Ender DURUALP</a:t>
            </a:r>
            <a:endParaRPr lang="tr-TR" sz="2800" b="1" dirty="0"/>
          </a:p>
        </p:txBody>
      </p:sp>
    </p:spTree>
    <p:extLst>
      <p:ext uri="{BB962C8B-B14F-4D97-AF65-F5344CB8AC3E}">
        <p14:creationId xmlns:p14="http://schemas.microsoft.com/office/powerpoint/2010/main" val="213215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484784"/>
            <a:ext cx="8640959" cy="5040560"/>
          </a:xfrm>
        </p:spPr>
        <p:txBody>
          <a:bodyPr>
            <a:noAutofit/>
          </a:bodyPr>
          <a:lstStyle/>
          <a:p>
            <a:pPr lvl="0"/>
            <a:r>
              <a:rPr lang="tr-TR" sz="2800" dirty="0"/>
              <a:t>Alkollü araba kullanılmaması</a:t>
            </a:r>
          </a:p>
          <a:p>
            <a:pPr lvl="0"/>
            <a:r>
              <a:rPr lang="tr-TR" sz="2800" dirty="0"/>
              <a:t>Ehliyetsiz araba kullanmama – sıfır tolerans </a:t>
            </a:r>
          </a:p>
          <a:p>
            <a:pPr lvl="0"/>
            <a:r>
              <a:rPr lang="tr-TR" sz="2800" dirty="0"/>
              <a:t>Kasklar  </a:t>
            </a:r>
          </a:p>
          <a:p>
            <a:pPr lvl="0"/>
            <a:r>
              <a:rPr lang="tr-TR" sz="2800" dirty="0"/>
              <a:t>Bebeklerde bebek kemeri, çocuk oto güvenlik koltuğu</a:t>
            </a:r>
          </a:p>
          <a:p>
            <a:pPr lvl="0"/>
            <a:r>
              <a:rPr lang="tr-TR" sz="2800" dirty="0"/>
              <a:t>Hızın azaltılması </a:t>
            </a:r>
          </a:p>
          <a:p>
            <a:pPr lvl="0"/>
            <a:r>
              <a:rPr lang="tr-TR" sz="2800" dirty="0"/>
              <a:t>Yollarda </a:t>
            </a:r>
            <a:r>
              <a:rPr lang="tr-TR" sz="2800" dirty="0" err="1"/>
              <a:t>işaretlendirmelerin</a:t>
            </a:r>
            <a:r>
              <a:rPr lang="tr-TR" sz="2800" dirty="0"/>
              <a:t> tam olması ve yol kullanım </a:t>
            </a:r>
            <a:r>
              <a:rPr lang="tr-TR" sz="2800" dirty="0" smtClean="0"/>
              <a:t>alanlarının herkes </a:t>
            </a:r>
            <a:r>
              <a:rPr lang="tr-TR" sz="2800" dirty="0"/>
              <a:t>için ayrı olması </a:t>
            </a:r>
          </a:p>
          <a:p>
            <a:pPr lvl="0"/>
            <a:r>
              <a:rPr lang="tr-TR" sz="2800" dirty="0"/>
              <a:t>Gün boyu çalışan trafik lambaları</a:t>
            </a:r>
          </a:p>
          <a:p>
            <a:pPr lvl="0"/>
            <a:r>
              <a:rPr lang="tr-TR" sz="2800" dirty="0"/>
              <a:t>Çocuklara trafik kurallarının öğretilmesi (10 yaşından önce çocuklar ön koltukta oturtulmamalıdır) </a:t>
            </a:r>
          </a:p>
        </p:txBody>
      </p:sp>
      <p:sp>
        <p:nvSpPr>
          <p:cNvPr id="3" name="Başlık 2"/>
          <p:cNvSpPr>
            <a:spLocks noGrp="1"/>
          </p:cNvSpPr>
          <p:nvPr>
            <p:ph type="title"/>
          </p:nvPr>
        </p:nvSpPr>
        <p:spPr/>
        <p:txBody>
          <a:bodyPr/>
          <a:lstStyle/>
          <a:p>
            <a:r>
              <a:rPr lang="tr-TR" b="1" dirty="0"/>
              <a:t>Trafik </a:t>
            </a:r>
            <a:r>
              <a:rPr lang="tr-TR" b="1" dirty="0" smtClean="0"/>
              <a:t>Kazaları</a:t>
            </a:r>
            <a:endParaRPr lang="tr-TR"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92491" y="0"/>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4800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420888"/>
            <a:ext cx="8568951" cy="3705275"/>
          </a:xfrm>
        </p:spPr>
        <p:txBody>
          <a:bodyPr>
            <a:noAutofit/>
          </a:bodyPr>
          <a:lstStyle/>
          <a:p>
            <a:pPr lvl="0"/>
            <a:r>
              <a:rPr lang="tr-TR" sz="3200" dirty="0"/>
              <a:t>Açık alanlarda su çukurlarının yok edilmesi ya da üstünün kapatılması </a:t>
            </a:r>
          </a:p>
          <a:p>
            <a:pPr lvl="0"/>
            <a:r>
              <a:rPr lang="tr-TR" sz="3200" dirty="0"/>
              <a:t>Yüzme havuzlarının dört tarafının kapalı şekilde izole edilmesi </a:t>
            </a:r>
          </a:p>
          <a:p>
            <a:pPr lvl="0"/>
            <a:r>
              <a:rPr lang="tr-TR" sz="3200" dirty="0"/>
              <a:t>Havuz ve denizde yüzerken kolluk kullanılması</a:t>
            </a:r>
          </a:p>
          <a:p>
            <a:pPr lvl="0"/>
            <a:r>
              <a:rPr lang="tr-TR" sz="3200" dirty="0"/>
              <a:t>Çok hızlı </a:t>
            </a:r>
            <a:r>
              <a:rPr lang="tr-TR" sz="3200" dirty="0" err="1" smtClean="0"/>
              <a:t>resüsitasyona</a:t>
            </a:r>
            <a:r>
              <a:rPr lang="tr-TR" sz="3200" dirty="0" smtClean="0"/>
              <a:t> (yeniden canlandırma) </a:t>
            </a:r>
            <a:r>
              <a:rPr lang="tr-TR" sz="3200" dirty="0"/>
              <a:t>başlanması </a:t>
            </a:r>
          </a:p>
        </p:txBody>
      </p:sp>
      <p:sp>
        <p:nvSpPr>
          <p:cNvPr id="3" name="Başlık 2"/>
          <p:cNvSpPr>
            <a:spLocks noGrp="1"/>
          </p:cNvSpPr>
          <p:nvPr>
            <p:ph type="title"/>
          </p:nvPr>
        </p:nvSpPr>
        <p:spPr/>
        <p:txBody>
          <a:bodyPr/>
          <a:lstStyle/>
          <a:p>
            <a:pPr algn="l"/>
            <a:r>
              <a:rPr lang="tr-TR" b="1" dirty="0"/>
              <a:t>Boğulmalar</a:t>
            </a:r>
            <a:endParaRPr lang="tr-TR" dirty="0"/>
          </a:p>
        </p:txBody>
      </p:sp>
    </p:spTree>
    <p:extLst>
      <p:ext uri="{BB962C8B-B14F-4D97-AF65-F5344CB8AC3E}">
        <p14:creationId xmlns:p14="http://schemas.microsoft.com/office/powerpoint/2010/main" val="295248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988840"/>
            <a:ext cx="8568951" cy="4137323"/>
          </a:xfrm>
        </p:spPr>
        <p:txBody>
          <a:bodyPr>
            <a:noAutofit/>
          </a:bodyPr>
          <a:lstStyle/>
          <a:p>
            <a:pPr lvl="0"/>
            <a:r>
              <a:rPr lang="tr-TR" sz="3200" dirty="0"/>
              <a:t>Karyola koruyucuların arasının yaklaşık 6 cm olması önerilmektedir. Yatak kenarlarının sivri olmaması gerekir. Çocuk yatak içinde battaniye, yorgan, yastık gibi malzemelerin altına ya da yatak ile yatak </a:t>
            </a:r>
            <a:r>
              <a:rPr lang="tr-TR" sz="3200" dirty="0" err="1"/>
              <a:t>bazası</a:t>
            </a:r>
            <a:r>
              <a:rPr lang="tr-TR" sz="3200" dirty="0"/>
              <a:t> arasına girip havasız kalabilir. </a:t>
            </a:r>
            <a:r>
              <a:rPr lang="tr-TR" sz="3200" dirty="0" smtClean="0"/>
              <a:t>Yatak </a:t>
            </a:r>
            <a:r>
              <a:rPr lang="tr-TR" sz="3200" dirty="0"/>
              <a:t>ile yatak </a:t>
            </a:r>
            <a:r>
              <a:rPr lang="tr-TR" sz="3200" dirty="0" err="1"/>
              <a:t>bazası</a:t>
            </a:r>
            <a:r>
              <a:rPr lang="tr-TR" sz="3200" dirty="0"/>
              <a:t> arasında boşluk kalmamasına özen gösterilmelidir. Bebeğin yüzüne  tülbent örtülmemelidir</a:t>
            </a:r>
            <a:r>
              <a:rPr lang="tr-TR" sz="3200" dirty="0" smtClean="0"/>
              <a:t>.</a:t>
            </a:r>
            <a:endParaRPr lang="tr-TR" sz="3200" dirty="0"/>
          </a:p>
          <a:p>
            <a:pPr marL="0" indent="0">
              <a:buNone/>
            </a:pPr>
            <a:endParaRPr lang="tr-TR" sz="3200" dirty="0"/>
          </a:p>
        </p:txBody>
      </p:sp>
      <p:sp>
        <p:nvSpPr>
          <p:cNvPr id="3" name="Başlık 2"/>
          <p:cNvSpPr>
            <a:spLocks noGrp="1"/>
          </p:cNvSpPr>
          <p:nvPr>
            <p:ph type="title"/>
          </p:nvPr>
        </p:nvSpPr>
        <p:spPr/>
        <p:txBody>
          <a:bodyPr>
            <a:normAutofit fontScale="90000"/>
          </a:bodyPr>
          <a:lstStyle/>
          <a:p>
            <a:r>
              <a:rPr lang="tr-TR" dirty="0"/>
              <a:t>Hava yolu tıkanıklığına bağlı </a:t>
            </a:r>
            <a:r>
              <a:rPr lang="tr-TR" dirty="0" smtClean="0"/>
              <a:t>boğulmalar</a:t>
            </a:r>
            <a:endParaRPr lang="tr-TR" dirty="0"/>
          </a:p>
        </p:txBody>
      </p:sp>
    </p:spTree>
    <p:extLst>
      <p:ext uri="{BB962C8B-B14F-4D97-AF65-F5344CB8AC3E}">
        <p14:creationId xmlns:p14="http://schemas.microsoft.com/office/powerpoint/2010/main" val="3533487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340768"/>
            <a:ext cx="8424935" cy="4785395"/>
          </a:xfrm>
        </p:spPr>
        <p:txBody>
          <a:bodyPr>
            <a:noAutofit/>
          </a:bodyPr>
          <a:lstStyle/>
          <a:p>
            <a:pPr lvl="0"/>
            <a:r>
              <a:rPr lang="tr-TR" sz="3200" dirty="0"/>
              <a:t>Bebekle aynı yatakta yatılmamalıdır. Uyurken bebeğin üstüne dönerek bebeğin boğulmasına neden olunabilir.</a:t>
            </a:r>
          </a:p>
          <a:p>
            <a:pPr lvl="0"/>
            <a:r>
              <a:rPr lang="tr-TR" sz="3200" dirty="0"/>
              <a:t>3 aya kadar olan bebeklerin beslemeden sonra gazının çıkarılması gerekir. Sonra yan döndürülerek yatırılmalıdır. </a:t>
            </a:r>
          </a:p>
          <a:p>
            <a:pPr lvl="0"/>
            <a:r>
              <a:rPr lang="tr-TR" sz="3200" dirty="0"/>
              <a:t>Bebekler yüzüstü yatırılmamalıdır.</a:t>
            </a:r>
          </a:p>
          <a:p>
            <a:pPr lvl="0"/>
            <a:r>
              <a:rPr lang="tr-TR" sz="3200" dirty="0"/>
              <a:t>Mama önlüğü ve emzik kurdelelerine dikkat edilmelidir</a:t>
            </a:r>
            <a:r>
              <a:rPr lang="tr-TR" sz="3200" dirty="0" smtClean="0"/>
              <a:t>.</a:t>
            </a:r>
            <a:endParaRPr lang="tr-TR" sz="32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256642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1052736"/>
            <a:ext cx="8928992" cy="5544616"/>
          </a:xfrm>
        </p:spPr>
        <p:txBody>
          <a:bodyPr>
            <a:noAutofit/>
          </a:bodyPr>
          <a:lstStyle/>
          <a:p>
            <a:pPr lvl="0"/>
            <a:endParaRPr lang="tr-TR" sz="3200" dirty="0" smtClean="0"/>
          </a:p>
          <a:p>
            <a:pPr lvl="0"/>
            <a:endParaRPr lang="tr-TR" sz="3200" dirty="0" smtClean="0"/>
          </a:p>
          <a:p>
            <a:pPr lvl="0"/>
            <a:r>
              <a:rPr lang="tr-TR" sz="3200" dirty="0" smtClean="0"/>
              <a:t>Duman </a:t>
            </a:r>
            <a:r>
              <a:rPr lang="tr-TR" sz="3200" dirty="0" err="1"/>
              <a:t>dedektörlerinin</a:t>
            </a:r>
            <a:r>
              <a:rPr lang="tr-TR" sz="3200" dirty="0"/>
              <a:t> zorunlu hale getirilmesi </a:t>
            </a:r>
          </a:p>
          <a:p>
            <a:pPr lvl="0"/>
            <a:r>
              <a:rPr lang="tr-TR" sz="3200" dirty="0"/>
              <a:t>Kabloların korunması (bebekler kabloları ağızlarına götürüp, ısırabilirler)</a:t>
            </a:r>
          </a:p>
          <a:p>
            <a:pPr lvl="0"/>
            <a:r>
              <a:rPr lang="tr-TR" sz="3200" dirty="0"/>
              <a:t>Prizlerin kapatılması </a:t>
            </a:r>
          </a:p>
          <a:p>
            <a:pPr lvl="0"/>
            <a:r>
              <a:rPr lang="tr-TR" sz="3200" dirty="0"/>
              <a:t>Ulaşılabilecek elektrikli aletler ve lambaların kaldırılması (televizyonun yanında oynanmaması</a:t>
            </a:r>
            <a:r>
              <a:rPr lang="tr-TR" sz="3200" dirty="0" smtClean="0"/>
              <a:t>)</a:t>
            </a:r>
            <a:endParaRPr lang="tr-TR" sz="3200" dirty="0"/>
          </a:p>
        </p:txBody>
      </p:sp>
      <p:sp>
        <p:nvSpPr>
          <p:cNvPr id="3" name="Başlık 2"/>
          <p:cNvSpPr>
            <a:spLocks noGrp="1"/>
          </p:cNvSpPr>
          <p:nvPr>
            <p:ph type="title"/>
          </p:nvPr>
        </p:nvSpPr>
        <p:spPr>
          <a:xfrm>
            <a:off x="457200" y="338328"/>
            <a:ext cx="8229600" cy="714408"/>
          </a:xfrm>
        </p:spPr>
        <p:txBody>
          <a:bodyPr>
            <a:normAutofit fontScale="90000"/>
          </a:bodyPr>
          <a:lstStyle/>
          <a:p>
            <a:r>
              <a:rPr lang="tr-TR" b="1" dirty="0"/>
              <a:t>Yanmalar</a:t>
            </a:r>
            <a:endParaRPr lang="tr-TR"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85725"/>
            <a:ext cx="2362200"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7959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764704"/>
            <a:ext cx="8817272" cy="5832648"/>
          </a:xfrm>
        </p:spPr>
        <p:txBody>
          <a:bodyPr>
            <a:noAutofit/>
          </a:bodyPr>
          <a:lstStyle/>
          <a:p>
            <a:r>
              <a:rPr lang="tr-TR" sz="3200" dirty="0" smtClean="0"/>
              <a:t>Musluk </a:t>
            </a:r>
            <a:r>
              <a:rPr lang="tr-TR" sz="3200" dirty="0"/>
              <a:t>suyunun çok sıcak </a:t>
            </a:r>
            <a:endParaRPr lang="tr-TR" sz="3200" dirty="0" smtClean="0"/>
          </a:p>
          <a:p>
            <a:pPr marL="0" lvl="0" indent="0">
              <a:buNone/>
            </a:pPr>
            <a:r>
              <a:rPr lang="tr-TR" sz="3200" dirty="0" smtClean="0"/>
              <a:t>olmaması</a:t>
            </a:r>
            <a:r>
              <a:rPr lang="tr-TR" sz="3200" dirty="0"/>
              <a:t>, ocaklarda yemeklerin </a:t>
            </a:r>
            <a:endParaRPr lang="tr-TR" sz="3200" dirty="0" smtClean="0"/>
          </a:p>
          <a:p>
            <a:pPr marL="0" lvl="0" indent="0">
              <a:buNone/>
            </a:pPr>
            <a:r>
              <a:rPr lang="tr-TR" sz="3200" dirty="0" smtClean="0"/>
              <a:t>arkada </a:t>
            </a:r>
            <a:r>
              <a:rPr lang="tr-TR" sz="3200" dirty="0"/>
              <a:t>pişmesi ve sapların içe bakması, etrafta çay-kahve gibi sıcak içecekler bırakılmaması.</a:t>
            </a:r>
          </a:p>
          <a:p>
            <a:pPr lvl="0"/>
            <a:r>
              <a:rPr lang="tr-TR" sz="3200" dirty="0"/>
              <a:t>Güneş yanıklarından çocukların korunması (6 aydan küçük çocuklarda güneş kremi önerilmemektedir. Bu nedenle özellikle baş ve yüz kısımlarının örtülerek güneşten korunması gerekir. 6 aydan büyük çocuklarda, çok az miktarda güneş kremi vücut alanlarına uygulanmalıdır).   </a:t>
            </a:r>
          </a:p>
          <a:p>
            <a:pPr marL="0" indent="0">
              <a:buNone/>
            </a:pPr>
            <a:endParaRPr lang="tr-TR" sz="3200" dirty="0"/>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3563876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2" y="764704"/>
            <a:ext cx="8280919" cy="5112568"/>
          </a:xfrm>
        </p:spPr>
        <p:txBody>
          <a:bodyPr>
            <a:normAutofit lnSpcReduction="10000"/>
          </a:bodyPr>
          <a:lstStyle/>
          <a:p>
            <a:pPr lvl="0"/>
            <a:endParaRPr lang="tr-TR" sz="2800" dirty="0" smtClean="0"/>
          </a:p>
          <a:p>
            <a:pPr lvl="0"/>
            <a:endParaRPr lang="tr-TR" sz="2800" dirty="0"/>
          </a:p>
          <a:p>
            <a:pPr lvl="0"/>
            <a:endParaRPr lang="tr-TR" sz="2800" dirty="0" smtClean="0"/>
          </a:p>
          <a:p>
            <a:pPr lvl="0"/>
            <a:r>
              <a:rPr lang="tr-TR" sz="2800" dirty="0" smtClean="0"/>
              <a:t>Araba </a:t>
            </a:r>
            <a:r>
              <a:rPr lang="tr-TR" sz="2800" dirty="0"/>
              <a:t>içinde metal gibi aşırı ısınan </a:t>
            </a:r>
            <a:r>
              <a:rPr lang="tr-TR" sz="2800" dirty="0" smtClean="0"/>
              <a:t>yüzeylerden </a:t>
            </a:r>
            <a:r>
              <a:rPr lang="tr-TR" sz="2800" dirty="0"/>
              <a:t>sakınılması</a:t>
            </a:r>
          </a:p>
          <a:p>
            <a:pPr lvl="0"/>
            <a:r>
              <a:rPr lang="tr-TR" sz="2800" dirty="0"/>
              <a:t>Mikrodalga fırınlarda pişirilen yemeklerin ortası daha çok piştiğinden, özellikle mama gibi verilecek sıvı gıdaların çalkalanarak ve kontrol edilerek verilmesi</a:t>
            </a:r>
          </a:p>
          <a:p>
            <a:pPr lvl="0"/>
            <a:r>
              <a:rPr lang="tr-TR" sz="2800" dirty="0"/>
              <a:t>Giysilerin sentetik gibi kolay yanıcı malzemeden olmaması </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3856953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844824"/>
            <a:ext cx="8640959" cy="4281339"/>
          </a:xfrm>
        </p:spPr>
        <p:txBody>
          <a:bodyPr>
            <a:noAutofit/>
          </a:bodyPr>
          <a:lstStyle/>
          <a:p>
            <a:pPr lvl="0"/>
            <a:r>
              <a:rPr lang="tr-TR" sz="3200" dirty="0"/>
              <a:t>Mobilyaların çocuğa uygun tasarım ve yapıda olması </a:t>
            </a:r>
          </a:p>
          <a:p>
            <a:pPr lvl="0"/>
            <a:r>
              <a:rPr lang="tr-TR" sz="3200" dirty="0"/>
              <a:t>Oyun parklarına yönelik standartların olması (belli yükseklik, zemin materyali </a:t>
            </a:r>
            <a:r>
              <a:rPr lang="tr-TR" sz="3200" dirty="0" err="1" smtClean="0"/>
              <a:t>v.b</a:t>
            </a:r>
            <a:r>
              <a:rPr lang="tr-TR" sz="3200" dirty="0" smtClean="0"/>
              <a:t>.) </a:t>
            </a:r>
            <a:endParaRPr lang="tr-TR" sz="3200" dirty="0"/>
          </a:p>
          <a:p>
            <a:pPr lvl="0"/>
            <a:r>
              <a:rPr lang="tr-TR" sz="3200" dirty="0"/>
              <a:t>Pencere ve merdivenlerde önlem alınması </a:t>
            </a:r>
          </a:p>
          <a:p>
            <a:pPr lvl="0"/>
            <a:r>
              <a:rPr lang="tr-TR" sz="3200" dirty="0"/>
              <a:t>Düşebilecek mobilyaların yere ya da duvara </a:t>
            </a:r>
            <a:r>
              <a:rPr lang="tr-TR" sz="3200" dirty="0" smtClean="0"/>
              <a:t>sabitlenmesi</a:t>
            </a:r>
            <a:endParaRPr lang="tr-TR" sz="3200" dirty="0"/>
          </a:p>
        </p:txBody>
      </p:sp>
      <p:sp>
        <p:nvSpPr>
          <p:cNvPr id="3" name="Başlık 2"/>
          <p:cNvSpPr>
            <a:spLocks noGrp="1"/>
          </p:cNvSpPr>
          <p:nvPr>
            <p:ph type="title"/>
          </p:nvPr>
        </p:nvSpPr>
        <p:spPr/>
        <p:txBody>
          <a:bodyPr/>
          <a:lstStyle/>
          <a:p>
            <a:r>
              <a:rPr lang="tr-TR" b="1" dirty="0"/>
              <a:t>Düşmeler</a:t>
            </a:r>
            <a:endParaRPr lang="tr-TR" dirty="0"/>
          </a:p>
        </p:txBody>
      </p:sp>
    </p:spTree>
    <p:extLst>
      <p:ext uri="{BB962C8B-B14F-4D97-AF65-F5344CB8AC3E}">
        <p14:creationId xmlns:p14="http://schemas.microsoft.com/office/powerpoint/2010/main" val="2337298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332656"/>
            <a:ext cx="8640959" cy="5793507"/>
          </a:xfrm>
        </p:spPr>
        <p:txBody>
          <a:bodyPr>
            <a:normAutofit/>
          </a:bodyPr>
          <a:lstStyle/>
          <a:p>
            <a:r>
              <a:rPr lang="tr-TR" sz="3200" dirty="0" smtClean="0"/>
              <a:t>Kaymayan </a:t>
            </a:r>
            <a:r>
              <a:rPr lang="tr-TR" sz="3200" dirty="0"/>
              <a:t>çorap ya da terlik giydirilmesi</a:t>
            </a:r>
          </a:p>
          <a:p>
            <a:pPr lvl="0"/>
            <a:r>
              <a:rPr lang="tr-TR" sz="3200" dirty="0"/>
              <a:t>Giysi boylarının ayarlanması (uzun giysiler ayaklara dolanarak düşmeye neden olabilir)</a:t>
            </a:r>
          </a:p>
          <a:p>
            <a:pPr lvl="0"/>
            <a:r>
              <a:rPr lang="tr-TR" sz="3200" dirty="0"/>
              <a:t>Çekebilecekleri objelerin üzerinde ağır objelerin bulundurulmaması</a:t>
            </a:r>
          </a:p>
          <a:p>
            <a:pPr lvl="0"/>
            <a:r>
              <a:rPr lang="tr-TR" sz="3200" dirty="0"/>
              <a:t>Çocuğun denetimsiz bırakılmaması </a:t>
            </a:r>
          </a:p>
          <a:p>
            <a:pPr lvl="0"/>
            <a:r>
              <a:rPr lang="tr-TR" sz="3200" dirty="0"/>
              <a:t>Hastane ortamında yatak kenarlarının </a:t>
            </a:r>
            <a:r>
              <a:rPr lang="tr-TR" sz="3200" dirty="0" smtClean="0"/>
              <a:t>kaldırılması</a:t>
            </a:r>
            <a:endParaRPr lang="tr-TR" sz="32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91356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268760"/>
            <a:ext cx="9144000" cy="4857403"/>
          </a:xfrm>
        </p:spPr>
        <p:txBody>
          <a:bodyPr>
            <a:noAutofit/>
          </a:bodyPr>
          <a:lstStyle/>
          <a:p>
            <a:pPr lvl="0"/>
            <a:r>
              <a:rPr lang="tr-TR" sz="3200" dirty="0" err="1"/>
              <a:t>Toksik</a:t>
            </a:r>
            <a:r>
              <a:rPr lang="tr-TR" sz="3200" dirty="0"/>
              <a:t> ajanların uzaklaştırılması </a:t>
            </a:r>
          </a:p>
          <a:p>
            <a:pPr lvl="0"/>
            <a:r>
              <a:rPr lang="tr-TR" sz="3200" dirty="0"/>
              <a:t>Ulusal düzeyde çocukların açamayacağı paketlemelerin yapılması (ilaç, deterjan </a:t>
            </a:r>
            <a:r>
              <a:rPr lang="tr-TR" sz="3200" dirty="0" err="1" smtClean="0"/>
              <a:t>v.b</a:t>
            </a:r>
            <a:r>
              <a:rPr lang="tr-TR" sz="3200" dirty="0" smtClean="0"/>
              <a:t>.) </a:t>
            </a:r>
            <a:endParaRPr lang="tr-TR" sz="3200" dirty="0"/>
          </a:p>
          <a:p>
            <a:pPr lvl="0"/>
            <a:r>
              <a:rPr lang="tr-TR" sz="3200" dirty="0"/>
              <a:t>Yanında taşınan ilaç dozlarının tek doz olmasının sağlanması </a:t>
            </a:r>
          </a:p>
          <a:p>
            <a:pPr lvl="0"/>
            <a:r>
              <a:rPr lang="tr-TR" sz="3200" dirty="0"/>
              <a:t>İlaçların ve </a:t>
            </a:r>
            <a:r>
              <a:rPr lang="tr-TR" sz="3200" dirty="0" err="1"/>
              <a:t>toksik</a:t>
            </a:r>
            <a:r>
              <a:rPr lang="tr-TR" sz="3200" dirty="0"/>
              <a:t> ajanların kendi kutusunda </a:t>
            </a:r>
            <a:r>
              <a:rPr lang="tr-TR" sz="3200" dirty="0" smtClean="0"/>
              <a:t>bulundurulması</a:t>
            </a:r>
          </a:p>
          <a:p>
            <a:r>
              <a:rPr lang="tr-TR" sz="3200" dirty="0"/>
              <a:t>Bitkiler yenildiğinde zehirlenmeye neden olabilmektedir. 700’den fazla bitki çeşidinin hastalığa ya da ölüme neden olduğu bilinmektedir.</a:t>
            </a:r>
          </a:p>
          <a:p>
            <a:pPr lvl="0"/>
            <a:endParaRPr lang="tr-TR" sz="3200" dirty="0"/>
          </a:p>
        </p:txBody>
      </p:sp>
      <p:sp>
        <p:nvSpPr>
          <p:cNvPr id="3" name="Başlık 2"/>
          <p:cNvSpPr>
            <a:spLocks noGrp="1"/>
          </p:cNvSpPr>
          <p:nvPr>
            <p:ph type="title"/>
          </p:nvPr>
        </p:nvSpPr>
        <p:spPr>
          <a:xfrm>
            <a:off x="457200" y="338328"/>
            <a:ext cx="8229600" cy="786416"/>
          </a:xfrm>
        </p:spPr>
        <p:txBody>
          <a:bodyPr/>
          <a:lstStyle/>
          <a:p>
            <a:r>
              <a:rPr lang="tr-TR" b="1" dirty="0"/>
              <a:t>Zehirlenme</a:t>
            </a:r>
            <a:endParaRPr lang="tr-TR" dirty="0"/>
          </a:p>
        </p:txBody>
      </p:sp>
    </p:spTree>
    <p:extLst>
      <p:ext uri="{BB962C8B-B14F-4D97-AF65-F5344CB8AC3E}">
        <p14:creationId xmlns:p14="http://schemas.microsoft.com/office/powerpoint/2010/main" val="1116646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675467"/>
            <a:ext cx="7884864" cy="3450696"/>
          </a:xfrm>
        </p:spPr>
        <p:txBody>
          <a:bodyPr>
            <a:normAutofit/>
          </a:bodyPr>
          <a:lstStyle/>
          <a:p>
            <a:endParaRPr lang="tr-TR" sz="3200" dirty="0" smtClean="0"/>
          </a:p>
          <a:p>
            <a:r>
              <a:rPr lang="tr-TR" sz="3200" dirty="0" smtClean="0"/>
              <a:t>Çocuklarda kazalar, dikkat edilmesi gereken temel bir toplum sağlığı sorunudur. Kazalar özellikle 10-19 yaşları arasındaki çocuklarda ölüm nedenleri arasında ilk sıralarda yer almaktadır.</a:t>
            </a:r>
          </a:p>
        </p:txBody>
      </p:sp>
      <p:sp>
        <p:nvSpPr>
          <p:cNvPr id="3" name="Başlık 2"/>
          <p:cNvSpPr>
            <a:spLocks noGrp="1"/>
          </p:cNvSpPr>
          <p:nvPr>
            <p:ph type="title"/>
          </p:nvPr>
        </p:nvSpPr>
        <p:spPr/>
        <p:txBody>
          <a:bodyPr>
            <a:normAutofit/>
          </a:bodyPr>
          <a:lstStyle/>
          <a:p>
            <a:pPr algn="l"/>
            <a:r>
              <a:rPr lang="x-none" b="1" smtClean="0"/>
              <a:t>KAZALAR</a:t>
            </a:r>
            <a:endParaRPr lang="tr-TR" dirty="0"/>
          </a:p>
        </p:txBody>
      </p:sp>
      <p:pic>
        <p:nvPicPr>
          <p:cNvPr id="5122" name="Picture 2" descr="C:\Users\sony\Desktop\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11288"/>
            <a:ext cx="3791008" cy="26256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98544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116632"/>
            <a:ext cx="8928992" cy="6408712"/>
          </a:xfrm>
        </p:spPr>
        <p:txBody>
          <a:bodyPr>
            <a:noAutofit/>
          </a:bodyPr>
          <a:lstStyle/>
          <a:p>
            <a:pPr lvl="0"/>
            <a:endParaRPr lang="tr-TR" sz="3200" dirty="0" smtClean="0"/>
          </a:p>
          <a:p>
            <a:pPr lvl="0"/>
            <a:r>
              <a:rPr lang="tr-TR" sz="3200" dirty="0" smtClean="0"/>
              <a:t>Küçük </a:t>
            </a:r>
            <a:r>
              <a:rPr lang="tr-TR" sz="3200" dirty="0"/>
              <a:t>pillerin çocuğun olduğu ortamda bulundurulmaması ya da açamayacağı şekilde kapalı bir yerde tutulduğundan emin olunması. Özellikle hesap makinesi, saat, kamera, işitme cihazı ve oyuncakları çalıştırmak için kullanılan piller düğme büyüklüğündedir ve yutulması tehlike yaratır. Kuvvetli alkali olan bir pil, akarak, ciddi yanıklara neden olabilir. </a:t>
            </a:r>
          </a:p>
          <a:p>
            <a:pPr lvl="0"/>
            <a:endParaRPr lang="tr-TR" sz="3200" dirty="0"/>
          </a:p>
        </p:txBody>
      </p:sp>
      <p:sp>
        <p:nvSpPr>
          <p:cNvPr id="3" name="Başlık 2"/>
          <p:cNvSpPr>
            <a:spLocks noGrp="1"/>
          </p:cNvSpPr>
          <p:nvPr>
            <p:ph type="title"/>
          </p:nvPr>
        </p:nvSpPr>
        <p:spPr>
          <a:xfrm>
            <a:off x="323528" y="2420888"/>
            <a:ext cx="8229600" cy="1252728"/>
          </a:xfrm>
        </p:spPr>
        <p:txBody>
          <a:bodyPr/>
          <a:lstStyle/>
          <a:p>
            <a:endParaRPr lang="tr-TR" dirty="0"/>
          </a:p>
        </p:txBody>
      </p:sp>
    </p:spTree>
    <p:extLst>
      <p:ext uri="{BB962C8B-B14F-4D97-AF65-F5344CB8AC3E}">
        <p14:creationId xmlns:p14="http://schemas.microsoft.com/office/powerpoint/2010/main" val="3366237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76872"/>
            <a:ext cx="7884864" cy="3849291"/>
          </a:xfrm>
        </p:spPr>
        <p:txBody>
          <a:bodyPr>
            <a:normAutofit/>
          </a:bodyPr>
          <a:lstStyle/>
          <a:p>
            <a:pPr lvl="0"/>
            <a:r>
              <a:rPr lang="tr-TR" sz="2800" dirty="0"/>
              <a:t>Çamaşır suyu ve tuzruhu,  </a:t>
            </a:r>
            <a:r>
              <a:rPr lang="tr-TR" sz="2800" dirty="0" err="1"/>
              <a:t>inhalasyon</a:t>
            </a:r>
            <a:r>
              <a:rPr lang="tr-TR" sz="2800" dirty="0"/>
              <a:t> zehirlenmelerine yol açabilir. Çocukların yanında kullanılmaması ve çevrenin iyi havalandırılmasının sağlanması gereklidir.</a:t>
            </a:r>
          </a:p>
          <a:p>
            <a:pPr lvl="0"/>
            <a:r>
              <a:rPr lang="tr-TR" sz="2800" dirty="0"/>
              <a:t>Zehirlenme durumunda zehir merkezlerinin aranması (0800 314 79 00)</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2304377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628800"/>
            <a:ext cx="8640959" cy="4824536"/>
          </a:xfrm>
        </p:spPr>
        <p:txBody>
          <a:bodyPr>
            <a:noAutofit/>
          </a:bodyPr>
          <a:lstStyle/>
          <a:p>
            <a:pPr lvl="0"/>
            <a:r>
              <a:rPr lang="tr-TR" sz="3200" dirty="0"/>
              <a:t>Küçük ve ayrılabilir parçaları olan objelerin çocuğun çevresinden uzak tutulması (çıngırak kırıldığında içinden çıkabilecek parçalar, </a:t>
            </a:r>
            <a:r>
              <a:rPr lang="tr-TR" sz="3200" dirty="0" err="1"/>
              <a:t>peluş</a:t>
            </a:r>
            <a:r>
              <a:rPr lang="tr-TR" sz="3200" dirty="0"/>
              <a:t> oyuncakların göz, burun gibi parçaları, tüylerin çıkması </a:t>
            </a:r>
            <a:r>
              <a:rPr lang="tr-TR" sz="3200" dirty="0" err="1"/>
              <a:t>v.b</a:t>
            </a:r>
            <a:r>
              <a:rPr lang="tr-TR" sz="3200" dirty="0"/>
              <a:t>).</a:t>
            </a:r>
          </a:p>
          <a:p>
            <a:pPr lvl="0"/>
            <a:r>
              <a:rPr lang="tr-TR" sz="3200" dirty="0"/>
              <a:t>Giysilerde küçük parçalar ya da nazar boncuğu ve iğnesinin bulunmaması</a:t>
            </a:r>
          </a:p>
          <a:p>
            <a:pPr lvl="0"/>
            <a:r>
              <a:rPr lang="tr-TR" sz="3200" dirty="0"/>
              <a:t>Emziklerin yutulmayacak şekilde ağız genişliklerinin olması ve parçalarının kesinlikle ayrılmaması önemlidir</a:t>
            </a:r>
            <a:r>
              <a:rPr lang="tr-TR" sz="3200" dirty="0" smtClean="0"/>
              <a:t>.</a:t>
            </a:r>
            <a:endParaRPr lang="tr-TR" sz="3200" dirty="0"/>
          </a:p>
        </p:txBody>
      </p:sp>
      <p:sp>
        <p:nvSpPr>
          <p:cNvPr id="3" name="Başlık 2"/>
          <p:cNvSpPr>
            <a:spLocks noGrp="1"/>
          </p:cNvSpPr>
          <p:nvPr>
            <p:ph type="title"/>
          </p:nvPr>
        </p:nvSpPr>
        <p:spPr/>
        <p:txBody>
          <a:bodyPr/>
          <a:lstStyle/>
          <a:p>
            <a:r>
              <a:rPr lang="tr-TR" b="1" dirty="0"/>
              <a:t>Yabancı Cisim </a:t>
            </a:r>
            <a:r>
              <a:rPr lang="tr-TR" b="1" dirty="0" err="1"/>
              <a:t>Aspirasyonu</a:t>
            </a:r>
            <a:endParaRPr lang="tr-TR" dirty="0"/>
          </a:p>
        </p:txBody>
      </p:sp>
    </p:spTree>
    <p:extLst>
      <p:ext uri="{BB962C8B-B14F-4D97-AF65-F5344CB8AC3E}">
        <p14:creationId xmlns:p14="http://schemas.microsoft.com/office/powerpoint/2010/main" val="7706873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548680"/>
            <a:ext cx="8424935" cy="5832648"/>
          </a:xfrm>
        </p:spPr>
        <p:txBody>
          <a:bodyPr>
            <a:noAutofit/>
          </a:bodyPr>
          <a:lstStyle/>
          <a:p>
            <a:pPr lvl="0"/>
            <a:r>
              <a:rPr lang="tr-TR" sz="2800" dirty="0"/>
              <a:t>Küçük çocuklara küçük parçalı besinlerin verilmemesi (örneğin kestane, leblebi, fındık, üzüm, şeker, çekirdekli meyve ve sebzeler). </a:t>
            </a:r>
            <a:r>
              <a:rPr lang="tr-TR" sz="2800" dirty="0" smtClean="0"/>
              <a:t>En </a:t>
            </a:r>
            <a:r>
              <a:rPr lang="tr-TR" sz="2800" dirty="0"/>
              <a:t>tehlikelisi, ıslak mukoza ile temas ettiği zaman şişme özelliği olan leblebi, nohut gibi kuru tanelerdir</a:t>
            </a:r>
            <a:r>
              <a:rPr lang="tr-TR" sz="2800" dirty="0" smtClean="0"/>
              <a:t>.</a:t>
            </a:r>
          </a:p>
          <a:p>
            <a:pPr lvl="0"/>
            <a:r>
              <a:rPr lang="tr-TR" sz="2800" dirty="0"/>
              <a:t>Bebekler ve çocuklarda pudra kullanımı önerilmemektedir. </a:t>
            </a:r>
            <a:r>
              <a:rPr lang="tr-TR" sz="2800" dirty="0" err="1" smtClean="0"/>
              <a:t>Fatal</a:t>
            </a:r>
            <a:r>
              <a:rPr lang="tr-TR" sz="2800" dirty="0" smtClean="0"/>
              <a:t> (ölümcül) </a:t>
            </a:r>
            <a:r>
              <a:rPr lang="tr-TR" sz="2800" dirty="0" err="1"/>
              <a:t>aspirasyon</a:t>
            </a:r>
            <a:r>
              <a:rPr lang="tr-TR" sz="2800" dirty="0"/>
              <a:t> </a:t>
            </a:r>
            <a:r>
              <a:rPr lang="tr-TR" sz="2800" dirty="0" err="1"/>
              <a:t>pnömonisine</a:t>
            </a:r>
            <a:r>
              <a:rPr lang="tr-TR" sz="2800" dirty="0"/>
              <a:t> neden olabilir. </a:t>
            </a:r>
          </a:p>
          <a:p>
            <a:pPr lvl="0"/>
            <a:r>
              <a:rPr lang="tr-TR" sz="2800" dirty="0"/>
              <a:t>Plastik torbalar, balonlar ve </a:t>
            </a:r>
            <a:r>
              <a:rPr lang="tr-TR" sz="2800" dirty="0" err="1"/>
              <a:t>streç</a:t>
            </a:r>
            <a:r>
              <a:rPr lang="tr-TR" sz="2800" dirty="0"/>
              <a:t> filmler çocuğun yakınında bırakılmamalıdır. Çocuk torbayı başına geçirebilir ya da parçasını yutabilir. Özellikle </a:t>
            </a:r>
            <a:r>
              <a:rPr lang="tr-TR" sz="2800" dirty="0" err="1"/>
              <a:t>streç</a:t>
            </a:r>
            <a:r>
              <a:rPr lang="tr-TR" sz="2800" dirty="0"/>
              <a:t> </a:t>
            </a:r>
            <a:r>
              <a:rPr lang="tr-TR" sz="2800" dirty="0" smtClean="0"/>
              <a:t>filmler </a:t>
            </a:r>
            <a:r>
              <a:rPr lang="tr-TR" sz="2800" dirty="0"/>
              <a:t>şeffaf olduğu için </a:t>
            </a:r>
            <a:r>
              <a:rPr lang="tr-TR" sz="2800" dirty="0" err="1"/>
              <a:t>aspire</a:t>
            </a:r>
            <a:r>
              <a:rPr lang="tr-TR" sz="2800" dirty="0"/>
              <a:t> edildiğinde yerinin belirlenmesi çok güçtür.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594737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700808"/>
            <a:ext cx="8640959" cy="4425355"/>
          </a:xfrm>
        </p:spPr>
        <p:txBody>
          <a:bodyPr>
            <a:noAutofit/>
          </a:bodyPr>
          <a:lstStyle/>
          <a:p>
            <a:r>
              <a:rPr lang="tr-TR" sz="3200" dirty="0"/>
              <a:t>Kazaların önlenmesi, çocuğun korunmasını ve çocuğa bakım verenlerin eğitimini içerir. </a:t>
            </a:r>
            <a:r>
              <a:rPr lang="tr-TR" sz="3200" dirty="0" smtClean="0"/>
              <a:t>Farklı </a:t>
            </a:r>
            <a:r>
              <a:rPr lang="tr-TR" sz="3200" dirty="0"/>
              <a:t>yaş gruplarındaki çocuklarda oluşabilecek kazaların önlenmesi konusunda aile, çocuk, öğretmenler ve toplumu </a:t>
            </a:r>
            <a:r>
              <a:rPr lang="tr-TR" sz="3200" dirty="0" smtClean="0"/>
              <a:t>eğitilmelidir</a:t>
            </a:r>
            <a:r>
              <a:rPr lang="tr-TR" sz="3200" dirty="0"/>
              <a:t>. </a:t>
            </a:r>
            <a:r>
              <a:rPr lang="tr-TR" sz="3200" dirty="0" smtClean="0"/>
              <a:t>Kazaların </a:t>
            </a:r>
            <a:r>
              <a:rPr lang="tr-TR" sz="3200" dirty="0"/>
              <a:t>üçte ikisi evde meydana geldiği için ev ortamının güvenliği, ev ziyaretleri ile değerlendirilmeli ve eğitimlerde kazaların önlenmesine yönelik bilgi verilmelidir</a:t>
            </a:r>
            <a:r>
              <a:rPr lang="tr-TR" sz="3200" dirty="0" smtClean="0"/>
              <a:t>.</a:t>
            </a:r>
            <a:endParaRPr lang="tr-TR" sz="3200" dirty="0"/>
          </a:p>
        </p:txBody>
      </p:sp>
      <p:sp>
        <p:nvSpPr>
          <p:cNvPr id="3" name="Başlık 2"/>
          <p:cNvSpPr>
            <a:spLocks noGrp="1"/>
          </p:cNvSpPr>
          <p:nvPr>
            <p:ph type="title"/>
          </p:nvPr>
        </p:nvSpPr>
        <p:spPr/>
        <p:txBody>
          <a:bodyPr/>
          <a:lstStyle/>
          <a:p>
            <a:r>
              <a:rPr lang="tr-TR" dirty="0" smtClean="0"/>
              <a:t>NELER YAPIL MALIDIR?</a:t>
            </a:r>
            <a:endParaRPr lang="tr-TR" dirty="0"/>
          </a:p>
        </p:txBody>
      </p:sp>
    </p:spTree>
    <p:extLst>
      <p:ext uri="{BB962C8B-B14F-4D97-AF65-F5344CB8AC3E}">
        <p14:creationId xmlns:p14="http://schemas.microsoft.com/office/powerpoint/2010/main" val="4063560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412776"/>
            <a:ext cx="8352927" cy="4713387"/>
          </a:xfrm>
        </p:spPr>
        <p:txBody>
          <a:bodyPr>
            <a:noAutofit/>
          </a:bodyPr>
          <a:lstStyle/>
          <a:p>
            <a:endParaRPr lang="tr-TR" sz="3200" dirty="0" smtClean="0"/>
          </a:p>
          <a:p>
            <a:r>
              <a:rPr lang="tr-TR" sz="3200" dirty="0" smtClean="0"/>
              <a:t>Bir </a:t>
            </a:r>
            <a:r>
              <a:rPr lang="tr-TR" sz="3200" dirty="0"/>
              <a:t>kaza olduğu zaman </a:t>
            </a:r>
            <a:r>
              <a:rPr lang="tr-TR" sz="3200" dirty="0" smtClean="0"/>
              <a:t>aileye </a:t>
            </a:r>
            <a:r>
              <a:rPr lang="tr-TR" sz="3200" dirty="0"/>
              <a:t>karşı suçlayıcı tutum </a:t>
            </a:r>
            <a:r>
              <a:rPr lang="tr-TR" sz="3200" dirty="0" smtClean="0"/>
              <a:t>sergilenmemelidir</a:t>
            </a:r>
            <a:r>
              <a:rPr lang="tr-TR" sz="3200" dirty="0"/>
              <a:t>. Kazalar her zaman ihmal olduğunu göstermez. Çocuğu, aşırı koruyucu davranmadan, devamlı gözlemek zordur</a:t>
            </a:r>
            <a:r>
              <a:rPr lang="tr-TR" sz="3200" dirty="0" smtClean="0"/>
              <a:t>.</a:t>
            </a:r>
            <a:r>
              <a:rPr lang="tr-TR" sz="3200" dirty="0"/>
              <a:t> </a:t>
            </a:r>
            <a:r>
              <a:rPr lang="tr-TR" sz="3200" dirty="0" smtClean="0"/>
              <a:t>Çocuğun </a:t>
            </a:r>
            <a:r>
              <a:rPr lang="tr-TR" sz="3200" dirty="0"/>
              <a:t>elini sıcak bir objeye çok kısa bir süre dokundurup çekmek, yanmanın vereceği ağrıyı çocuğun öğrenmesini </a:t>
            </a:r>
            <a:r>
              <a:rPr lang="tr-TR" sz="3200" dirty="0" smtClean="0"/>
              <a:t>sağlayabilir.</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786868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980728"/>
            <a:ext cx="8208912" cy="5145435"/>
          </a:xfrm>
        </p:spPr>
        <p:txBody>
          <a:bodyPr>
            <a:noAutofit/>
          </a:bodyPr>
          <a:lstStyle/>
          <a:p>
            <a:endParaRPr lang="tr-TR" sz="3200" dirty="0" smtClean="0"/>
          </a:p>
          <a:p>
            <a:endParaRPr lang="tr-TR" sz="3200" dirty="0"/>
          </a:p>
          <a:p>
            <a:r>
              <a:rPr lang="tr-TR" sz="3200" dirty="0" smtClean="0"/>
              <a:t>Ebeveynlerin</a:t>
            </a:r>
            <a:r>
              <a:rPr lang="tr-TR" sz="3200" dirty="0"/>
              <a:t>, bebek ve çocukların tehlikeyi fark edemeyebileceklerini, ne zaman oluşup oluşmayacağını anlamayabileceklerini bilmeleri gerekir. Her zaman durumun neden tehlikeli olduğunun çocuğa açıklanması gerekli olsa da, küçük çocukların durumdan fiziksel olarak uzaklaştırılması gerektiği unutulmamalıdır. </a:t>
            </a:r>
          </a:p>
        </p:txBody>
      </p:sp>
      <p:sp>
        <p:nvSpPr>
          <p:cNvPr id="3" name="Başlık 2"/>
          <p:cNvSpPr>
            <a:spLocks noGrp="1"/>
          </p:cNvSpPr>
          <p:nvPr>
            <p:ph type="title"/>
          </p:nvPr>
        </p:nvSpPr>
        <p:spPr/>
        <p:txBody>
          <a:bodyPr/>
          <a:lstStyle/>
          <a:p>
            <a:endParaRPr lang="tr-TR"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0"/>
            <a:ext cx="3096344" cy="2240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2353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188640"/>
            <a:ext cx="8928992" cy="5937523"/>
          </a:xfrm>
        </p:spPr>
        <p:txBody>
          <a:bodyPr>
            <a:noAutofit/>
          </a:bodyPr>
          <a:lstStyle/>
          <a:p>
            <a:r>
              <a:rPr lang="tr-TR" sz="2800" dirty="0"/>
              <a:t>B</a:t>
            </a:r>
            <a:r>
              <a:rPr lang="tr-TR" sz="2800" dirty="0" smtClean="0"/>
              <a:t>ebek </a:t>
            </a:r>
            <a:r>
              <a:rPr lang="tr-TR" sz="2800" dirty="0"/>
              <a:t>dönmeye ve emeklemeye başladığı andan itibaren güvenlik önlemlerinin alınması ve öğretilmeye başlanması gerekir. Çocuklar evdeyken tehlikeli olabilecek malzemelerin uzaklaştırılması ya da çocukların ulaşıp açamayacakları güvenli bir yere konulmaları önemlidir. </a:t>
            </a:r>
            <a:endParaRPr lang="tr-TR" sz="2800" dirty="0" smtClean="0"/>
          </a:p>
          <a:p>
            <a:r>
              <a:rPr lang="tr-TR" sz="2800" dirty="0"/>
              <a:t>Çocuklara “</a:t>
            </a:r>
            <a:r>
              <a:rPr lang="tr-TR" sz="2800" dirty="0" err="1"/>
              <a:t>hayır”ın</a:t>
            </a:r>
            <a:r>
              <a:rPr lang="tr-TR" sz="2800" dirty="0"/>
              <a:t> anlamı öğretilirken, aynı zamanda “</a:t>
            </a:r>
            <a:r>
              <a:rPr lang="tr-TR" sz="2800" dirty="0" err="1"/>
              <a:t>evet”in</a:t>
            </a:r>
            <a:r>
              <a:rPr lang="tr-TR" sz="2800" dirty="0"/>
              <a:t> de ne anlama geldiği öğretilmelidir. Uygun olan oyuncaklarla oynamaya yönlendirilmeli, anlatmaya  çalıştıkları dinlenmeli, zaman ayrılmalıdır. </a:t>
            </a:r>
            <a:r>
              <a:rPr lang="tr-TR" sz="2800" dirty="0" smtClean="0"/>
              <a:t>Ellerine </a:t>
            </a:r>
            <a:r>
              <a:rPr lang="tr-TR" sz="2800" dirty="0"/>
              <a:t>sivri kalem ya da sivri uçlu bir materyal yerine ucu küt olan malzemeler verilmelidir. </a:t>
            </a:r>
          </a:p>
          <a:p>
            <a:pPr marL="0" indent="0">
              <a:buNone/>
            </a:pP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8824192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340768"/>
            <a:ext cx="8424935" cy="4785395"/>
          </a:xfrm>
        </p:spPr>
        <p:txBody>
          <a:bodyPr>
            <a:noAutofit/>
          </a:bodyPr>
          <a:lstStyle/>
          <a:p>
            <a:endParaRPr lang="tr-TR" sz="3200" dirty="0" smtClean="0"/>
          </a:p>
          <a:p>
            <a:r>
              <a:rPr lang="tr-TR" sz="3200" dirty="0" smtClean="0"/>
              <a:t>Kazaların </a:t>
            </a:r>
            <a:r>
              <a:rPr lang="tr-TR" sz="3200" dirty="0"/>
              <a:t>önlenmesinde diğer </a:t>
            </a:r>
            <a:endParaRPr lang="tr-TR" sz="3200" dirty="0" smtClean="0"/>
          </a:p>
          <a:p>
            <a:pPr marL="0" indent="0">
              <a:buNone/>
            </a:pPr>
            <a:r>
              <a:rPr lang="tr-TR" sz="3200" dirty="0" smtClean="0"/>
              <a:t>önemli </a:t>
            </a:r>
            <a:r>
              <a:rPr lang="tr-TR" sz="3200" dirty="0"/>
              <a:t>bir faktör de çocukların taklit edici özelliklerinin göz önünde bulundurulmasıdır. Çocuklar, ne görürlerse ve ne duyarlarsa onu yaparlar. Ebeveynler bir şeyin yapılmasının istenmediği söylenip, kendileri yaparlarsa çocuğun kafası karışır.  Bu nedenle söylenenlerin ve yapılanların  benzer olmasına özen gösterilmesi önemlidir.  </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3928417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
        <p:nvSpPr>
          <p:cNvPr id="3" name="Başlık 2"/>
          <p:cNvSpPr>
            <a:spLocks noGrp="1"/>
          </p:cNvSpPr>
          <p:nvPr>
            <p:ph type="title"/>
          </p:nvPr>
        </p:nvSpPr>
        <p:spPr/>
        <p:txBody>
          <a:bodyPr/>
          <a:lstStyle/>
          <a:p>
            <a:r>
              <a:rPr lang="tr-TR" smtClean="0"/>
              <a:t>Kaynaklar </a:t>
            </a:r>
            <a:endParaRPr lang="tr-TR"/>
          </a:p>
        </p:txBody>
      </p:sp>
    </p:spTree>
    <p:extLst>
      <p:ext uri="{BB962C8B-B14F-4D97-AF65-F5344CB8AC3E}">
        <p14:creationId xmlns:p14="http://schemas.microsoft.com/office/powerpoint/2010/main" val="2801679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188640"/>
            <a:ext cx="8640960" cy="1152128"/>
          </a:xfrm>
        </p:spPr>
        <p:txBody>
          <a:bodyPr>
            <a:normAutofit fontScale="90000"/>
          </a:bodyPr>
          <a:lstStyle/>
          <a:p>
            <a:r>
              <a:rPr lang="tr-TR" dirty="0" smtClean="0"/>
              <a:t>Çocukları </a:t>
            </a:r>
            <a:r>
              <a:rPr lang="tr-TR" dirty="0"/>
              <a:t>kazalara </a:t>
            </a:r>
            <a:r>
              <a:rPr lang="tr-TR" dirty="0" smtClean="0"/>
              <a:t>yatkınlaştıran faktörler </a:t>
            </a:r>
            <a:endParaRPr lang="tr-TR" dirty="0"/>
          </a:p>
        </p:txBody>
      </p:sp>
      <p:sp>
        <p:nvSpPr>
          <p:cNvPr id="3" name="İçerik Yer Tutucusu 2"/>
          <p:cNvSpPr>
            <a:spLocks noGrp="1"/>
          </p:cNvSpPr>
          <p:nvPr>
            <p:ph idx="1"/>
          </p:nvPr>
        </p:nvSpPr>
        <p:spPr>
          <a:xfrm>
            <a:off x="179512" y="1340768"/>
            <a:ext cx="8784976" cy="5400600"/>
          </a:xfrm>
        </p:spPr>
        <p:txBody>
          <a:bodyPr>
            <a:noAutofit/>
          </a:bodyPr>
          <a:lstStyle/>
          <a:p>
            <a:pPr lvl="0"/>
            <a:r>
              <a:rPr lang="tr-TR" dirty="0"/>
              <a:t>Çocuklar küçük yetişkin değildirler. </a:t>
            </a:r>
          </a:p>
          <a:p>
            <a:pPr lvl="0"/>
            <a:r>
              <a:rPr lang="tr-TR" dirty="0"/>
              <a:t>Yetişkinler için yapılandırılmış dünyada yaşamaktadırlar.</a:t>
            </a:r>
          </a:p>
          <a:p>
            <a:pPr lvl="0"/>
            <a:r>
              <a:rPr lang="tr-TR" dirty="0"/>
              <a:t>Yaralanmalar ile çocuğun yaşı, gelişim düzeyi,  davranış biçimi, dünyayla nasıl etkileşim kurduğu ve aktiviteleri arasında güçlü bir ilişki vardır. </a:t>
            </a:r>
          </a:p>
          <a:p>
            <a:pPr lvl="0"/>
            <a:r>
              <a:rPr lang="tr-TR" dirty="0"/>
              <a:t>Meraklıdırlar ve keşfederek, araştırarak öğrenirler.</a:t>
            </a:r>
          </a:p>
          <a:p>
            <a:pPr lvl="0"/>
            <a:r>
              <a:rPr lang="tr-TR" dirty="0"/>
              <a:t>Bulundukları ortamla ilgili algılamaları sınırlıdır.</a:t>
            </a:r>
          </a:p>
          <a:p>
            <a:pPr lvl="0"/>
            <a:r>
              <a:rPr lang="tr-TR" dirty="0"/>
              <a:t>Karşılaştıkları birçok yeni durumun sonuçlarının farkında değillerdir.</a:t>
            </a:r>
          </a:p>
          <a:p>
            <a:pPr lvl="0"/>
            <a:r>
              <a:rPr lang="tr-TR" dirty="0"/>
              <a:t>Çocuğun ya da ebeveynin günlük rutinlerindeki değişiklikler kazalara neden olabilir.</a:t>
            </a:r>
          </a:p>
          <a:p>
            <a:pPr lvl="0"/>
            <a:r>
              <a:rPr lang="tr-TR" dirty="0"/>
              <a:t>Erkek çocuklarda kazalar kız çocuklarından daha fazla görülmektedir</a:t>
            </a:r>
            <a:r>
              <a:rPr lang="tr-TR" dirty="0" smtClean="0"/>
              <a:t>.</a:t>
            </a:r>
            <a:endParaRPr lang="tr-TR" dirty="0"/>
          </a:p>
        </p:txBody>
      </p:sp>
    </p:spTree>
    <p:extLst>
      <p:ext uri="{BB962C8B-B14F-4D97-AF65-F5344CB8AC3E}">
        <p14:creationId xmlns:p14="http://schemas.microsoft.com/office/powerpoint/2010/main" val="994301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04864"/>
            <a:ext cx="8568951" cy="4536504"/>
          </a:xfrm>
        </p:spPr>
        <p:txBody>
          <a:bodyPr>
            <a:noAutofit/>
          </a:bodyPr>
          <a:lstStyle/>
          <a:p>
            <a:r>
              <a:rPr lang="tr-TR" sz="2800" dirty="0" smtClean="0"/>
              <a:t>Bir </a:t>
            </a:r>
            <a:r>
              <a:rPr lang="tr-TR" sz="2800" dirty="0"/>
              <a:t>çocuğun beklenmedik bir şekilde kaybedilmesi anne, baba, kardeşler, ailedeki diğer bireyler ve tüm toplumu derinden etkiler. </a:t>
            </a:r>
            <a:endParaRPr lang="tr-TR" sz="2800" dirty="0" smtClean="0"/>
          </a:p>
          <a:p>
            <a:r>
              <a:rPr lang="tr-TR" sz="2800" dirty="0" smtClean="0"/>
              <a:t>Ölümle </a:t>
            </a:r>
            <a:r>
              <a:rPr lang="tr-TR" sz="2800" dirty="0"/>
              <a:t>sonuçlanmayan kazaların neden olduğu yetersizliklere bağlı çocuğun </a:t>
            </a:r>
            <a:r>
              <a:rPr lang="tr-TR" sz="2800" dirty="0" err="1"/>
              <a:t>psikososyal</a:t>
            </a:r>
            <a:r>
              <a:rPr lang="tr-TR" sz="2800" dirty="0"/>
              <a:t> gelişimi, eğitimi ve iş yaşamı etkilenir. </a:t>
            </a:r>
            <a:endParaRPr lang="tr-TR" sz="2800" dirty="0" smtClean="0"/>
          </a:p>
          <a:p>
            <a:r>
              <a:rPr lang="tr-TR" sz="2800" dirty="0" smtClean="0"/>
              <a:t>Oysa </a:t>
            </a:r>
            <a:r>
              <a:rPr lang="tr-TR" sz="2800" dirty="0"/>
              <a:t>çocukluk dönemi kazalarının çoğu önlenebilir niteliktedir ve kazaların önlenmesinin maliyeti de çok düşüktür.</a:t>
            </a:r>
          </a:p>
        </p:txBody>
      </p:sp>
      <p:sp>
        <p:nvSpPr>
          <p:cNvPr id="3" name="Başlık 2"/>
          <p:cNvSpPr>
            <a:spLocks noGrp="1"/>
          </p:cNvSpPr>
          <p:nvPr>
            <p:ph type="title"/>
          </p:nvPr>
        </p:nvSpPr>
        <p:spPr>
          <a:xfrm>
            <a:off x="251520" y="188640"/>
            <a:ext cx="8640960" cy="1584176"/>
          </a:xfrm>
        </p:spPr>
        <p:txBody>
          <a:bodyPr>
            <a:noAutofit/>
          </a:bodyPr>
          <a:lstStyle/>
          <a:p>
            <a:r>
              <a:rPr lang="tr-TR" sz="3200" i="1" dirty="0"/>
              <a:t>Çocukların öğrenmeleri ve gelişimleri engellenmemelidir, fakat güvenli bir ortamda, gereksiz zararlardan korunarak büyümelidirler</a:t>
            </a:r>
            <a:r>
              <a:rPr lang="tr-TR" sz="3200" i="1" dirty="0" smtClean="0"/>
              <a:t>.</a:t>
            </a:r>
            <a:endParaRPr lang="tr-TR" sz="3200" dirty="0"/>
          </a:p>
        </p:txBody>
      </p:sp>
    </p:spTree>
    <p:extLst>
      <p:ext uri="{BB962C8B-B14F-4D97-AF65-F5344CB8AC3E}">
        <p14:creationId xmlns:p14="http://schemas.microsoft.com/office/powerpoint/2010/main" val="1512633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1412776"/>
            <a:ext cx="8640959" cy="4713387"/>
          </a:xfrm>
        </p:spPr>
        <p:txBody>
          <a:bodyPr>
            <a:normAutofit/>
          </a:bodyPr>
          <a:lstStyle/>
          <a:p>
            <a:r>
              <a:rPr lang="tr-TR" sz="3200" dirty="0"/>
              <a:t>Çocuklarda kazaların önlenmesindeki temel amaç; kazalara yönelik farkındalığı oluşturmak, girişimlerin etkinliğini ortaya çıkartmak ve önerilerde bulunmaktır.  </a:t>
            </a:r>
          </a:p>
          <a:p>
            <a:r>
              <a:rPr lang="tr-TR" sz="3200" dirty="0"/>
              <a:t>Kazaların nedenleri ve tipleri çocuğun büyüme ve gelişme düzeyine bağlıdır. Kaza tipleri çocuğun cinsiyeti, kişilik özellikleri ve sosyoekonomik faktörlerle de yakından ilişkilidir.</a:t>
            </a:r>
          </a:p>
        </p:txBody>
      </p:sp>
    </p:spTree>
    <p:extLst>
      <p:ext uri="{BB962C8B-B14F-4D97-AF65-F5344CB8AC3E}">
        <p14:creationId xmlns:p14="http://schemas.microsoft.com/office/powerpoint/2010/main" val="2214281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60648"/>
            <a:ext cx="8640959" cy="5865515"/>
          </a:xfrm>
        </p:spPr>
        <p:txBody>
          <a:bodyPr>
            <a:normAutofit/>
          </a:bodyPr>
          <a:lstStyle/>
          <a:p>
            <a:endParaRPr lang="tr-TR" sz="2800" dirty="0" smtClean="0"/>
          </a:p>
          <a:p>
            <a:r>
              <a:rPr lang="tr-TR" sz="2800" dirty="0" smtClean="0"/>
              <a:t>10-19 </a:t>
            </a:r>
            <a:r>
              <a:rPr lang="tr-TR" sz="2800" dirty="0"/>
              <a:t>yaş grubunda trafik kazaları, en fazla ölüme neden olan faktördür. Yanmalara bağlı kazalar çocukluk döneminde sık görülmektedir. Yanmalara bağlı yaralanmalarda kızların oranı erkeklerden fazladır. </a:t>
            </a:r>
          </a:p>
          <a:p>
            <a:endParaRPr lang="tr-TR" sz="2800" dirty="0" smtClean="0"/>
          </a:p>
          <a:p>
            <a:pPr marL="0" indent="0">
              <a:buNone/>
            </a:pPr>
            <a:endParaRPr lang="tr-TR" sz="4000" dirty="0"/>
          </a:p>
        </p:txBody>
      </p:sp>
      <p:sp>
        <p:nvSpPr>
          <p:cNvPr id="3" name="Başlık 2"/>
          <p:cNvSpPr>
            <a:spLocks noGrp="1"/>
          </p:cNvSpPr>
          <p:nvPr>
            <p:ph type="title"/>
          </p:nvPr>
        </p:nvSpPr>
        <p:spPr/>
        <p:txBody>
          <a:bodyPr>
            <a:normAutofit fontScale="90000"/>
          </a:bodyPr>
          <a:lstStyle/>
          <a:p>
            <a:r>
              <a:rPr lang="tr-TR" dirty="0" smtClean="0"/>
              <a:t/>
            </a:r>
            <a:br>
              <a:rPr lang="tr-TR" dirty="0" smtClean="0"/>
            </a:br>
            <a:endParaRPr lang="tr-TR" dirty="0"/>
          </a:p>
        </p:txBody>
      </p:sp>
    </p:spTree>
    <p:extLst>
      <p:ext uri="{BB962C8B-B14F-4D97-AF65-F5344CB8AC3E}">
        <p14:creationId xmlns:p14="http://schemas.microsoft.com/office/powerpoint/2010/main" val="2615168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r>
              <a:rPr lang="tr-TR" sz="2800" dirty="0"/>
              <a:t>Düşme kazaları, çocuk yürümeye başladıktan sonra </a:t>
            </a:r>
            <a:r>
              <a:rPr lang="tr-TR" sz="2800" dirty="0" err="1"/>
              <a:t>adölesan</a:t>
            </a:r>
            <a:r>
              <a:rPr lang="tr-TR" sz="2800" dirty="0"/>
              <a:t> döneme kadar sık görülmektedir. Düşmelerin %60’ı yüksekten düşmedir. Düşmelerin en fazla olduğu yerler ise; yürüteç, bez değiştirme masası, çocuk arabası, karyola, yatak, ranza, pencere, merdiven, çocuk bahçesi zemini, ağaçlar ve spor alanlarıdır. </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2639489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332656"/>
            <a:ext cx="8424935" cy="6048672"/>
          </a:xfrm>
        </p:spPr>
        <p:txBody>
          <a:bodyPr>
            <a:normAutofit/>
          </a:bodyPr>
          <a:lstStyle/>
          <a:p>
            <a:r>
              <a:rPr lang="tr-TR" sz="2800" dirty="0"/>
              <a:t>Çocuklarda sık görülen bir diğer kaza türü zehirlenmelerdir.  Zehirlenmeye neden olan başlıca faktörler:</a:t>
            </a:r>
          </a:p>
          <a:p>
            <a:pPr lvl="1"/>
            <a:r>
              <a:rPr lang="tr-TR" sz="2600" dirty="0"/>
              <a:t>Reçetesiz ilaçlar (</a:t>
            </a:r>
            <a:r>
              <a:rPr lang="tr-TR" sz="2600" dirty="0" err="1"/>
              <a:t>parasetamol</a:t>
            </a:r>
            <a:r>
              <a:rPr lang="tr-TR" sz="2600" dirty="0"/>
              <a:t>, soğuk algınlığı ilaçları, vitaminler, demir preparatları ve </a:t>
            </a:r>
            <a:r>
              <a:rPr lang="tr-TR" sz="2600" dirty="0" err="1"/>
              <a:t>antihistaminikler</a:t>
            </a:r>
            <a:r>
              <a:rPr lang="tr-TR" sz="2600" dirty="0"/>
              <a:t>)</a:t>
            </a:r>
          </a:p>
          <a:p>
            <a:pPr lvl="1"/>
            <a:r>
              <a:rPr lang="tr-TR" sz="2600" dirty="0"/>
              <a:t> Reçeteli ilaçlar (</a:t>
            </a:r>
            <a:r>
              <a:rPr lang="tr-TR" sz="2600" dirty="0" err="1"/>
              <a:t>antidepresanlar</a:t>
            </a:r>
            <a:r>
              <a:rPr lang="tr-TR" sz="2600" dirty="0"/>
              <a:t>, narkotikler, analjezikler </a:t>
            </a:r>
            <a:r>
              <a:rPr lang="tr-TR" sz="2600" dirty="0" err="1"/>
              <a:t>v.b</a:t>
            </a:r>
            <a:r>
              <a:rPr lang="tr-TR" sz="2600" dirty="0"/>
              <a:t>)</a:t>
            </a:r>
          </a:p>
          <a:p>
            <a:pPr lvl="1"/>
            <a:r>
              <a:rPr lang="tr-TR" sz="2600" dirty="0"/>
              <a:t> Evde kullanılan malzemeler (çamaşır suyu, deterjanlar, kozmetikler </a:t>
            </a:r>
            <a:r>
              <a:rPr lang="tr-TR" sz="2600" dirty="0" err="1"/>
              <a:t>v.b</a:t>
            </a:r>
            <a:r>
              <a:rPr lang="tr-TR" sz="2600" dirty="0"/>
              <a:t>)</a:t>
            </a:r>
          </a:p>
          <a:p>
            <a:pPr lvl="1"/>
            <a:r>
              <a:rPr lang="tr-TR" sz="2600" dirty="0"/>
              <a:t> Pestisitler </a:t>
            </a:r>
          </a:p>
          <a:p>
            <a:pPr lvl="1"/>
            <a:r>
              <a:rPr lang="tr-TR" sz="2600" dirty="0"/>
              <a:t> Zehirli bitkiler</a:t>
            </a:r>
          </a:p>
          <a:p>
            <a:pPr lvl="1"/>
            <a:r>
              <a:rPr lang="tr-TR" sz="2600" dirty="0"/>
              <a:t> Hayvan ya da böcek ısırmalarıdır. </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3796933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685800" y="764704"/>
            <a:ext cx="7772400" cy="1656184"/>
          </a:xfrm>
        </p:spPr>
        <p:txBody>
          <a:bodyPr/>
          <a:lstStyle/>
          <a:p>
            <a:r>
              <a:rPr lang="tr-TR" dirty="0"/>
              <a:t>Kazaları  Önlemeye Yönelik Önlemler</a:t>
            </a:r>
          </a:p>
        </p:txBody>
      </p:sp>
      <p:sp>
        <p:nvSpPr>
          <p:cNvPr id="5" name="Alt Başlık 4"/>
          <p:cNvSpPr>
            <a:spLocks noGrp="1"/>
          </p:cNvSpPr>
          <p:nvPr>
            <p:ph type="subTitle" idx="1"/>
          </p:nvPr>
        </p:nvSpPr>
        <p:spPr/>
        <p:txBody>
          <a:bodyPr/>
          <a:lstStyle/>
          <a:p>
            <a:endParaRPr lang="tr-T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2645511"/>
            <a:ext cx="4087258" cy="2043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7460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94</TotalTime>
  <Words>1444</Words>
  <Application>Microsoft Office PowerPoint</Application>
  <PresentationFormat>Ekran Gösterisi (4:3)</PresentationFormat>
  <Paragraphs>117</Paragraphs>
  <Slides>29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29</vt:i4>
      </vt:variant>
    </vt:vector>
  </HeadingPairs>
  <TitlesOfParts>
    <vt:vector size="32" baseType="lpstr">
      <vt:lpstr>Candara</vt:lpstr>
      <vt:lpstr>Symbol</vt:lpstr>
      <vt:lpstr>Dalga Biçimi</vt:lpstr>
      <vt:lpstr>ÇOCUKLUK ÇAĞINDA SIK GÖRÜLEN KAZALAR VE  ALINACAK ÖNLEMLER</vt:lpstr>
      <vt:lpstr>KAZALAR</vt:lpstr>
      <vt:lpstr>Çocukları kazalara yatkınlaştıran faktörler </vt:lpstr>
      <vt:lpstr>Çocukların öğrenmeleri ve gelişimleri engellenmemelidir, fakat güvenli bir ortamda, gereksiz zararlardan korunarak büyümelidirler.</vt:lpstr>
      <vt:lpstr>PowerPoint Sunusu</vt:lpstr>
      <vt:lpstr> </vt:lpstr>
      <vt:lpstr>PowerPoint Sunusu</vt:lpstr>
      <vt:lpstr>PowerPoint Sunusu</vt:lpstr>
      <vt:lpstr>Kazaları  Önlemeye Yönelik Önlemler</vt:lpstr>
      <vt:lpstr>Trafik Kazaları</vt:lpstr>
      <vt:lpstr>Boğulmalar</vt:lpstr>
      <vt:lpstr>Hava yolu tıkanıklığına bağlı boğulmalar</vt:lpstr>
      <vt:lpstr>PowerPoint Sunusu</vt:lpstr>
      <vt:lpstr>Yanmalar</vt:lpstr>
      <vt:lpstr>PowerPoint Sunusu</vt:lpstr>
      <vt:lpstr>PowerPoint Sunusu</vt:lpstr>
      <vt:lpstr>Düşmeler</vt:lpstr>
      <vt:lpstr>PowerPoint Sunusu</vt:lpstr>
      <vt:lpstr>Zehirlenme</vt:lpstr>
      <vt:lpstr>PowerPoint Sunusu</vt:lpstr>
      <vt:lpstr>PowerPoint Sunusu</vt:lpstr>
      <vt:lpstr>Yabancı Cisim Aspirasyonu</vt:lpstr>
      <vt:lpstr>PowerPoint Sunusu</vt:lpstr>
      <vt:lpstr>NELER YAPIL MALIDIR?</vt:lpstr>
      <vt:lpstr>PowerPoint Sunusu</vt:lpstr>
      <vt:lpstr>PowerPoint Sunusu</vt:lpstr>
      <vt:lpstr>PowerPoint Sunusu</vt:lpstr>
      <vt:lpstr>PowerPoint Sunusu</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ÇOCUKLUK ÇAĞINDA SIK GÖRÜLEN KAZALAR VE İLK YARDIM</dc:title>
  <dc:creator>sony</dc:creator>
  <cp:lastModifiedBy>Ender Durualp</cp:lastModifiedBy>
  <cp:revision>18</cp:revision>
  <dcterms:created xsi:type="dcterms:W3CDTF">2012-12-07T20:19:45Z</dcterms:created>
  <dcterms:modified xsi:type="dcterms:W3CDTF">2020-09-16T13:40:46Z</dcterms:modified>
</cp:coreProperties>
</file>