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5"/>
  </p:notesMasterIdLst>
  <p:handoutMasterIdLst>
    <p:handoutMasterId r:id="rId16"/>
  </p:handoutMasterIdLst>
  <p:sldIdLst>
    <p:sldId id="668" r:id="rId4"/>
    <p:sldId id="688" r:id="rId5"/>
    <p:sldId id="715" r:id="rId6"/>
    <p:sldId id="719" r:id="rId7"/>
    <p:sldId id="720" r:id="rId8"/>
    <p:sldId id="716" r:id="rId9"/>
    <p:sldId id="717" r:id="rId10"/>
    <p:sldId id="718" r:id="rId11"/>
    <p:sldId id="712" r:id="rId12"/>
    <p:sldId id="713" r:id="rId13"/>
    <p:sldId id="714"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7" d="100"/>
          <a:sy n="87" d="100"/>
        </p:scale>
        <p:origin x="1662" y="90"/>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3.3.2020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3/3/2020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3/3/2020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3/3/2020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3/3/2020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3/3/2020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3/3/2020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3/3/2020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3/3/2020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3/3/2020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3/3/2020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3/3/2020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3/3/2020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3/3/2020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3/3/2020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3/3/2020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3/3/2020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3/3/2020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3/3/2020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3/3/2020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3/3/2020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3/3/2020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175706"/>
          </a:xfrm>
          <a:prstGeom prst="rect">
            <a:avLst/>
          </a:prstGeom>
        </p:spPr>
        <p:txBody>
          <a:bodyPr wrap="square">
            <a:spAutoFit/>
          </a:bodyPr>
          <a:lstStyle/>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GGY471</a:t>
            </a:r>
          </a:p>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YAPILI ÇEVRE İLKELERİ</a:t>
            </a: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503198" y="4382651"/>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a:t>
            </a:r>
            <a:r>
              <a:rPr lang="tr-TR" sz="1600" b="1" dirty="0">
                <a:latin typeface="Arial" panose="020B0604020202020204" pitchFamily="34" charset="0"/>
                <a:ea typeface="Times New Roman" panose="02020603050405020304" pitchFamily="18" charset="0"/>
                <a:cs typeface="Arial" panose="020B0604020202020204" pitchFamily="34" charset="0"/>
              </a:rPr>
              <a:t>. Dr. </a:t>
            </a:r>
            <a:r>
              <a:rPr lang="tr-TR" sz="1600" b="1" dirty="0" err="1" smtClean="0">
                <a:latin typeface="Arial" panose="020B0604020202020204" pitchFamily="34" charset="0"/>
                <a:ea typeface="Times New Roman" panose="02020603050405020304" pitchFamily="18" charset="0"/>
                <a:cs typeface="Arial" panose="020B0604020202020204" pitchFamily="34" charset="0"/>
              </a:rPr>
              <a:t>Arzuhan</a:t>
            </a:r>
            <a:r>
              <a:rPr lang="tr-TR" sz="1600" b="1" dirty="0" smtClean="0">
                <a:latin typeface="Arial" panose="020B0604020202020204" pitchFamily="34" charset="0"/>
                <a:ea typeface="Times New Roman" panose="02020603050405020304" pitchFamily="18" charset="0"/>
                <a:cs typeface="Arial" panose="020B0604020202020204" pitchFamily="34" charset="0"/>
              </a:rPr>
              <a:t> Burcu GÜNTEKİN</a:t>
            </a:r>
            <a:endParaRPr lang="tr-TR" sz="1600" b="1" dirty="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327415"/>
            <a:ext cx="8517837" cy="4387260"/>
          </a:xfrm>
        </p:spPr>
        <p:txBody>
          <a:bodyPr anchor="t">
            <a:noAutofit/>
          </a:bodyPr>
          <a:lstStyle/>
          <a:p>
            <a:pPr lvl="1" algn="just">
              <a:lnSpc>
                <a:spcPct val="100000"/>
              </a:lnSpc>
            </a:pPr>
            <a:r>
              <a:rPr lang="en-US" dirty="0"/>
              <a:t>Forester, J</a:t>
            </a:r>
            <a:r>
              <a:rPr lang="en-US" dirty="0" smtClean="0"/>
              <a:t>.</a:t>
            </a:r>
            <a:r>
              <a:rPr lang="tr-TR" dirty="0" smtClean="0"/>
              <a:t> 2001.</a:t>
            </a:r>
            <a:r>
              <a:rPr lang="en-US" dirty="0" smtClean="0"/>
              <a:t> </a:t>
            </a:r>
            <a:r>
              <a:rPr lang="en-US" dirty="0" err="1"/>
              <a:t>Planing</a:t>
            </a:r>
            <a:r>
              <a:rPr lang="en-US" dirty="0"/>
              <a:t> in the Face of Conflict, Le Gates, R.T. and Stout, F. </a:t>
            </a:r>
            <a:r>
              <a:rPr lang="en-US" dirty="0" smtClean="0"/>
              <a:t>Magazine</a:t>
            </a:r>
            <a:r>
              <a:rPr lang="tr-TR" dirty="0" smtClean="0"/>
              <a:t>.</a:t>
            </a:r>
          </a:p>
          <a:p>
            <a:pPr lvl="1" algn="just">
              <a:lnSpc>
                <a:spcPct val="100000"/>
              </a:lnSpc>
            </a:pPr>
            <a:r>
              <a:rPr lang="en-US" dirty="0" err="1"/>
              <a:t>Freiedman</a:t>
            </a:r>
            <a:r>
              <a:rPr lang="en-US" dirty="0"/>
              <a:t>, J</a:t>
            </a:r>
            <a:r>
              <a:rPr lang="en-US" dirty="0" smtClean="0"/>
              <a:t>.</a:t>
            </a:r>
            <a:r>
              <a:rPr lang="tr-TR" dirty="0" smtClean="0"/>
              <a:t> 1987.</a:t>
            </a:r>
            <a:r>
              <a:rPr lang="en-US" dirty="0" smtClean="0"/>
              <a:t> </a:t>
            </a:r>
            <a:r>
              <a:rPr lang="en-US" dirty="0" err="1"/>
              <a:t>Planing</a:t>
            </a:r>
            <a:r>
              <a:rPr lang="en-US" dirty="0"/>
              <a:t> in the Public Domain, From Knowledge to Action </a:t>
            </a:r>
            <a:r>
              <a:rPr lang="en-US" dirty="0" smtClean="0"/>
              <a:t>Princeton</a:t>
            </a:r>
            <a:r>
              <a:rPr lang="tr-TR" dirty="0" smtClean="0"/>
              <a:t> U</a:t>
            </a:r>
            <a:r>
              <a:rPr lang="en-US" dirty="0" err="1" smtClean="0"/>
              <a:t>niversity</a:t>
            </a:r>
            <a:r>
              <a:rPr lang="en-US" dirty="0"/>
              <a:t>, New </a:t>
            </a:r>
            <a:r>
              <a:rPr lang="en-US" dirty="0" smtClean="0"/>
              <a:t>Jersey</a:t>
            </a:r>
            <a:r>
              <a:rPr lang="tr-TR" dirty="0" smtClean="0"/>
              <a:t>.</a:t>
            </a:r>
          </a:p>
          <a:p>
            <a:pPr lvl="1" algn="just">
              <a:lnSpc>
                <a:spcPct val="100000"/>
              </a:lnSpc>
            </a:pPr>
            <a:r>
              <a:rPr lang="tr-TR" dirty="0" smtClean="0"/>
              <a:t>Gültekin</a:t>
            </a:r>
            <a:r>
              <a:rPr lang="tr-TR" dirty="0"/>
              <a:t>, A.B. ve </a:t>
            </a:r>
            <a:r>
              <a:rPr lang="tr-TR" dirty="0" err="1"/>
              <a:t>Yavaşbatmaz</a:t>
            </a:r>
            <a:r>
              <a:rPr lang="tr-TR" dirty="0"/>
              <a:t>, S., 2013. </a:t>
            </a:r>
            <a:r>
              <a:rPr lang="tr-TR" dirty="0" err="1"/>
              <a:t>Sustainable</a:t>
            </a:r>
            <a:r>
              <a:rPr lang="tr-TR" dirty="0"/>
              <a:t> </a:t>
            </a:r>
            <a:r>
              <a:rPr lang="tr-TR" dirty="0" err="1"/>
              <a:t>Tall</a:t>
            </a:r>
            <a:r>
              <a:rPr lang="tr-TR" dirty="0"/>
              <a:t> </a:t>
            </a:r>
            <a:r>
              <a:rPr lang="tr-TR" dirty="0" err="1"/>
              <a:t>Building</a:t>
            </a:r>
            <a:r>
              <a:rPr lang="tr-TR" dirty="0"/>
              <a:t> Design, LAP Lambert </a:t>
            </a:r>
            <a:r>
              <a:rPr lang="tr-TR" dirty="0" err="1"/>
              <a:t>Academic</a:t>
            </a:r>
            <a:r>
              <a:rPr lang="tr-TR" dirty="0"/>
              <a:t> Publishing, ISBN: 978-3-659-36665-9, </a:t>
            </a:r>
            <a:r>
              <a:rPr lang="tr-TR" dirty="0" err="1"/>
              <a:t>Saarbrücken</a:t>
            </a:r>
            <a:r>
              <a:rPr lang="tr-TR" dirty="0"/>
              <a:t> – Germany</a:t>
            </a:r>
            <a:r>
              <a:rPr lang="tr-TR" dirty="0" smtClean="0"/>
              <a:t>.</a:t>
            </a:r>
          </a:p>
          <a:p>
            <a:pPr lvl="1" algn="just">
              <a:lnSpc>
                <a:spcPct val="100000"/>
              </a:lnSpc>
            </a:pPr>
            <a:r>
              <a:rPr lang="tr-TR" dirty="0" smtClean="0"/>
              <a:t> </a:t>
            </a:r>
            <a:r>
              <a:rPr lang="tr-TR" dirty="0" err="1" smtClean="0"/>
              <a:t>Habraken</a:t>
            </a:r>
            <a:r>
              <a:rPr lang="tr-TR" dirty="0" smtClean="0"/>
              <a:t> N. J. 1998. </a:t>
            </a:r>
            <a:r>
              <a:rPr lang="tr-TR" dirty="0" err="1" smtClean="0"/>
              <a:t>The</a:t>
            </a:r>
            <a:r>
              <a:rPr lang="tr-TR" dirty="0" smtClean="0"/>
              <a:t> </a:t>
            </a:r>
            <a:r>
              <a:rPr lang="tr-TR" dirty="0" err="1" smtClean="0"/>
              <a:t>Structure</a:t>
            </a:r>
            <a:r>
              <a:rPr lang="tr-TR" dirty="0" smtClean="0"/>
              <a:t> of </a:t>
            </a:r>
            <a:r>
              <a:rPr lang="tr-TR" dirty="0" err="1" smtClean="0"/>
              <a:t>the</a:t>
            </a:r>
            <a:r>
              <a:rPr lang="tr-TR" dirty="0" smtClean="0"/>
              <a:t> </a:t>
            </a:r>
            <a:r>
              <a:rPr lang="tr-TR" dirty="0" err="1" smtClean="0"/>
              <a:t>Ordinary</a:t>
            </a:r>
            <a:r>
              <a:rPr lang="tr-TR" dirty="0" smtClean="0"/>
              <a:t> Form </a:t>
            </a:r>
            <a:r>
              <a:rPr lang="tr-TR" dirty="0" err="1" smtClean="0"/>
              <a:t>and</a:t>
            </a:r>
            <a:r>
              <a:rPr lang="tr-TR" dirty="0" smtClean="0"/>
              <a:t> Control in </a:t>
            </a:r>
            <a:r>
              <a:rPr lang="tr-TR" dirty="0" err="1" smtClean="0"/>
              <a:t>the</a:t>
            </a:r>
            <a:r>
              <a:rPr lang="tr-TR" dirty="0" smtClean="0"/>
              <a:t> </a:t>
            </a:r>
            <a:r>
              <a:rPr lang="tr-TR" dirty="0" err="1" smtClean="0"/>
              <a:t>Built</a:t>
            </a:r>
            <a:r>
              <a:rPr lang="tr-TR" dirty="0" smtClean="0"/>
              <a:t> Environment.</a:t>
            </a:r>
          </a:p>
          <a:p>
            <a:pPr lvl="1" algn="just">
              <a:lnSpc>
                <a:spcPct val="100000"/>
              </a:lnSpc>
            </a:pPr>
            <a:r>
              <a:rPr lang="en-US" dirty="0"/>
              <a:t>Knox P., </a:t>
            </a:r>
            <a:r>
              <a:rPr lang="en-US" dirty="0" err="1"/>
              <a:t>Ozolins</a:t>
            </a:r>
            <a:r>
              <a:rPr lang="en-US" dirty="0"/>
              <a:t> </a:t>
            </a:r>
            <a:r>
              <a:rPr lang="en-US" dirty="0" smtClean="0"/>
              <a:t>P.</a:t>
            </a:r>
            <a:r>
              <a:rPr lang="tr-TR" dirty="0" smtClean="0"/>
              <a:t> 2007</a:t>
            </a:r>
            <a:r>
              <a:rPr lang="en-US" dirty="0" smtClean="0"/>
              <a:t> </a:t>
            </a:r>
            <a:r>
              <a:rPr lang="en-US" dirty="0"/>
              <a:t>The Built Environment, Urban Design </a:t>
            </a:r>
            <a:r>
              <a:rPr lang="en-US" dirty="0" smtClean="0"/>
              <a:t>Reader</a:t>
            </a:r>
            <a:r>
              <a:rPr lang="tr-TR" dirty="0"/>
              <a:t>.</a:t>
            </a:r>
            <a:endParaRPr lang="tr-TR" dirty="0" smtClean="0"/>
          </a:p>
          <a:p>
            <a:pPr lvl="1" algn="just">
              <a:lnSpc>
                <a:spcPct val="100000"/>
              </a:lnSpc>
            </a:pPr>
            <a:endParaRPr lang="tr-TR" dirty="0" smtClean="0"/>
          </a:p>
          <a:p>
            <a:pPr lvl="1" algn="just">
              <a:lnSpc>
                <a:spcPct val="100000"/>
              </a:lnSpc>
            </a:pPr>
            <a:endParaRPr lang="tr-TR" dirty="0"/>
          </a:p>
          <a:p>
            <a:pPr marL="0" indent="0" algn="just">
              <a:lnSpc>
                <a:spcPct val="100000"/>
              </a:lnSpc>
              <a:buNone/>
            </a:pP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6792229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387260"/>
          </a:xfrm>
        </p:spPr>
        <p:txBody>
          <a:bodyPr anchor="t">
            <a:noAutofit/>
          </a:bodyPr>
          <a:lstStyle/>
          <a:p>
            <a:pPr lvl="1" algn="just">
              <a:lnSpc>
                <a:spcPct val="100000"/>
              </a:lnSpc>
            </a:pPr>
            <a:r>
              <a:rPr lang="tr-TR" dirty="0" err="1" smtClean="0"/>
              <a:t>Müller</a:t>
            </a:r>
            <a:r>
              <a:rPr lang="tr-TR" dirty="0"/>
              <a:t>, W., 2012. Mimarlık Atlası I-II, Yapı Endüstri Merkezi Yayınları, ISBN: 9789944757683, İstanbul.</a:t>
            </a:r>
          </a:p>
          <a:p>
            <a:pPr lvl="1" algn="just">
              <a:lnSpc>
                <a:spcPct val="100000"/>
              </a:lnSpc>
            </a:pPr>
            <a:r>
              <a:rPr lang="tr-TR" dirty="0" err="1"/>
              <a:t>Neufert</a:t>
            </a:r>
            <a:r>
              <a:rPr lang="tr-TR" dirty="0"/>
              <a:t>, E., 2016. Yapı Tasarımı, Beta Yayınları, Ankara</a:t>
            </a:r>
            <a:r>
              <a:rPr lang="tr-TR" dirty="0" smtClean="0"/>
              <a:t>.</a:t>
            </a:r>
          </a:p>
          <a:p>
            <a:pPr lvl="1" algn="just">
              <a:lnSpc>
                <a:spcPct val="100000"/>
              </a:lnSpc>
            </a:pPr>
            <a:r>
              <a:rPr lang="tr-TR" dirty="0" err="1" smtClean="0"/>
              <a:t>Penpecioğlu</a:t>
            </a:r>
            <a:r>
              <a:rPr lang="tr-TR" dirty="0" smtClean="0"/>
              <a:t> M. 2011 Kapitalist </a:t>
            </a:r>
            <a:r>
              <a:rPr lang="tr-TR" dirty="0"/>
              <a:t>kentleşme dinamiklerinin Türkiye’deki son 10 yılı: Yapılı çevre üretimi, devlet ve büyük ölçekli kentsel </a:t>
            </a:r>
            <a:r>
              <a:rPr lang="tr-TR" dirty="0" smtClean="0"/>
              <a:t>projeler. Birikim (270) 62-73.</a:t>
            </a:r>
          </a:p>
          <a:p>
            <a:pPr lvl="1" algn="just">
              <a:lnSpc>
                <a:spcPct val="100000"/>
              </a:lnSpc>
            </a:pPr>
            <a:r>
              <a:rPr lang="tr-TR" dirty="0" smtClean="0"/>
              <a:t>Yüceer</a:t>
            </a:r>
            <a:r>
              <a:rPr lang="tr-TR" dirty="0"/>
              <a:t>, N.S., 2015. Yapıda Çevre ve Enerji, Nobel Akademik Yayıncılık, ISBN: 9786053201151, Ankara</a:t>
            </a:r>
            <a:r>
              <a:rPr lang="tr-TR" dirty="0" smtClean="0"/>
              <a:t>.</a:t>
            </a:r>
            <a:endParaRPr lang="tr-TR" dirty="0"/>
          </a:p>
          <a:p>
            <a:pPr lvl="1" algn="just">
              <a:lnSpc>
                <a:spcPct val="100000"/>
              </a:lnSpc>
            </a:pPr>
            <a:r>
              <a:rPr lang="tr-TR" dirty="0" smtClean="0"/>
              <a:t>Arın, S. ve Özsoy, A. </a:t>
            </a:r>
            <a:r>
              <a:rPr lang="tr-TR" dirty="0"/>
              <a:t>2015. Kentsel Mekân Tasarımında Çocuk </a:t>
            </a:r>
            <a:r>
              <a:rPr lang="tr-TR" dirty="0" smtClean="0"/>
              <a:t>Katılımı, İdeal Kent Dergisi, 17(9):182-201.</a:t>
            </a:r>
          </a:p>
          <a:p>
            <a:pPr lvl="1" algn="just">
              <a:lnSpc>
                <a:spcPct val="100000"/>
              </a:lnSpc>
            </a:pPr>
            <a:r>
              <a:rPr lang="tr-TR" dirty="0" smtClean="0"/>
              <a:t>Anonim. </a:t>
            </a:r>
            <a:r>
              <a:rPr lang="tr-TR" dirty="0"/>
              <a:t>2016. </a:t>
            </a:r>
            <a:r>
              <a:rPr lang="tr-TR" dirty="0" smtClean="0"/>
              <a:t>Kentsel Tasarım Rehberleri / Cilt II, Çevre ve Şehircilik Bakanlığı Yayınları, Ankara.</a:t>
            </a:r>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2142142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423439" y="1382276"/>
            <a:ext cx="8396461" cy="2743675"/>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r>
              <a:rPr lang="tr-TR" dirty="0" smtClean="0"/>
              <a:t>Türkiye’de </a:t>
            </a:r>
            <a:r>
              <a:rPr lang="tr-TR" dirty="0"/>
              <a:t>yapılı çevre üretiminin iki dönemde önemli bir gelişme </a:t>
            </a:r>
            <a:r>
              <a:rPr lang="tr-TR" dirty="0" smtClean="0"/>
              <a:t>göstermiştir.</a:t>
            </a:r>
          </a:p>
          <a:p>
            <a:pPr algn="just"/>
            <a:r>
              <a:rPr lang="tr-TR" dirty="0" smtClean="0"/>
              <a:t> </a:t>
            </a:r>
            <a:r>
              <a:rPr lang="tr-TR" dirty="0"/>
              <a:t>Bunlardan ilki 1983-1987 yılları arasındaydı. Türkiye’de devletin </a:t>
            </a:r>
            <a:r>
              <a:rPr lang="tr-TR" dirty="0" err="1"/>
              <a:t>neo</a:t>
            </a:r>
            <a:r>
              <a:rPr lang="tr-TR" dirty="0"/>
              <a:t>-liberal yapısal dönüşüm için ilk müdahalesi olarak tanımlanabilecek “24 Ocak 1980” kararları sonrasında </a:t>
            </a:r>
            <a:r>
              <a:rPr lang="tr-TR" dirty="0" smtClean="0"/>
              <a:t>yapılı </a:t>
            </a:r>
            <a:r>
              <a:rPr lang="tr-TR" dirty="0"/>
              <a:t>çevre üretimini destekleyen, teşvik eden bir dizi müdahale gerçekleştirmeye başladı (Balaban, 2008)</a:t>
            </a:r>
            <a:endParaRPr lang="tr-TR" dirty="0">
              <a:latin typeface="Times New Roman" panose="02020603050405020304" pitchFamily="18" charset="0"/>
              <a:cs typeface="Times New Roman" panose="02020603050405020304" pitchFamily="18" charset="0"/>
            </a:endParaRPr>
          </a:p>
        </p:txBody>
      </p:sp>
      <p:sp>
        <p:nvSpPr>
          <p:cNvPr id="7" name="Dikdörtgen 6"/>
          <p:cNvSpPr/>
          <p:nvPr/>
        </p:nvSpPr>
        <p:spPr>
          <a:xfrm>
            <a:off x="423439" y="546210"/>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 ve Yasal Çerçeve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1071930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1" y="1382276"/>
            <a:ext cx="8517836" cy="3927854"/>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r>
              <a:rPr lang="tr-TR" sz="2200" dirty="0" smtClean="0"/>
              <a:t>3194 </a:t>
            </a:r>
            <a:r>
              <a:rPr lang="tr-TR" sz="2200" dirty="0"/>
              <a:t>sayılı İmar Mevzuatı, 3030 sayılı Büyükşehir Belediyesi Kanunu, 2985 Sayılı Toplu Konut Kanunu bunlardan sadece birkaçıdır. 1980’li yıllarda çıkartılan bu yasalarla yerel yönetimlere imar planlarını hazırlayarak yapılı çevre üretimini arttırmak yönünde önemli yetkiler verildi (</a:t>
            </a:r>
            <a:r>
              <a:rPr lang="tr-TR" sz="2200" dirty="0" err="1"/>
              <a:t>Penpecioğlu</a:t>
            </a:r>
            <a:r>
              <a:rPr lang="tr-TR" sz="2200" dirty="0"/>
              <a:t> 2011).</a:t>
            </a:r>
          </a:p>
        </p:txBody>
      </p:sp>
      <p:sp>
        <p:nvSpPr>
          <p:cNvPr id="7" name="Dikdörtgen 6"/>
          <p:cNvSpPr/>
          <p:nvPr/>
        </p:nvSpPr>
        <p:spPr>
          <a:xfrm>
            <a:off x="313080" y="546210"/>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 ve Yasal Çerçeve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017134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1" y="1382276"/>
            <a:ext cx="8517836" cy="3927854"/>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spcBef>
                <a:spcPts val="600"/>
              </a:spcBef>
              <a:spcAft>
                <a:spcPts val="1200"/>
              </a:spcAft>
            </a:pPr>
            <a:r>
              <a:rPr lang="tr-TR" sz="2200" dirty="0"/>
              <a:t>2002 yılından itibaren yapılan 198 yeni yasal düzenleme ile birlikte (yeni yasa ve mevzuatlar, mevcut yasa ve mevzuatlardaki değişiklikler, kanun hükmünde kararnameler...</a:t>
            </a:r>
            <a:r>
              <a:rPr lang="tr-TR" sz="2200" dirty="0" err="1"/>
              <a:t>vb</a:t>
            </a:r>
            <a:r>
              <a:rPr lang="tr-TR" sz="2200" dirty="0"/>
              <a:t>) devlet kentsel yapılı çevre üretimini teşvik eden çok sayıda yasa yapıcı müdahale </a:t>
            </a:r>
            <a:r>
              <a:rPr lang="tr-TR" sz="2200" dirty="0"/>
              <a:t>gerçekleştirmiştir (</a:t>
            </a:r>
            <a:r>
              <a:rPr lang="tr-TR" sz="2200" dirty="0" err="1"/>
              <a:t>Penpecioğlu</a:t>
            </a:r>
            <a:r>
              <a:rPr lang="tr-TR" sz="2200" dirty="0"/>
              <a:t> 2011).</a:t>
            </a:r>
          </a:p>
          <a:p>
            <a:pPr algn="just">
              <a:spcBef>
                <a:spcPts val="600"/>
              </a:spcBef>
              <a:spcAft>
                <a:spcPts val="1200"/>
              </a:spcAft>
            </a:pPr>
            <a:endParaRPr lang="tr-TR" sz="2200" dirty="0"/>
          </a:p>
        </p:txBody>
      </p:sp>
      <p:sp>
        <p:nvSpPr>
          <p:cNvPr id="7" name="Dikdörtgen 6"/>
          <p:cNvSpPr/>
          <p:nvPr/>
        </p:nvSpPr>
        <p:spPr>
          <a:xfrm>
            <a:off x="313080" y="546210"/>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 ve Yasal Çerçeve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8887404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1" y="1382276"/>
            <a:ext cx="8517836" cy="3927854"/>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spcBef>
                <a:spcPts val="600"/>
              </a:spcBef>
              <a:spcAft>
                <a:spcPts val="1200"/>
              </a:spcAft>
            </a:pPr>
            <a:r>
              <a:rPr lang="tr-TR" sz="2200" dirty="0"/>
              <a:t>2004’te Endüstri </a:t>
            </a:r>
            <a:r>
              <a:rPr lang="tr-TR" sz="2200" dirty="0" smtClean="0"/>
              <a:t>Bölgeleri </a:t>
            </a:r>
            <a:r>
              <a:rPr lang="tr-TR" sz="2200" dirty="0"/>
              <a:t>Kanunu’nda yapılan değişikliklerle, </a:t>
            </a:r>
            <a:r>
              <a:rPr lang="tr-TR" sz="2200" dirty="0" smtClean="0"/>
              <a:t>sanayi bölgelerinde </a:t>
            </a:r>
            <a:r>
              <a:rPr lang="tr-TR" sz="2200" dirty="0"/>
              <a:t>yapılı çevreyi geliştirme ve plan </a:t>
            </a:r>
            <a:r>
              <a:rPr lang="tr-TR" sz="2200" dirty="0" smtClean="0"/>
              <a:t>yapma </a:t>
            </a:r>
            <a:r>
              <a:rPr lang="tr-TR" sz="2200" dirty="0"/>
              <a:t>yetkisi Sanayi ve Ticaret Bakanlığı’na (</a:t>
            </a:r>
            <a:r>
              <a:rPr lang="tr-TR" sz="2200" dirty="0" smtClean="0"/>
              <a:t>şimdiki adı </a:t>
            </a:r>
            <a:r>
              <a:rPr lang="tr-TR" sz="2200" dirty="0"/>
              <a:t>ile </a:t>
            </a:r>
            <a:r>
              <a:rPr lang="tr-TR" sz="2200" dirty="0" smtClean="0"/>
              <a:t>Sanayi </a:t>
            </a:r>
            <a:r>
              <a:rPr lang="tr-TR" sz="2200" dirty="0"/>
              <a:t>ve Teknoloji Bakanlığı’na) </a:t>
            </a:r>
            <a:r>
              <a:rPr lang="tr-TR" sz="2200" dirty="0" smtClean="0"/>
              <a:t>verilmiştir.</a:t>
            </a:r>
          </a:p>
          <a:p>
            <a:pPr algn="just">
              <a:spcBef>
                <a:spcPts val="600"/>
              </a:spcBef>
              <a:spcAft>
                <a:spcPts val="1200"/>
              </a:spcAft>
            </a:pPr>
            <a:r>
              <a:rPr lang="tr-TR" sz="2200" dirty="0"/>
              <a:t>Son 10 yıllık süreçte yapılı çevre üretiminin arkasındaki teşvik edici devlet müdahalesi bir </a:t>
            </a:r>
            <a:r>
              <a:rPr lang="tr-TR" sz="2200" dirty="0" smtClean="0"/>
              <a:t>yandan </a:t>
            </a:r>
            <a:r>
              <a:rPr lang="tr-TR" sz="2200" dirty="0"/>
              <a:t>kentsel planlama yetkilerinin önemli bir </a:t>
            </a:r>
            <a:r>
              <a:rPr lang="tr-TR" sz="2200" dirty="0" smtClean="0"/>
              <a:t>bölümünü </a:t>
            </a:r>
            <a:r>
              <a:rPr lang="tr-TR" sz="2200" dirty="0"/>
              <a:t>merkezi yönetim kurumlarına </a:t>
            </a:r>
            <a:r>
              <a:rPr lang="tr-TR" sz="2200" dirty="0" smtClean="0"/>
              <a:t>aktarırken diğer </a:t>
            </a:r>
            <a:r>
              <a:rPr lang="tr-TR" sz="2200" dirty="0"/>
              <a:t>yandan kentsel dönüşümle ilgili olarak </a:t>
            </a:r>
            <a:r>
              <a:rPr lang="tr-TR" sz="2200" dirty="0" smtClean="0"/>
              <a:t>Büyükşehir </a:t>
            </a:r>
            <a:r>
              <a:rPr lang="tr-TR" sz="2200" dirty="0"/>
              <a:t>Belediyelerine ayrıcalıklı yetkiler </a:t>
            </a:r>
            <a:r>
              <a:rPr lang="tr-TR" sz="2200" dirty="0" smtClean="0"/>
              <a:t>sağlıyor</a:t>
            </a:r>
            <a:r>
              <a:rPr lang="tr-TR" sz="2200" dirty="0"/>
              <a:t> (</a:t>
            </a:r>
            <a:r>
              <a:rPr lang="tr-TR" sz="2200" dirty="0" err="1"/>
              <a:t>Penpecioğlu</a:t>
            </a:r>
            <a:r>
              <a:rPr lang="tr-TR" sz="2200" dirty="0"/>
              <a:t> 2011).</a:t>
            </a:r>
          </a:p>
          <a:p>
            <a:pPr algn="just">
              <a:spcBef>
                <a:spcPts val="600"/>
              </a:spcBef>
              <a:spcAft>
                <a:spcPts val="1200"/>
              </a:spcAft>
            </a:pPr>
            <a:endParaRPr lang="tr-TR" sz="2200" dirty="0"/>
          </a:p>
        </p:txBody>
      </p:sp>
      <p:sp>
        <p:nvSpPr>
          <p:cNvPr id="7" name="Dikdörtgen 6"/>
          <p:cNvSpPr/>
          <p:nvPr/>
        </p:nvSpPr>
        <p:spPr>
          <a:xfrm>
            <a:off x="313080" y="546210"/>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 ve Yasal Çerçeve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7395656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80" y="546210"/>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 ve Yasal Çerçeve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1" y="1382276"/>
            <a:ext cx="8517836" cy="3951724"/>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sz="2200" dirty="0"/>
              <a:t>Yerel yönetim mekanizmaları, sivil toplum örgütleri, </a:t>
            </a:r>
            <a:r>
              <a:rPr lang="tr-TR" sz="2200" dirty="0" smtClean="0"/>
              <a:t>şehir plancıları</a:t>
            </a:r>
            <a:r>
              <a:rPr lang="tr-TR" sz="2200" dirty="0"/>
              <a:t>, mimarlar, peyzaj mimarları ve daha birçok profesyonel </a:t>
            </a:r>
            <a:r>
              <a:rPr lang="tr-TR" sz="2200" dirty="0" smtClean="0"/>
              <a:t>kentsel tasarım </a:t>
            </a:r>
            <a:r>
              <a:rPr lang="tr-TR" sz="2200" dirty="0"/>
              <a:t>projelerinde görev almaktayken, pratikte kentsel yapılı çevreyi şekillendiren, dönüştüren en önemli faktör olan kullanıcılar çoğu zaman tasarım sürecinin dışında </a:t>
            </a:r>
            <a:r>
              <a:rPr lang="tr-TR" sz="2200" dirty="0" smtClean="0"/>
              <a:t>bırakılmaktadırlar.</a:t>
            </a:r>
          </a:p>
          <a:p>
            <a:pPr algn="just">
              <a:lnSpc>
                <a:spcPct val="100000"/>
              </a:lnSpc>
              <a:spcBef>
                <a:spcPts val="0"/>
              </a:spcBef>
            </a:pPr>
            <a:r>
              <a:rPr lang="tr-TR" sz="2200" dirty="0"/>
              <a:t>Özellikle de katılım anlamında dezavantajlı gruplar arasında sayabileceğimiz çocuklar kentsel tasarım süreçlerinde kendilerini temsil edebilecekleri, talep ve </a:t>
            </a:r>
            <a:r>
              <a:rPr lang="tr-TR" sz="2200" dirty="0" smtClean="0"/>
              <a:t>ihtiyaçlarını doğrudan </a:t>
            </a:r>
            <a:r>
              <a:rPr lang="tr-TR" sz="2200" dirty="0"/>
              <a:t>dile getirebilecekleri bir platform </a:t>
            </a:r>
            <a:r>
              <a:rPr lang="tr-TR" sz="2200" dirty="0" smtClean="0"/>
              <a:t>bulamamaktadırlar </a:t>
            </a:r>
            <a:r>
              <a:rPr lang="tr-TR" sz="2200" dirty="0"/>
              <a:t>(Arın ve Özsoy 2015</a:t>
            </a:r>
            <a:r>
              <a:rPr lang="tr-TR" sz="2200" dirty="0" smtClean="0"/>
              <a:t>).</a:t>
            </a:r>
            <a:endParaRPr lang="tr-TR" sz="2200" dirty="0"/>
          </a:p>
        </p:txBody>
      </p:sp>
    </p:spTree>
    <p:extLst>
      <p:ext uri="{BB962C8B-B14F-4D97-AF65-F5344CB8AC3E}">
        <p14:creationId xmlns:p14="http://schemas.microsoft.com/office/powerpoint/2010/main" val="18755245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80" y="546210"/>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 ve Yasal Çerçeve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1" y="1382276"/>
            <a:ext cx="8517836" cy="3951724"/>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sz="2200" dirty="0"/>
              <a:t>Kullanıcının kendi yapılı çevresi hakkında söz söyleyebilmesi </a:t>
            </a:r>
            <a:r>
              <a:rPr lang="tr-TR" sz="2200" dirty="0" smtClean="0"/>
              <a:t>haklar bağlamında </a:t>
            </a:r>
            <a:r>
              <a:rPr lang="tr-TR" sz="2200" dirty="0"/>
              <a:t>da ele alınması gereken bir durumdur. Demokratik toplumlarda, kişinin kendisini ilgilendiren her tür sürece katılım </a:t>
            </a:r>
            <a:r>
              <a:rPr lang="tr-TR" sz="2200" dirty="0" smtClean="0"/>
              <a:t>sağlayabilmesi gerekmektedir.</a:t>
            </a:r>
          </a:p>
          <a:p>
            <a:pPr algn="just">
              <a:lnSpc>
                <a:spcPct val="100000"/>
              </a:lnSpc>
              <a:spcBef>
                <a:spcPts val="0"/>
              </a:spcBef>
            </a:pPr>
            <a:r>
              <a:rPr lang="tr-TR" sz="2200" dirty="0"/>
              <a:t>Yapılı Çevre Eğitimi, kentsel planlama ve mimarlığın birçok </a:t>
            </a:r>
            <a:r>
              <a:rPr lang="tr-TR" sz="2200" dirty="0" smtClean="0"/>
              <a:t>konusuna temas </a:t>
            </a:r>
            <a:r>
              <a:rPr lang="tr-TR" sz="2200" dirty="0"/>
              <a:t>etmektedir. (Örneğin: ekonomi, ekoloji, sosyal faktörler, </a:t>
            </a:r>
            <a:r>
              <a:rPr lang="tr-TR" sz="2200" dirty="0" smtClean="0"/>
              <a:t>kültürel miras</a:t>
            </a:r>
            <a:r>
              <a:rPr lang="tr-TR" sz="2200" dirty="0"/>
              <a:t>, </a:t>
            </a:r>
            <a:r>
              <a:rPr lang="tr-TR" sz="2200" dirty="0" err="1"/>
              <a:t>modernite</a:t>
            </a:r>
            <a:r>
              <a:rPr lang="tr-TR" sz="2200" dirty="0"/>
              <a:t>, çağdaş formlar ve malzemeler…). Bu anlamda olabildiğince fazla disiplini bir araya getirecek bir eğitim sisteminin </a:t>
            </a:r>
            <a:r>
              <a:rPr lang="tr-TR" sz="2200" dirty="0" smtClean="0"/>
              <a:t>oluşturulması yapılı </a:t>
            </a:r>
            <a:r>
              <a:rPr lang="tr-TR" sz="2200" dirty="0"/>
              <a:t>çevrede yaşama bilinci ve farkındalığının oluşturulabilmesi </a:t>
            </a:r>
            <a:r>
              <a:rPr lang="tr-TR" sz="2200" dirty="0" smtClean="0"/>
              <a:t>adına önem taşımaktadır</a:t>
            </a:r>
            <a:r>
              <a:rPr lang="tr-TR" sz="2200" dirty="0"/>
              <a:t> </a:t>
            </a:r>
            <a:r>
              <a:rPr lang="tr-TR" sz="2200" dirty="0" smtClean="0"/>
              <a:t>(Arın ve Özsoy 2015).</a:t>
            </a:r>
          </a:p>
        </p:txBody>
      </p:sp>
    </p:spTree>
    <p:extLst>
      <p:ext uri="{BB962C8B-B14F-4D97-AF65-F5344CB8AC3E}">
        <p14:creationId xmlns:p14="http://schemas.microsoft.com/office/powerpoint/2010/main" val="36818917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80" y="546210"/>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Yapılı Çevre ve Kentsel Tasarım</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1" y="1382276"/>
            <a:ext cx="8517836" cy="3951724"/>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sz="2200" dirty="0"/>
              <a:t>Başarılı bir kentsel tasarım ve gelişme, etkin </a:t>
            </a:r>
            <a:r>
              <a:rPr lang="tr-TR" sz="2200" dirty="0" err="1"/>
              <a:t>erişebilirlik</a:t>
            </a:r>
            <a:r>
              <a:rPr lang="tr-TR" sz="2200" dirty="0"/>
              <a:t>, geçirgenlik </a:t>
            </a:r>
            <a:r>
              <a:rPr lang="tr-TR" sz="2200" dirty="0" smtClean="0"/>
              <a:t>ve akışkanlık </a:t>
            </a:r>
            <a:r>
              <a:rPr lang="tr-TR" sz="2200" dirty="0"/>
              <a:t>ilişkilerinin kurulması ile yaratılabilir. Yerleşmeyi içinde yer </a:t>
            </a:r>
            <a:r>
              <a:rPr lang="tr-TR" sz="2200" dirty="0" smtClean="0"/>
              <a:t>alan çevrenin </a:t>
            </a:r>
            <a:r>
              <a:rPr lang="tr-TR" sz="2200" dirty="0"/>
              <a:t>oluşturduğu izlerle birlikte sürdürülebilir bir biçimde tasarlamak</a:t>
            </a:r>
            <a:r>
              <a:rPr lang="tr-TR" sz="2200" dirty="0" smtClean="0"/>
              <a:t>, doğa </a:t>
            </a:r>
            <a:r>
              <a:rPr lang="tr-TR" sz="2200" dirty="0"/>
              <a:t>ile yapılaşmayı bütünleştirmek, kentsel yapılı çevreyi güçlü </a:t>
            </a:r>
            <a:r>
              <a:rPr lang="tr-TR" sz="2200" dirty="0" smtClean="0"/>
              <a:t>bağlarla birbiriyle </a:t>
            </a:r>
            <a:r>
              <a:rPr lang="tr-TR" sz="2200" dirty="0"/>
              <a:t>bağlamak ve ilişkilendirmek önemlidir. Bu kapsamda, yapılı </a:t>
            </a:r>
            <a:r>
              <a:rPr lang="tr-TR" sz="2200" dirty="0" smtClean="0"/>
              <a:t>çevre ve </a:t>
            </a:r>
            <a:r>
              <a:rPr lang="tr-TR" sz="2200" dirty="0"/>
              <a:t>bağlamsal analizler, hareketin çerçevesini kurmakta, kentsel </a:t>
            </a:r>
            <a:r>
              <a:rPr lang="tr-TR" sz="2200" dirty="0" smtClean="0"/>
              <a:t>tasarım kararlarının </a:t>
            </a:r>
            <a:r>
              <a:rPr lang="tr-TR" sz="2200" dirty="0"/>
              <a:t>oluşturulmasını </a:t>
            </a:r>
            <a:r>
              <a:rPr lang="tr-TR" sz="2200" dirty="0" smtClean="0"/>
              <a:t>sağlamaktadır (Anonim 2016).</a:t>
            </a:r>
          </a:p>
        </p:txBody>
      </p:sp>
    </p:spTree>
    <p:extLst>
      <p:ext uri="{BB962C8B-B14F-4D97-AF65-F5344CB8AC3E}">
        <p14:creationId xmlns:p14="http://schemas.microsoft.com/office/powerpoint/2010/main" val="19933648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387260"/>
          </a:xfrm>
        </p:spPr>
        <p:txBody>
          <a:bodyPr anchor="t">
            <a:noAutofit/>
          </a:bodyPr>
          <a:lstStyle/>
          <a:p>
            <a:pPr lvl="1" algn="just">
              <a:lnSpc>
                <a:spcPct val="100000"/>
              </a:lnSpc>
            </a:pPr>
            <a:r>
              <a:rPr lang="tr-TR" dirty="0" err="1"/>
              <a:t>Anderson</a:t>
            </a:r>
            <a:r>
              <a:rPr lang="tr-TR" dirty="0"/>
              <a:t>, J., 2011. Mimari Tasarım, Literatür Yayıncılık, ISBN: 9789750405976, İstanbul.</a:t>
            </a:r>
          </a:p>
          <a:p>
            <a:pPr lvl="1" algn="just">
              <a:lnSpc>
                <a:spcPct val="100000"/>
              </a:lnSpc>
            </a:pPr>
            <a:r>
              <a:rPr lang="tr-TR" dirty="0" err="1"/>
              <a:t>Ataöv</a:t>
            </a:r>
            <a:r>
              <a:rPr lang="tr-TR" dirty="0"/>
              <a:t>, A. ve Tekeli, İ., 2017. Sürdürülebilir Toplum ve Yapılı Çevre, İstanbul Bilgi Üniversitesi Yayınları, ISBN: 9786053994893, İstanbul.</a:t>
            </a:r>
          </a:p>
          <a:p>
            <a:pPr lvl="1" algn="just">
              <a:lnSpc>
                <a:spcPct val="100000"/>
              </a:lnSpc>
            </a:pPr>
            <a:r>
              <a:rPr lang="tr-TR" dirty="0" err="1"/>
              <a:t>Ching</a:t>
            </a:r>
            <a:r>
              <a:rPr lang="tr-TR" dirty="0"/>
              <a:t>, F.D.K., 2012. Mimarlık, Biçim, Mekan ve Düzen, Yapı Endüstri Merkezi Yayınları, ISBN: 9789758599202, İstanbul.</a:t>
            </a:r>
          </a:p>
          <a:p>
            <a:pPr lvl="1" algn="just">
              <a:lnSpc>
                <a:spcPct val="100000"/>
              </a:lnSpc>
            </a:pPr>
            <a:r>
              <a:rPr lang="tr-TR" dirty="0"/>
              <a:t>Çelebi, G., Gültekin, A.B., Bedir, M., Tereci, A. ve </a:t>
            </a:r>
            <a:r>
              <a:rPr lang="tr-TR" dirty="0" err="1"/>
              <a:t>Harputlugil</a:t>
            </a:r>
            <a:r>
              <a:rPr lang="tr-TR" dirty="0"/>
              <a:t>, G., 2008. Yapı Çevre İlişkileri, TMMOB Mimarlar Odası Ankara Şubesi SMGM Koruma Programı Eğitimi Ders Notları, Çizgi Basım Yayın </a:t>
            </a:r>
            <a:r>
              <a:rPr lang="tr-TR" dirty="0" err="1"/>
              <a:t>Ltd.Şti</a:t>
            </a:r>
            <a:r>
              <a:rPr lang="tr-TR" dirty="0"/>
              <a:t>., ISBN / ISSN: 978-9944-89-645-0, İstanbul</a:t>
            </a:r>
            <a:r>
              <a:rPr lang="tr-TR" dirty="0" smtClean="0"/>
              <a:t>.</a:t>
            </a:r>
          </a:p>
          <a:p>
            <a:pPr lvl="1" algn="just">
              <a:lnSpc>
                <a:spcPct val="100000"/>
              </a:lnSpc>
            </a:pPr>
            <a:r>
              <a:rPr lang="tr-TR" dirty="0"/>
              <a:t>Ersoy, </a:t>
            </a:r>
            <a:r>
              <a:rPr lang="tr-TR" dirty="0" smtClean="0"/>
              <a:t>M.2007. </a:t>
            </a:r>
            <a:r>
              <a:rPr lang="tr-TR" dirty="0"/>
              <a:t>Kentsel Planlama Kuramları, </a:t>
            </a:r>
            <a:r>
              <a:rPr lang="tr-TR" b="1" i="1" dirty="0"/>
              <a:t>İmge Yayınevi, </a:t>
            </a:r>
            <a:r>
              <a:rPr lang="tr-TR" dirty="0"/>
              <a:t>ODTÜ </a:t>
            </a:r>
            <a:r>
              <a:rPr lang="tr-TR" dirty="0" smtClean="0"/>
              <a:t>Ankara</a:t>
            </a:r>
          </a:p>
          <a:p>
            <a:pPr lvl="1" algn="just">
              <a:lnSpc>
                <a:spcPct val="100000"/>
              </a:lnSpc>
            </a:pPr>
            <a:r>
              <a:rPr lang="en-US" dirty="0" smtClean="0"/>
              <a:t>Forester</a:t>
            </a:r>
            <a:r>
              <a:rPr lang="en-US" dirty="0"/>
              <a:t>, J</a:t>
            </a:r>
            <a:r>
              <a:rPr lang="en-US" dirty="0" smtClean="0"/>
              <a:t>.</a:t>
            </a:r>
            <a:r>
              <a:rPr lang="tr-TR" dirty="0" smtClean="0"/>
              <a:t> 1989</a:t>
            </a:r>
            <a:r>
              <a:rPr lang="en-US" dirty="0" smtClean="0"/>
              <a:t> </a:t>
            </a:r>
            <a:r>
              <a:rPr lang="en-US" dirty="0" err="1"/>
              <a:t>Palning</a:t>
            </a:r>
            <a:r>
              <a:rPr lang="en-US" dirty="0"/>
              <a:t> in the force of power, University of California Press, Berkeley </a:t>
            </a:r>
            <a:r>
              <a:rPr lang="tr-TR" dirty="0" smtClean="0"/>
              <a:t> </a:t>
            </a:r>
            <a:endParaRPr lang="tr-TR" dirty="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606428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17382</TotalTime>
  <Words>906</Words>
  <Application>Microsoft Office PowerPoint</Application>
  <PresentationFormat>Ekran Gösterisi (4:3)</PresentationFormat>
  <Paragraphs>53</Paragraphs>
  <Slides>11</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11</vt:i4>
      </vt:variant>
    </vt:vector>
  </HeadingPairs>
  <TitlesOfParts>
    <vt:vector size="20" baseType="lpstr">
      <vt:lpstr>ＭＳ Ｐゴシック</vt:lpstr>
      <vt:lpstr>Arial</vt:lpstr>
      <vt:lpstr>Calibri</vt:lpstr>
      <vt:lpstr>Tahoma</vt:lpstr>
      <vt:lpstr>Times New Roman</vt:lpstr>
      <vt:lpstr>Wingdings</vt:lpstr>
      <vt:lpstr>ekonomi</vt:lpstr>
      <vt:lpstr>1_Rics</vt:lpstr>
      <vt:lpstr>h.t.</vt:lpstr>
      <vt:lpstr>PowerPoint Sunusu</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user</cp:lastModifiedBy>
  <cp:revision>892</cp:revision>
  <cp:lastPrinted>2016-10-24T07:53:35Z</cp:lastPrinted>
  <dcterms:created xsi:type="dcterms:W3CDTF">2016-09-18T09:35:24Z</dcterms:created>
  <dcterms:modified xsi:type="dcterms:W3CDTF">2020-03-03T08:32:05Z</dcterms:modified>
</cp:coreProperties>
</file>