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3"/>
  </p:notesMasterIdLst>
  <p:sldIdLst>
    <p:sldId id="257" r:id="rId3"/>
    <p:sldId id="266" r:id="rId4"/>
    <p:sldId id="299" r:id="rId5"/>
    <p:sldId id="296" r:id="rId6"/>
    <p:sldId id="304" r:id="rId7"/>
    <p:sldId id="305" r:id="rId8"/>
    <p:sldId id="306" r:id="rId9"/>
    <p:sldId id="308" r:id="rId10"/>
    <p:sldId id="307" r:id="rId11"/>
    <p:sldId id="265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8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75808D-51F8-4C27-B669-5B4B5E60A299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532F5-56BF-453D-99EA-3341CFE269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6983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414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098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7075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B060A-6166-43C0-A6DF-FCE50BEACD3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049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B9ECD-D4DC-4D39-9841-DADE3FBCC17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4374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59957-3871-4D55-B629-2074F251C9FD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33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B9BB7-3DFA-4121-B862-A876150D8AE7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586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9B520-75F8-49D9-AEAC-CD6C15CB2A4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827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7F2FC-D79A-4A06-A3E2-F30D578C6D50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749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F626E-65CA-469A-AB92-5CDAC8DB326A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7348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55268-0AD7-48D8-8A1B-591DACFBB3A1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662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6861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65B6-C9C7-4E4A-A82B-2FC8F679D3EB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8758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FC568-F98F-4352-8994-C7A0513B743B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5917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B2F2-039C-4DC3-99DB-64C3B6894C55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329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177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284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023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936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75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530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21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944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EC92B-805C-4C6B-88EF-0B543B72214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750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1424609" y="1808922"/>
            <a:ext cx="9144000" cy="2943433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SHB-114 SOSYAL HİZMETTE EŞİTLİK VE </a:t>
            </a:r>
            <a:r>
              <a:rPr lang="tr-TR" b="1" dirty="0" smtClean="0"/>
              <a:t>ÇEŞİTLİLİK</a:t>
            </a:r>
            <a:br>
              <a:rPr lang="tr-TR" b="1" dirty="0" smtClean="0"/>
            </a:br>
            <a:r>
              <a:rPr lang="tr-TR" b="1" dirty="0" smtClean="0"/>
              <a:t>SOSYAL </a:t>
            </a:r>
            <a:r>
              <a:rPr lang="tr-TR" b="1" smtClean="0"/>
              <a:t>KORUMA VE SOSYAL HİZMET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DOÇ.DR.FİLİZ YILDIRIM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52333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570382" y="1123122"/>
            <a:ext cx="85476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YARARLANILAN KAYNAKLAR</a:t>
            </a:r>
          </a:p>
          <a:p>
            <a:endParaRPr lang="tr-TR" sz="2400" dirty="0" smtClean="0"/>
          </a:p>
          <a:p>
            <a:pPr algn="just"/>
            <a:r>
              <a:rPr lang="tr-TR" sz="2400" dirty="0"/>
              <a:t>SİROMA, (2016). Sosyal İçerme </a:t>
            </a:r>
            <a:r>
              <a:rPr lang="tr-TR" sz="2400" dirty="0" smtClean="0"/>
              <a:t>Kitabı. http</a:t>
            </a:r>
            <a:r>
              <a:rPr lang="tr-TR" sz="2400" dirty="0"/>
              <a:t>://siromatr.net/Portals/0/SOSYAL_ICERME_KITABI.pdf</a:t>
            </a:r>
          </a:p>
          <a:p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80033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600201" y="1107626"/>
            <a:ext cx="8975034" cy="45378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err="1" smtClean="0"/>
              <a:t>İçermeci</a:t>
            </a:r>
            <a:r>
              <a:rPr lang="tr-TR" b="1" dirty="0" smtClean="0"/>
              <a:t> Sosyal Koruma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Özellikle dezavantajlı grupların toplumsal kaynaklara ulaşabilmesi açısından önemlidir. Bu noktada kaynakların eşitlik ve adalet ilkeleriyle yeniden dağıtılması insan haklarının korunmasına katkı sağlar (SİROMA, 2016).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35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45378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Sosyal Hizmet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Sosyal hizmet mesleğinin temel amacı birey, grup, topluluk ve toplumların sosyal işlevselliklerini sağlamak ve güçlenmelerine, özgürleşmelerine destek olmaktır (SİROMA, 2016).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64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898375" y="924338"/>
            <a:ext cx="8686800" cy="474096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Sosyal Hizmette Vaka Yönetimi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Danışanın ihtiyaçlarının değerlendirilerek onların ihtiyaç duyduğu hizmetlerin sağlanması amacını </a:t>
            </a:r>
            <a:r>
              <a:rPr lang="tr-TR" dirty="0"/>
              <a:t>güder (SİROMA, 2016). 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14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898375" y="924338"/>
            <a:ext cx="8686800" cy="474096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Güçlendirme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Sosyal dışlanma ve ayrımcılık yaşayan, ötekileştirilen gruplarla çalışmada sosyal içerme ve katılımı benimser </a:t>
            </a:r>
            <a:r>
              <a:rPr lang="tr-TR" dirty="0"/>
              <a:t>(SİROMA, 2016).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49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898375" y="924338"/>
            <a:ext cx="8686800" cy="4740966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b="1" dirty="0" smtClean="0"/>
              <a:t>Güçlendirme Aşamaları</a:t>
            </a:r>
          </a:p>
          <a:p>
            <a:pPr algn="just">
              <a:lnSpc>
                <a:spcPct val="150000"/>
              </a:lnSpc>
            </a:pPr>
            <a:r>
              <a:rPr lang="tr-TR" b="1" dirty="0" smtClean="0"/>
              <a:t>Diyalog aşaması</a:t>
            </a:r>
            <a:r>
              <a:rPr lang="tr-TR" b="1" dirty="0"/>
              <a:t>: </a:t>
            </a:r>
            <a:r>
              <a:rPr lang="tr-TR" dirty="0"/>
              <a:t>Bu aşamada meslek elemanı ve danışan; kabul, </a:t>
            </a:r>
            <a:r>
              <a:rPr lang="tr-TR" dirty="0" smtClean="0"/>
              <a:t>saygı ve </a:t>
            </a:r>
            <a:r>
              <a:rPr lang="tr-TR" dirty="0"/>
              <a:t>güven çerçevesinde bir ortaklık kurarlar</a:t>
            </a:r>
            <a:r>
              <a:rPr lang="tr-TR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tr-TR" b="1" dirty="0" smtClean="0"/>
              <a:t>Keşif aşaması</a:t>
            </a:r>
            <a:r>
              <a:rPr lang="tr-TR" b="1" dirty="0"/>
              <a:t>: </a:t>
            </a:r>
            <a:r>
              <a:rPr lang="tr-TR" dirty="0"/>
              <a:t>Bu aşamada meslek elemanı ve danışan; </a:t>
            </a:r>
            <a:r>
              <a:rPr lang="tr-TR" dirty="0" smtClean="0"/>
              <a:t>güçleri tanımlarlar</a:t>
            </a:r>
            <a:r>
              <a:rPr lang="tr-TR" dirty="0"/>
              <a:t>, kaynak kapasitelerini analiz </a:t>
            </a:r>
            <a:r>
              <a:rPr lang="tr-TR" dirty="0" smtClean="0"/>
              <a:t>ederler, çözümleri </a:t>
            </a:r>
            <a:r>
              <a:rPr lang="tr-TR" dirty="0"/>
              <a:t>yapılandırırlar.</a:t>
            </a:r>
            <a:endParaRPr lang="tr-TR" dirty="0" smtClean="0"/>
          </a:p>
          <a:p>
            <a:pPr algn="just">
              <a:lnSpc>
                <a:spcPct val="150000"/>
              </a:lnSpc>
            </a:pPr>
            <a:r>
              <a:rPr lang="tr-TR" b="1" dirty="0" smtClean="0"/>
              <a:t>Gelişim aşaması: </a:t>
            </a:r>
            <a:r>
              <a:rPr lang="tr-TR" dirty="0" smtClean="0"/>
              <a:t>Bu </a:t>
            </a:r>
            <a:r>
              <a:rPr lang="tr-TR" dirty="0"/>
              <a:t>aşamada meslek elemanı ve danışan; </a:t>
            </a:r>
            <a:r>
              <a:rPr lang="tr-TR" dirty="0" smtClean="0"/>
              <a:t>kaynakları harekete </a:t>
            </a:r>
            <a:r>
              <a:rPr lang="tr-TR" dirty="0"/>
              <a:t>geçirmek için plan yapar, </a:t>
            </a:r>
            <a:r>
              <a:rPr lang="tr-TR" dirty="0" err="1" smtClean="0"/>
              <a:t>bileşenlerarası</a:t>
            </a:r>
            <a:r>
              <a:rPr lang="tr-TR" dirty="0" smtClean="0"/>
              <a:t> ittifak </a:t>
            </a:r>
            <a:r>
              <a:rPr lang="tr-TR" dirty="0"/>
              <a:t>yaratır, olanakları </a:t>
            </a:r>
            <a:r>
              <a:rPr lang="tr-TR" dirty="0" smtClean="0"/>
              <a:t>geliştirirler (SİROMA</a:t>
            </a:r>
            <a:r>
              <a:rPr lang="tr-TR" dirty="0"/>
              <a:t>, 2016). 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75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815009" y="705678"/>
            <a:ext cx="10538791" cy="4740966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sz="2400" b="1" dirty="0" smtClean="0"/>
              <a:t>Savunuculuk</a:t>
            </a:r>
          </a:p>
          <a:p>
            <a:pPr algn="just">
              <a:lnSpc>
                <a:spcPct val="150000"/>
              </a:lnSpc>
            </a:pPr>
            <a:r>
              <a:rPr lang="tr-TR" sz="2400" b="1" dirty="0" smtClean="0"/>
              <a:t>Kamu çıkarları için savunuculuk: </a:t>
            </a:r>
            <a:r>
              <a:rPr lang="tr-TR" sz="2400" dirty="0" smtClean="0"/>
              <a:t>Özellikle yasalarda </a:t>
            </a:r>
            <a:r>
              <a:rPr lang="tr-TR" sz="2400" dirty="0"/>
              <a:t>değişiklik amaçlar.</a:t>
            </a:r>
            <a:endParaRPr lang="tr-TR" sz="2400" dirty="0" smtClean="0"/>
          </a:p>
          <a:p>
            <a:pPr algn="just">
              <a:lnSpc>
                <a:spcPct val="150000"/>
              </a:lnSpc>
            </a:pPr>
            <a:r>
              <a:rPr lang="tr-TR" sz="2400" b="1" dirty="0" smtClean="0"/>
              <a:t>İnsan merkezli </a:t>
            </a:r>
            <a:r>
              <a:rPr lang="tr-TR" sz="2400" b="1" dirty="0"/>
              <a:t>savunuculuk: </a:t>
            </a:r>
            <a:r>
              <a:rPr lang="tr-TR" sz="2400" dirty="0" smtClean="0"/>
              <a:t>Politikanın bir </a:t>
            </a:r>
            <a:r>
              <a:rPr lang="tr-TR" sz="2400" dirty="0"/>
              <a:t>uzmanlık alanı olmadığı fikrinden </a:t>
            </a:r>
            <a:r>
              <a:rPr lang="tr-TR" sz="2400" dirty="0" smtClean="0"/>
              <a:t>hareketle, özellikle </a:t>
            </a:r>
            <a:r>
              <a:rPr lang="tr-TR" sz="2400" dirty="0"/>
              <a:t>yoksul ve toplum dışına itilmiş </a:t>
            </a:r>
            <a:r>
              <a:rPr lang="tr-TR" sz="2400" dirty="0" smtClean="0"/>
              <a:t>kişilerin, hayatlarını </a:t>
            </a:r>
            <a:r>
              <a:rPr lang="tr-TR" sz="2400" dirty="0"/>
              <a:t>doğrudan etkileyen konularda </a:t>
            </a:r>
            <a:r>
              <a:rPr lang="tr-TR" sz="2400" dirty="0" smtClean="0"/>
              <a:t>politikaları etkileyebilmeleri </a:t>
            </a:r>
            <a:r>
              <a:rPr lang="tr-TR" sz="2400" dirty="0"/>
              <a:t>için güçlendirilmesini </a:t>
            </a:r>
            <a:r>
              <a:rPr lang="tr-TR" sz="2400" dirty="0" smtClean="0"/>
              <a:t>amaçlar. </a:t>
            </a:r>
            <a:r>
              <a:rPr lang="tr-TR" sz="2400" dirty="0"/>
              <a:t> </a:t>
            </a:r>
            <a:r>
              <a:rPr lang="tr-TR" sz="2400" dirty="0" smtClean="0"/>
              <a:t>(SİROMA</a:t>
            </a:r>
            <a:r>
              <a:rPr lang="tr-TR" sz="2400" dirty="0"/>
              <a:t>, 2016). 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53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815009" y="705678"/>
            <a:ext cx="10538791" cy="474096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2400" b="1" dirty="0" smtClean="0"/>
              <a:t>Katılımcı </a:t>
            </a:r>
            <a:r>
              <a:rPr lang="tr-TR" sz="2400" b="1" dirty="0" smtClean="0"/>
              <a:t>savunuculuk: </a:t>
            </a:r>
            <a:r>
              <a:rPr lang="tr-TR" sz="2400" dirty="0" smtClean="0"/>
              <a:t>Demokratik </a:t>
            </a:r>
            <a:r>
              <a:rPr lang="tr-TR" sz="2400" dirty="0"/>
              <a:t>yönetişimin, devletler kadar vatandaşların da görevi olduğu fikrinden hareketle, sivil toplumun farklı kesimlerini karar alma süreçlerine dahil ederek kamusal alanın ve yurttaşlığın sınırlarını genişletmeyi hedefler </a:t>
            </a:r>
            <a:r>
              <a:rPr lang="tr-TR" sz="2400" dirty="0" smtClean="0"/>
              <a:t>(SİROMA</a:t>
            </a:r>
            <a:r>
              <a:rPr lang="tr-TR" sz="2400" dirty="0"/>
              <a:t>, 2016). 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2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898375" y="924338"/>
            <a:ext cx="8686800" cy="4740966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b="1" dirty="0" smtClean="0"/>
              <a:t>Danışan Odaklı Uygulamalarda Sosyal Hizmet Uzmanlarının Rolleri</a:t>
            </a:r>
          </a:p>
          <a:p>
            <a:pPr algn="just">
              <a:lnSpc>
                <a:spcPct val="150000"/>
              </a:lnSpc>
            </a:pPr>
            <a:r>
              <a:rPr lang="tr-TR" b="1" dirty="0" smtClean="0"/>
              <a:t>Katılımcı</a:t>
            </a:r>
          </a:p>
          <a:p>
            <a:pPr algn="just">
              <a:lnSpc>
                <a:spcPct val="150000"/>
              </a:lnSpc>
            </a:pPr>
            <a:r>
              <a:rPr lang="tr-TR" b="1" dirty="0" smtClean="0"/>
              <a:t>Kolaylaştırıcı</a:t>
            </a:r>
          </a:p>
          <a:p>
            <a:pPr algn="just">
              <a:lnSpc>
                <a:spcPct val="150000"/>
              </a:lnSpc>
            </a:pPr>
            <a:r>
              <a:rPr lang="tr-TR" b="1" dirty="0" smtClean="0"/>
              <a:t>Bağlantı kurucu</a:t>
            </a:r>
          </a:p>
          <a:p>
            <a:pPr algn="just">
              <a:lnSpc>
                <a:spcPct val="150000"/>
              </a:lnSpc>
            </a:pPr>
            <a:r>
              <a:rPr lang="tr-TR" b="1" dirty="0" smtClean="0"/>
              <a:t>Arabulucu</a:t>
            </a:r>
          </a:p>
          <a:p>
            <a:pPr algn="just">
              <a:lnSpc>
                <a:spcPct val="150000"/>
              </a:lnSpc>
            </a:pPr>
            <a:r>
              <a:rPr lang="tr-TR" b="1" dirty="0" smtClean="0"/>
              <a:t>Savunucu</a:t>
            </a:r>
          </a:p>
          <a:p>
            <a:pPr algn="just">
              <a:lnSpc>
                <a:spcPct val="150000"/>
              </a:lnSpc>
            </a:pPr>
            <a:r>
              <a:rPr lang="tr-TR" b="1" dirty="0" smtClean="0"/>
              <a:t>Koruyucu </a:t>
            </a:r>
            <a:r>
              <a:rPr lang="tr-TR" dirty="0" smtClean="0"/>
              <a:t>(SİROMA</a:t>
            </a:r>
            <a:r>
              <a:rPr lang="tr-TR" dirty="0"/>
              <a:t>, 2016). 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03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298</Words>
  <Application>Microsoft Office PowerPoint</Application>
  <PresentationFormat>Geniş ekran</PresentationFormat>
  <Paragraphs>35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1_Office Teması</vt:lpstr>
      <vt:lpstr>2_Office Teması</vt:lpstr>
      <vt:lpstr>SHB-114 SOSYAL HİZMETTE EŞİTLİK VE ÇEŞİTLİLİK SOSYAL KORUMA VE SOSYAL HİZMET DOÇ.DR.FİLİZ YILDIRIM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SHB-419 DAYANIŞMA MODELLERİ KUŞAK KAVRAMI VE KUŞAK SINIFLAMALARI DOÇ.DR.FİLİZ YILDIRIM</dc:title>
  <dc:creator>C</dc:creator>
  <cp:lastModifiedBy>C</cp:lastModifiedBy>
  <cp:revision>73</cp:revision>
  <dcterms:created xsi:type="dcterms:W3CDTF">2017-10-22T16:18:04Z</dcterms:created>
  <dcterms:modified xsi:type="dcterms:W3CDTF">2018-02-03T12:42:17Z</dcterms:modified>
</cp:coreProperties>
</file>