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266" r:id="rId4"/>
    <p:sldId id="299" r:id="rId5"/>
    <p:sldId id="296" r:id="rId6"/>
    <p:sldId id="304" r:id="rId7"/>
    <p:sldId id="305" r:id="rId8"/>
    <p:sldId id="306" r:id="rId9"/>
    <p:sldId id="308" r:id="rId10"/>
    <p:sldId id="307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SOSYAL </a:t>
            </a:r>
            <a:r>
              <a:rPr lang="tr-TR" b="1" smtClean="0"/>
              <a:t>KORUMA VE SOSYAL HİZMET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70382" y="1123122"/>
            <a:ext cx="85476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YARARLANILAN KAYNAKLAR</a:t>
            </a:r>
          </a:p>
          <a:p>
            <a:endParaRPr lang="tr-TR" sz="2400" dirty="0" smtClean="0"/>
          </a:p>
          <a:p>
            <a:pPr algn="just"/>
            <a:r>
              <a:rPr lang="tr-TR" sz="2400" dirty="0"/>
              <a:t>SİROMA, (2016). Sosyal İçerme </a:t>
            </a:r>
            <a:r>
              <a:rPr lang="tr-TR" sz="2400" dirty="0" smtClean="0"/>
              <a:t>Kitabı. http</a:t>
            </a:r>
            <a:r>
              <a:rPr lang="tr-TR" sz="2400" dirty="0"/>
              <a:t>://siromatr.net/Portals/0/SOSYAL_ICERME_KITABI.pdf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600201" y="1107626"/>
            <a:ext cx="8975034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err="1" smtClean="0"/>
              <a:t>İçermeci</a:t>
            </a:r>
            <a:r>
              <a:rPr lang="tr-TR" b="1" dirty="0" smtClean="0"/>
              <a:t> Sosyal Koruma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Özellikle dezavantajlı grupların toplumsal kaynaklara ulaşabilmesi açısından önemlidir. Bu noktada kaynakların eşitlik ve adalet ilkeleriyle yeniden dağıtılması insan haklarının korunmasına katkı sağlar (SİROMA, 2016).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Hizmet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Sosyal hizmet mesleğinin temel amacı birey, grup, topluluk ve toplumların sosyal işlevselliklerini sağlamak ve güçlenmelerine, özgürleşmelerine destek olmaktır (SİROMA, 2016).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64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98375" y="924338"/>
            <a:ext cx="8686800" cy="474096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Hizmette Vaka Yönetimi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Danışanın ihtiyaçlarının değerlendirilerek onların ihtiyaç duyduğu hizmetlerin sağlanması amacını </a:t>
            </a:r>
            <a:r>
              <a:rPr lang="tr-TR" dirty="0"/>
              <a:t>güder (SİROMA, 2016).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14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98375" y="924338"/>
            <a:ext cx="8686800" cy="474096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Güçlendirme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Sosyal dışlanma ve ayrımcılık yaşayan, ötekileştirilen gruplarla çalışmada sosyal içerme ve katılımı benimser </a:t>
            </a:r>
            <a:r>
              <a:rPr lang="tr-TR" dirty="0"/>
              <a:t>(SİROMA, 2016).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4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98375" y="924338"/>
            <a:ext cx="8686800" cy="4740966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Güçlendirme Aşamaları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Diyalog aşaması</a:t>
            </a:r>
            <a:r>
              <a:rPr lang="tr-TR" b="1" dirty="0"/>
              <a:t>: </a:t>
            </a:r>
            <a:r>
              <a:rPr lang="tr-TR" dirty="0"/>
              <a:t>Bu aşamada meslek elemanı ve danışan; kabul, </a:t>
            </a:r>
            <a:r>
              <a:rPr lang="tr-TR" dirty="0" smtClean="0"/>
              <a:t>saygı ve </a:t>
            </a:r>
            <a:r>
              <a:rPr lang="tr-TR" dirty="0"/>
              <a:t>güven çerçevesinde bir ortaklık kurarlar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Keşif aşaması</a:t>
            </a:r>
            <a:r>
              <a:rPr lang="tr-TR" b="1" dirty="0"/>
              <a:t>: </a:t>
            </a:r>
            <a:r>
              <a:rPr lang="tr-TR" dirty="0"/>
              <a:t>Bu aşamada meslek elemanı ve danışan; </a:t>
            </a:r>
            <a:r>
              <a:rPr lang="tr-TR" dirty="0" smtClean="0"/>
              <a:t>güçleri tanımlarlar</a:t>
            </a:r>
            <a:r>
              <a:rPr lang="tr-TR" dirty="0"/>
              <a:t>, kaynak kapasitelerini analiz </a:t>
            </a:r>
            <a:r>
              <a:rPr lang="tr-TR" dirty="0" smtClean="0"/>
              <a:t>ederler, çözümleri </a:t>
            </a:r>
            <a:r>
              <a:rPr lang="tr-TR" dirty="0"/>
              <a:t>yapılandırırlar.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Gelişim aşaması: </a:t>
            </a:r>
            <a:r>
              <a:rPr lang="tr-TR" dirty="0" smtClean="0"/>
              <a:t>Bu </a:t>
            </a:r>
            <a:r>
              <a:rPr lang="tr-TR" dirty="0"/>
              <a:t>aşamada meslek elemanı ve danışan; </a:t>
            </a:r>
            <a:r>
              <a:rPr lang="tr-TR" dirty="0" smtClean="0"/>
              <a:t>kaynakları harekete </a:t>
            </a:r>
            <a:r>
              <a:rPr lang="tr-TR" dirty="0"/>
              <a:t>geçirmek için plan yapar, </a:t>
            </a:r>
            <a:r>
              <a:rPr lang="tr-TR" dirty="0" err="1" smtClean="0"/>
              <a:t>bileşenlerarası</a:t>
            </a:r>
            <a:r>
              <a:rPr lang="tr-TR" dirty="0" smtClean="0"/>
              <a:t> ittifak </a:t>
            </a:r>
            <a:r>
              <a:rPr lang="tr-TR" dirty="0"/>
              <a:t>yaratır, olanakları </a:t>
            </a:r>
            <a:r>
              <a:rPr lang="tr-TR" dirty="0" smtClean="0"/>
              <a:t>geliştirirler (SİROMA</a:t>
            </a:r>
            <a:r>
              <a:rPr lang="tr-TR" dirty="0"/>
              <a:t>, 2016).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75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15009" y="705678"/>
            <a:ext cx="10538791" cy="474096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2400" b="1" dirty="0" smtClean="0"/>
              <a:t>Savunuculuk</a:t>
            </a:r>
          </a:p>
          <a:p>
            <a:pPr algn="just">
              <a:lnSpc>
                <a:spcPct val="150000"/>
              </a:lnSpc>
            </a:pPr>
            <a:r>
              <a:rPr lang="tr-TR" sz="2400" b="1" dirty="0" smtClean="0"/>
              <a:t>Kamu çıkarları için savunuculuk: </a:t>
            </a:r>
            <a:r>
              <a:rPr lang="tr-TR" sz="2400" dirty="0" smtClean="0"/>
              <a:t>Özellikle yasalarda </a:t>
            </a:r>
            <a:r>
              <a:rPr lang="tr-TR" sz="2400" dirty="0"/>
              <a:t>değişiklik amaçlar.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tr-TR" sz="2400" b="1" dirty="0" smtClean="0"/>
              <a:t>İnsan merkezli </a:t>
            </a:r>
            <a:r>
              <a:rPr lang="tr-TR" sz="2400" b="1" dirty="0"/>
              <a:t>savunuculuk: </a:t>
            </a:r>
            <a:r>
              <a:rPr lang="tr-TR" sz="2400" dirty="0" smtClean="0"/>
              <a:t>Politikanın bir </a:t>
            </a:r>
            <a:r>
              <a:rPr lang="tr-TR" sz="2400" dirty="0"/>
              <a:t>uzmanlık alanı olmadığı fikrinden </a:t>
            </a:r>
            <a:r>
              <a:rPr lang="tr-TR" sz="2400" dirty="0" smtClean="0"/>
              <a:t>hareketle, özellikle </a:t>
            </a:r>
            <a:r>
              <a:rPr lang="tr-TR" sz="2400" dirty="0"/>
              <a:t>yoksul ve toplum dışına itilmiş </a:t>
            </a:r>
            <a:r>
              <a:rPr lang="tr-TR" sz="2400" dirty="0" smtClean="0"/>
              <a:t>kişilerin, hayatlarını </a:t>
            </a:r>
            <a:r>
              <a:rPr lang="tr-TR" sz="2400" dirty="0"/>
              <a:t>doğrudan etkileyen konularda </a:t>
            </a:r>
            <a:r>
              <a:rPr lang="tr-TR" sz="2400" dirty="0" smtClean="0"/>
              <a:t>politikaları etkileyebilmeleri </a:t>
            </a:r>
            <a:r>
              <a:rPr lang="tr-TR" sz="2400" dirty="0"/>
              <a:t>için güçlendirilmesini </a:t>
            </a:r>
            <a:r>
              <a:rPr lang="tr-TR" sz="2400" dirty="0" smtClean="0"/>
              <a:t>amaçlar. </a:t>
            </a:r>
            <a:r>
              <a:rPr lang="tr-TR" sz="2400" dirty="0"/>
              <a:t> </a:t>
            </a:r>
            <a:r>
              <a:rPr lang="tr-TR" sz="2400" dirty="0" smtClean="0"/>
              <a:t>(SİROMA</a:t>
            </a:r>
            <a:r>
              <a:rPr lang="tr-TR" sz="2400" dirty="0"/>
              <a:t>, 2016).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53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15009" y="705678"/>
            <a:ext cx="10538791" cy="474096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2400" b="1" dirty="0" smtClean="0"/>
              <a:t>Katılımcı </a:t>
            </a:r>
            <a:r>
              <a:rPr lang="tr-TR" sz="2400" b="1" dirty="0" smtClean="0"/>
              <a:t>savunuculuk: </a:t>
            </a:r>
            <a:r>
              <a:rPr lang="tr-TR" sz="2400" dirty="0" smtClean="0"/>
              <a:t>Demokratik </a:t>
            </a:r>
            <a:r>
              <a:rPr lang="tr-TR" sz="2400" dirty="0"/>
              <a:t>yönetişimin, devletler kadar vatandaşların da görevi olduğu fikrinden hareketle, sivil toplumun farklı kesimlerini karar alma süreçlerine dahil ederek kamusal alanın ve yurttaşlığın sınırlarını genişletmeyi hedefler </a:t>
            </a:r>
            <a:r>
              <a:rPr lang="tr-TR" sz="2400" dirty="0" smtClean="0"/>
              <a:t>(SİROMA</a:t>
            </a:r>
            <a:r>
              <a:rPr lang="tr-TR" sz="2400" dirty="0"/>
              <a:t>, 2016).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2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98375" y="924338"/>
            <a:ext cx="8686800" cy="474096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Danışan Odaklı Uygulamalarda Sosyal Hizmet Uzmanlarının Rolleri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Katılımcı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Kolaylaştırıcı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Bağlantı kurucu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Arabulucu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Savunucu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/>
              <a:t>Koruyucu </a:t>
            </a:r>
            <a:r>
              <a:rPr lang="tr-TR" dirty="0" smtClean="0"/>
              <a:t>(SİROMA</a:t>
            </a:r>
            <a:r>
              <a:rPr lang="tr-TR" dirty="0"/>
              <a:t>, 2016).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03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298</Words>
  <Application>Microsoft Office PowerPoint</Application>
  <PresentationFormat>Geniş ekran</PresentationFormat>
  <Paragraphs>35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SOSYAL KORUMA VE SOSYAL HİZMET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73</cp:revision>
  <dcterms:created xsi:type="dcterms:W3CDTF">2017-10-22T16:18:04Z</dcterms:created>
  <dcterms:modified xsi:type="dcterms:W3CDTF">2018-02-03T12:42:17Z</dcterms:modified>
</cp:coreProperties>
</file>