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3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B3B62-712E-4851-99F1-1928BB4913F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E86EB-9178-4F06-9392-914112C5E9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023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B3B62-712E-4851-99F1-1928BB4913F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E86EB-9178-4F06-9392-914112C5E9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9037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B3B62-712E-4851-99F1-1928BB4913F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E86EB-9178-4F06-9392-914112C5E9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2340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676400"/>
            <a:ext cx="10363200" cy="1828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tr-TR" noProof="0" smtClean="0"/>
              <a:t>Asıl başlık stili için tıklatın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tr-TR" noProof="0" smtClean="0"/>
              <a:t>Asıl alt başlık stilini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261D9-0117-4DE0-97DA-442857D5A2F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7349641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43E74D-74E7-48E4-9CDF-2F5792865A8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1520607"/>
      </p:ext>
    </p:extLst>
  </p:cSld>
  <p:clrMapOvr>
    <a:masterClrMapping/>
  </p:clrMapOvr>
  <p:transition>
    <p:wipe dir="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71B111-360C-45B7-8F5E-4AA7286A5F3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3001725"/>
      </p:ext>
    </p:extLst>
  </p:cSld>
  <p:clrMapOvr>
    <a:masterClrMapping/>
  </p:clrMapOvr>
  <p:transition>
    <p:wipe dir="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981200"/>
            <a:ext cx="53848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3848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343221-3AD9-46ED-B5C0-6F9E7DB87B0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0996024"/>
      </p:ext>
    </p:extLst>
  </p:cSld>
  <p:clrMapOvr>
    <a:masterClrMapping/>
  </p:clrMapOvr>
  <p:transition>
    <p:wipe dir="d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12DE1D-6BE7-47C2-950F-07A3867A495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8710862"/>
      </p:ext>
    </p:extLst>
  </p:cSld>
  <p:clrMapOvr>
    <a:masterClrMapping/>
  </p:clrMapOvr>
  <p:transition>
    <p:wipe dir="d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8F3B68-BB14-4590-AF5E-9E6F78B279A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6405047"/>
      </p:ext>
    </p:extLst>
  </p:cSld>
  <p:clrMapOvr>
    <a:masterClrMapping/>
  </p:clrMapOvr>
  <p:transition>
    <p:wipe dir="d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4DE800-C9D3-43C2-AC2C-A05E9FC3003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9987689"/>
      </p:ext>
    </p:extLst>
  </p:cSld>
  <p:clrMapOvr>
    <a:masterClrMapping/>
  </p:clrMapOvr>
  <p:transition>
    <p:wipe dir="d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CBBC6F-A9D9-4707-8FB6-0C179F838A0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2765865"/>
      </p:ext>
    </p:extLst>
  </p:cSld>
  <p:clrMapOvr>
    <a:masterClrMapping/>
  </p:clrMapOvr>
  <p:transition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B3B62-712E-4851-99F1-1928BB4913F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E86EB-9178-4F06-9392-914112C5E9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03935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639C1F-9D4F-475B-8F04-7D596BC9CC8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6480546"/>
      </p:ext>
    </p:extLst>
  </p:cSld>
  <p:clrMapOvr>
    <a:masterClrMapping/>
  </p:clrMapOvr>
  <p:transition>
    <p:wipe dir="d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D7763E-48DF-424D-AB1A-D144316F0BB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258954"/>
      </p:ext>
    </p:extLst>
  </p:cSld>
  <p:clrMapOvr>
    <a:masterClrMapping/>
  </p:clrMapOvr>
  <p:transition>
    <p:wipe dir="d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839200" y="381000"/>
            <a:ext cx="2743200" cy="5715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09600" y="381000"/>
            <a:ext cx="8026400" cy="57150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CE0A93-40CB-4F05-8ADD-FE7D8F97609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0514739"/>
      </p:ext>
    </p:extLst>
  </p:cSld>
  <p:clrMapOvr>
    <a:masterClrMapping/>
  </p:clrMapOvr>
  <p:transition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B3B62-712E-4851-99F1-1928BB4913F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E86EB-9178-4F06-9392-914112C5E9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4580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B3B62-712E-4851-99F1-1928BB4913F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E86EB-9178-4F06-9392-914112C5E9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44131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B3B62-712E-4851-99F1-1928BB4913F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E86EB-9178-4F06-9392-914112C5E9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2111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B3B62-712E-4851-99F1-1928BB4913F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E86EB-9178-4F06-9392-914112C5E9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8562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B3B62-712E-4851-99F1-1928BB4913F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E86EB-9178-4F06-9392-914112C5E9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7591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B3B62-712E-4851-99F1-1928BB4913F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E86EB-9178-4F06-9392-914112C5E9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1400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B3B62-712E-4851-99F1-1928BB4913F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E86EB-9178-4F06-9392-914112C5E9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3910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DB3B62-712E-4851-99F1-1928BB4913F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AE86EB-9178-4F06-9392-914112C5E9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1407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381000"/>
            <a:ext cx="109728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981200"/>
            <a:ext cx="109728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9F1DA08-4F9A-4CD1-B2F8-61B91954D32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205350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98" decel="1000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98" decel="1000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98" decel="1000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98" decel="1000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7171" grpId="0" build="p">
        <p:tmplLst>
          <p:tmpl lvl="1">
            <p:tnLst>
              <p:par>
                <p:cTn presetID="37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17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17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17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898" decel="100000" fill="hold"/>
                        <p:tgtEl>
                          <p:spTgt spid="71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898"/>
                          </p:stCondLst>
                        </p:cTn>
                        <p:tgtEl>
                          <p:spTgt spid="71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3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17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17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17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898" decel="100000" fill="hold"/>
                        <p:tgtEl>
                          <p:spTgt spid="71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898"/>
                          </p:stCondLst>
                        </p:cTn>
                        <p:tgtEl>
                          <p:spTgt spid="71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3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17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17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17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898" decel="100000" fill="hold"/>
                        <p:tgtEl>
                          <p:spTgt spid="71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898"/>
                          </p:stCondLst>
                        </p:cTn>
                        <p:tgtEl>
                          <p:spTgt spid="71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3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17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17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17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898" decel="100000" fill="hold"/>
                        <p:tgtEl>
                          <p:spTgt spid="71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898"/>
                          </p:stCondLst>
                        </p:cTn>
                        <p:tgtEl>
                          <p:spTgt spid="71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3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17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17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17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898" decel="100000" fill="hold"/>
                        <p:tgtEl>
                          <p:spTgt spid="71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898"/>
                          </p:stCondLst>
                        </p:cTn>
                        <p:tgtEl>
                          <p:spTgt spid="71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anose="05000000000000000000" pitchFamily="2" charset="2"/>
        <a:buChar char="n"/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anose="05000000000000000000" pitchFamily="2" charset="2"/>
        <a:buChar char="n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anose="05000000000000000000" pitchFamily="2" charset="2"/>
        <a:buChar char="n"/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anose="05000000000000000000" pitchFamily="2" charset="2"/>
        <a:buChar char="n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anose="05000000000000000000" pitchFamily="2" charset="2"/>
        <a:buChar char="n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KARDİYOVASKÜLER SİSTEM HASTALIKLARI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2306209297"/>
      </p:ext>
    </p:extLst>
  </p:cSld>
  <p:clrMapOvr>
    <a:masterClrMapping/>
  </p:clrMapOvr>
  <p:transition>
    <p:wipe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Toraksın oskültasyonu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03388" y="1981200"/>
            <a:ext cx="8964612" cy="41148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smtClean="0"/>
              <a:t>Kalbin oskültasyonu klinik muayenenin önemli bir bölümüdür</a:t>
            </a:r>
          </a:p>
          <a:p>
            <a:pPr eaLnBrk="1" hangingPunct="1">
              <a:defRPr/>
            </a:pPr>
            <a:r>
              <a:rPr lang="tr-TR" smtClean="0"/>
              <a:t>Kalbin oskültasyonunda </a:t>
            </a:r>
          </a:p>
          <a:p>
            <a:pPr lvl="1" eaLnBrk="1" hangingPunct="1">
              <a:defRPr/>
            </a:pPr>
            <a:r>
              <a:rPr lang="tr-TR" smtClean="0"/>
              <a:t>Kalp sesleri kontrol edilir</a:t>
            </a:r>
          </a:p>
          <a:p>
            <a:pPr lvl="1" eaLnBrk="1" hangingPunct="1">
              <a:defRPr/>
            </a:pPr>
            <a:r>
              <a:rPr lang="tr-TR" smtClean="0"/>
              <a:t>Üfürümlerin saptanması amaçlanır.</a:t>
            </a:r>
          </a:p>
        </p:txBody>
      </p:sp>
    </p:spTree>
    <p:extLst>
      <p:ext uri="{BB962C8B-B14F-4D97-AF65-F5344CB8AC3E}">
        <p14:creationId xmlns:p14="http://schemas.microsoft.com/office/powerpoint/2010/main" val="3712123737"/>
      </p:ext>
    </p:extLst>
  </p:cSld>
  <p:clrMapOvr>
    <a:masterClrMapping/>
  </p:clrMapOvr>
  <p:transition>
    <p:wipe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Kalp sesleri 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981200"/>
            <a:ext cx="91440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1. kalp sesi ( S</a:t>
            </a:r>
            <a:r>
              <a:rPr lang="tr-TR" sz="2000"/>
              <a:t>1</a:t>
            </a:r>
            <a:r>
              <a:rPr lang="tr-TR" smtClean="0"/>
              <a:t>): Ventriküllerin sistolü sırasında oluşur. Atrio-ventriküler ( triküspital ve mitral ) kapaklara kan çarpması sonucu oluşur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2. kalp sesi ( S</a:t>
            </a:r>
            <a:r>
              <a:rPr lang="tr-TR" sz="2000"/>
              <a:t>2</a:t>
            </a:r>
            <a:r>
              <a:rPr lang="tr-TR" smtClean="0"/>
              <a:t>) Aorta ve art. pulmonalislerdeki seminuler kapaklara kanın çarpması sonucu oluşmaktadır.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3. ve 4. kalp sesleri kulak ile kolayca saptanamaz. </a:t>
            </a:r>
            <a:endParaRPr lang="tr-TR" sz="2800"/>
          </a:p>
        </p:txBody>
      </p:sp>
    </p:spTree>
    <p:extLst>
      <p:ext uri="{BB962C8B-B14F-4D97-AF65-F5344CB8AC3E}">
        <p14:creationId xmlns:p14="http://schemas.microsoft.com/office/powerpoint/2010/main" val="4012023909"/>
      </p:ext>
    </p:extLst>
  </p:cSld>
  <p:clrMapOvr>
    <a:masterClrMapping/>
  </p:clrMapOvr>
  <p:transition>
    <p:wipe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Murmur - Üfürümler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Kalpte belli yerlerden geçen kanın akımı sırasında oluşturduğu türbülansın duyulmasıdır.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Üfürümler mitral kapakta, triküspital kapakta, aorta ve art. Pulmonalisteki seminular kapaklarda oluşabilir.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Üfürümlerin en net duyuldukları yere punkta maksima denmektedir.</a:t>
            </a:r>
          </a:p>
        </p:txBody>
      </p:sp>
    </p:spTree>
    <p:extLst>
      <p:ext uri="{BB962C8B-B14F-4D97-AF65-F5344CB8AC3E}">
        <p14:creationId xmlns:p14="http://schemas.microsoft.com/office/powerpoint/2010/main" val="3985062460"/>
      </p:ext>
    </p:extLst>
  </p:cSld>
  <p:clrMapOvr>
    <a:masterClrMapping/>
  </p:clrMapOvr>
  <p:transition>
    <p:wipe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981200"/>
            <a:ext cx="8229600" cy="4471988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Üfürümler genel olarak kalp bozukluğuna işaret eder ancak tüm kalp bozukluklarında üfürüm duyulması zorunlu değildir.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Üfürümler sistolik, diyastolik veya devamlı olabilir. Kedi ve köpeklerdeki üfürümlerin çoğunluğu sistoliktir.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Üfürümlerim şiddeti 1-6 arasında derecelendirilir. 1/6 en az 6/6 en şiddetliyi belirler.</a:t>
            </a:r>
          </a:p>
        </p:txBody>
      </p:sp>
    </p:spTree>
    <p:extLst>
      <p:ext uri="{BB962C8B-B14F-4D97-AF65-F5344CB8AC3E}">
        <p14:creationId xmlns:p14="http://schemas.microsoft.com/office/powerpoint/2010/main" val="1201974253"/>
      </p:ext>
    </p:extLst>
  </p:cSld>
  <p:clrMapOvr>
    <a:masterClrMapping/>
  </p:clrMapOvr>
  <p:transition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KLİNİK DEĞERLENDİRME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YAŞ</a:t>
            </a:r>
          </a:p>
          <a:p>
            <a:pPr lvl="1" eaLnBrk="1" hangingPunct="1">
              <a:defRPr/>
            </a:pPr>
            <a:r>
              <a:rPr lang="tr-TR" smtClean="0"/>
              <a:t>Genç hayvanlarda konjenital defektlerden kaynaklanan bozukluklar</a:t>
            </a:r>
          </a:p>
          <a:p>
            <a:pPr lvl="1" eaLnBrk="1" hangingPunct="1">
              <a:defRPr/>
            </a:pPr>
            <a:r>
              <a:rPr lang="tr-TR" smtClean="0"/>
              <a:t>Yaşlı hayvanlarda dejeneratif durumlardan kaynaklanan hastalıklar gözlenir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789807432"/>
      </p:ext>
    </p:extLst>
  </p:cSld>
  <p:clrMapOvr>
    <a:masterClrMapping/>
  </p:clrMapOvr>
  <p:transition>
    <p:wipe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4000"/>
              <a:t>SIK GÖZLENEN KLİNİK BULGULAR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smtClean="0"/>
              <a:t>1. ÖKSÜRÜK; kalp hastalıklarının veya yetmezliğin önemli semptomlarındandır.</a:t>
            </a:r>
          </a:p>
          <a:p>
            <a:pPr lvl="1" eaLnBrk="1" hangingPunct="1">
              <a:defRPr/>
            </a:pPr>
            <a:r>
              <a:rPr lang="tr-TR" sz="2400" dirty="0"/>
              <a:t>sol </a:t>
            </a:r>
            <a:r>
              <a:rPr lang="tr-TR" sz="2400" dirty="0" err="1"/>
              <a:t>ventriküler</a:t>
            </a:r>
            <a:r>
              <a:rPr lang="tr-TR" sz="2400" dirty="0"/>
              <a:t> yetmezlik gibi </a:t>
            </a:r>
            <a:r>
              <a:rPr lang="tr-TR" sz="2400" dirty="0" err="1"/>
              <a:t>kardiak</a:t>
            </a:r>
            <a:r>
              <a:rPr lang="tr-TR" sz="2400" dirty="0"/>
              <a:t> nedenler </a:t>
            </a:r>
            <a:r>
              <a:rPr lang="tr-TR" sz="2400" dirty="0" err="1"/>
              <a:t>pulmoner</a:t>
            </a:r>
            <a:r>
              <a:rPr lang="tr-TR" sz="2400" dirty="0"/>
              <a:t> </a:t>
            </a:r>
            <a:r>
              <a:rPr lang="tr-TR" sz="2400" dirty="0" err="1"/>
              <a:t>venöz</a:t>
            </a:r>
            <a:r>
              <a:rPr lang="tr-TR" sz="2400" dirty="0"/>
              <a:t> durgunluk, </a:t>
            </a:r>
            <a:r>
              <a:rPr lang="tr-TR" sz="2400" dirty="0" err="1"/>
              <a:t>konjesyon</a:t>
            </a:r>
            <a:r>
              <a:rPr lang="tr-TR" sz="2400" dirty="0"/>
              <a:t> nedeniyle öksürüğe neden olur</a:t>
            </a:r>
          </a:p>
          <a:p>
            <a:pPr lvl="1" eaLnBrk="1" hangingPunct="1">
              <a:defRPr/>
            </a:pPr>
            <a:r>
              <a:rPr lang="tr-TR" sz="2400" dirty="0"/>
              <a:t>sol </a:t>
            </a:r>
            <a:r>
              <a:rPr lang="tr-TR" sz="2400" dirty="0" err="1"/>
              <a:t>artium</a:t>
            </a:r>
            <a:r>
              <a:rPr lang="tr-TR" sz="2400" dirty="0"/>
              <a:t> genişlemesi sol bronşun köküne temas eder ve öksürüğe neden olur.</a:t>
            </a:r>
          </a:p>
          <a:p>
            <a:pPr lvl="1" eaLnBrk="1" hangingPunct="1">
              <a:defRPr/>
            </a:pPr>
            <a:r>
              <a:rPr lang="tr-TR" sz="2400" dirty="0" err="1"/>
              <a:t>heartworm</a:t>
            </a:r>
            <a:r>
              <a:rPr lang="tr-TR" sz="2400" dirty="0"/>
              <a:t> </a:t>
            </a:r>
            <a:r>
              <a:rPr lang="tr-TR" sz="2400" dirty="0" err="1"/>
              <a:t>enfestasyonu</a:t>
            </a:r>
            <a:r>
              <a:rPr lang="tr-TR" sz="2400" dirty="0"/>
              <a:t> </a:t>
            </a:r>
            <a:r>
              <a:rPr lang="tr-TR" sz="2400" dirty="0" err="1"/>
              <a:t>pulmoner</a:t>
            </a:r>
            <a:r>
              <a:rPr lang="tr-TR" sz="2400" dirty="0"/>
              <a:t> </a:t>
            </a:r>
            <a:r>
              <a:rPr lang="tr-TR" sz="2400" dirty="0" err="1"/>
              <a:t>vasküler</a:t>
            </a:r>
            <a:r>
              <a:rPr lang="tr-TR" sz="2400" dirty="0"/>
              <a:t> hastalığa ve </a:t>
            </a:r>
            <a:r>
              <a:rPr lang="tr-TR" sz="2400" dirty="0" err="1"/>
              <a:t>pnömoniye</a:t>
            </a:r>
            <a:r>
              <a:rPr lang="tr-TR" sz="2400" dirty="0"/>
              <a:t> yol açarak öksürük oluşturur. </a:t>
            </a:r>
          </a:p>
        </p:txBody>
      </p:sp>
    </p:spTree>
    <p:extLst>
      <p:ext uri="{BB962C8B-B14F-4D97-AF65-F5344CB8AC3E}">
        <p14:creationId xmlns:p14="http://schemas.microsoft.com/office/powerpoint/2010/main" val="4066542472"/>
      </p:ext>
    </p:extLst>
  </p:cSld>
  <p:clrMapOvr>
    <a:masterClrMapping/>
  </p:clrMapOvr>
  <p:transition>
    <p:wipe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2. EKZERSİZ İNTOLERANS	</a:t>
            </a:r>
          </a:p>
          <a:p>
            <a:pPr lvl="1" eaLnBrk="1" hangingPunct="1">
              <a:defRPr/>
            </a:pPr>
            <a:r>
              <a:rPr lang="tr-TR" sz="2400"/>
              <a:t>kalp hastalığının ilk belirtisi bu olabilir. köpeklerde kedilere göre daha sık bildirilmiştir. bunun nedeni kedilerin atletik faaliyetlerden hoşlanmamaları olabilir.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endParaRPr lang="tr-TR" sz="2400"/>
          </a:p>
        </p:txBody>
      </p:sp>
    </p:spTree>
    <p:extLst>
      <p:ext uri="{BB962C8B-B14F-4D97-AF65-F5344CB8AC3E}">
        <p14:creationId xmlns:p14="http://schemas.microsoft.com/office/powerpoint/2010/main" val="1862291589"/>
      </p:ext>
    </p:extLst>
  </p:cSld>
  <p:clrMapOvr>
    <a:masterClrMapping/>
  </p:clrMapOvr>
  <p:transition>
    <p:wipe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ASİTES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SAĞ VENTRİKÜLER YETMEZLİKTEN KAYNALANIR.</a:t>
            </a:r>
          </a:p>
        </p:txBody>
      </p:sp>
    </p:spTree>
    <p:extLst>
      <p:ext uri="{BB962C8B-B14F-4D97-AF65-F5344CB8AC3E}">
        <p14:creationId xmlns:p14="http://schemas.microsoft.com/office/powerpoint/2010/main" val="2666623418"/>
      </p:ext>
    </p:extLst>
  </p:cSld>
  <p:clrMapOvr>
    <a:masterClrMapping/>
  </p:clrMapOvr>
  <p:transition>
    <p:wipe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DİSPNE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Kalp hastalığı akciğer ödemi veya pleural effüzyona neden olduğunda dispne gelişir.</a:t>
            </a:r>
          </a:p>
          <a:p>
            <a:pPr lvl="1" eaLnBrk="1" hangingPunct="1">
              <a:defRPr/>
            </a:pPr>
            <a:r>
              <a:rPr lang="tr-TR" smtClean="0"/>
              <a:t>Kedilerde akciğer ödemi veya pleural effüzyon öksürükten ziyade dispne ve taşipneye neden olur.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121404953"/>
      </p:ext>
    </p:extLst>
  </p:cSld>
  <p:clrMapOvr>
    <a:masterClrMapping/>
  </p:clrMapOvr>
  <p:transition>
    <p:wipe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SYNCOPE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Bradi veya taşiaritmiler, kan akımı obstrüksiyonlar vb. nedenlerle bayılmaya neden olabilir.</a:t>
            </a:r>
          </a:p>
        </p:txBody>
      </p:sp>
    </p:spTree>
    <p:extLst>
      <p:ext uri="{BB962C8B-B14F-4D97-AF65-F5344CB8AC3E}">
        <p14:creationId xmlns:p14="http://schemas.microsoft.com/office/powerpoint/2010/main" val="2209647787"/>
      </p:ext>
    </p:extLst>
  </p:cSld>
  <p:clrMapOvr>
    <a:masterClrMapping/>
  </p:clrMapOvr>
  <p:transition>
    <p:wipe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FİZİKSEL MUAYENE BULGULARI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981200"/>
            <a:ext cx="8229600" cy="4616450"/>
          </a:xfrm>
        </p:spPr>
        <p:txBody>
          <a:bodyPr/>
          <a:lstStyle/>
          <a:p>
            <a:pPr eaLnBrk="1" hangingPunct="1">
              <a:defRPr/>
            </a:pPr>
            <a:r>
              <a:rPr lang="tr-TR" smtClean="0"/>
              <a:t>Dispneli hayvanlar genellikle asabidirler ayrıca ayakta, göğüs üstü yatar veya yan yatar pozisyonda olabilir. Dirseklerini güğüslerinden uzakta tutarlar. Şiddetli dispnede özellikle kedilerde ağız açılarak solunum yapılır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36384194"/>
      </p:ext>
    </p:extLst>
  </p:cSld>
  <p:clrMapOvr>
    <a:masterClrMapping/>
  </p:clrMapOvr>
  <p:transition>
    <p:wipe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381000"/>
            <a:ext cx="8229600" cy="95250"/>
          </a:xfrm>
        </p:spPr>
        <p:txBody>
          <a:bodyPr/>
          <a:lstStyle/>
          <a:p>
            <a:pPr eaLnBrk="1" hangingPunct="1">
              <a:defRPr/>
            </a:pPr>
            <a:endParaRPr lang="tr-TR" sz="400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476251"/>
            <a:ext cx="8229600" cy="6048375"/>
          </a:xfrm>
        </p:spPr>
        <p:txBody>
          <a:bodyPr/>
          <a:lstStyle/>
          <a:p>
            <a:pPr eaLnBrk="1" hangingPunct="1">
              <a:defRPr/>
            </a:pPr>
            <a:r>
              <a:rPr lang="tr-TR" smtClean="0"/>
              <a:t>Vena jugularisin değerlendirilmesi</a:t>
            </a:r>
          </a:p>
          <a:p>
            <a:pPr lvl="1" eaLnBrk="1" hangingPunct="1">
              <a:defRPr/>
            </a:pPr>
            <a:r>
              <a:rPr lang="tr-TR" smtClean="0"/>
              <a:t>Vena jugularis hayvan ayakta iken veya başı normal pozisyonda iken yapılır. </a:t>
            </a:r>
          </a:p>
          <a:p>
            <a:pPr lvl="1" eaLnBrk="1" hangingPunct="1">
              <a:defRPr/>
            </a:pPr>
            <a:r>
              <a:rPr lang="tr-TR" smtClean="0"/>
              <a:t>Normal vena jugularis dolgun değildir ve boynun 1/3 ünden yukarı çıkmayan dalgalanmalar görülebilir.</a:t>
            </a:r>
          </a:p>
          <a:p>
            <a:pPr lvl="1" eaLnBrk="1" hangingPunct="1">
              <a:defRPr/>
            </a:pPr>
            <a:r>
              <a:rPr lang="tr-TR" smtClean="0"/>
              <a:t>Vena jugulariste dolgunluk,  sağ ventrikül yetmezliği veya vena kava obstrüksiyonlarından kaynaklanan sentral venöz basıncın artması nedeniyle olur.</a:t>
            </a:r>
          </a:p>
          <a:p>
            <a:pPr lvl="1" eaLnBrk="1" hangingPunct="1">
              <a:defRPr/>
            </a:pPr>
            <a:r>
              <a:rPr lang="tr-TR" smtClean="0"/>
              <a:t>Anormal jugular pulzasyon triküspital kapak yetmezliği, sağ ventrikül hipertrofisi, kalp aritmileri veya heartworm nedeniyle olabilir.</a:t>
            </a:r>
          </a:p>
        </p:txBody>
      </p:sp>
    </p:spTree>
    <p:extLst>
      <p:ext uri="{BB962C8B-B14F-4D97-AF65-F5344CB8AC3E}">
        <p14:creationId xmlns:p14="http://schemas.microsoft.com/office/powerpoint/2010/main" val="1925230532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oku">
  <a:themeElements>
    <a:clrScheme name="Doku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Doku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oku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oku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oku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oku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oku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oku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oku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oku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406</Words>
  <Application>Microsoft Office PowerPoint</Application>
  <PresentationFormat>Geniş ekran</PresentationFormat>
  <Paragraphs>42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Tahoma</vt:lpstr>
      <vt:lpstr>Wingdings</vt:lpstr>
      <vt:lpstr>Office Teması</vt:lpstr>
      <vt:lpstr>Doku</vt:lpstr>
      <vt:lpstr>KARDİYOVASKÜLER SİSTEM HASTALIKLARI</vt:lpstr>
      <vt:lpstr>KLİNİK DEĞERLENDİRME</vt:lpstr>
      <vt:lpstr>SIK GÖZLENEN KLİNİK BULGULAR</vt:lpstr>
      <vt:lpstr>PowerPoint Sunusu</vt:lpstr>
      <vt:lpstr>ASİTES</vt:lpstr>
      <vt:lpstr>DİSPNE</vt:lpstr>
      <vt:lpstr>SYNCOPE</vt:lpstr>
      <vt:lpstr>FİZİKSEL MUAYENE BULGULARI</vt:lpstr>
      <vt:lpstr>PowerPoint Sunusu</vt:lpstr>
      <vt:lpstr>Toraksın oskültasyonu</vt:lpstr>
      <vt:lpstr>Kalp sesleri </vt:lpstr>
      <vt:lpstr>Murmur - Üfürümler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KARDİYOVASKÜLER SİSTEM HASTALIKLARI</dc:title>
  <dc:creator>Esra</dc:creator>
  <cp:lastModifiedBy>Esra</cp:lastModifiedBy>
  <cp:revision>1</cp:revision>
  <dcterms:created xsi:type="dcterms:W3CDTF">2020-05-12T07:43:58Z</dcterms:created>
  <dcterms:modified xsi:type="dcterms:W3CDTF">2020-05-12T07:44:35Z</dcterms:modified>
</cp:coreProperties>
</file>