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7" r:id="rId2"/>
    <p:sldId id="258" r:id="rId3"/>
    <p:sldId id="259" r:id="rId4"/>
    <p:sldId id="260" r:id="rId5"/>
    <p:sldId id="261" r:id="rId6"/>
    <p:sldId id="263" r:id="rId7"/>
    <p:sldId id="264" r:id="rId8"/>
    <p:sldId id="266"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E6C937DD-F798-4997-94FD-6CCC8ED77B2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638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22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979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953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96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60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B78420-1C94-4B09-8A05-C6D89B6CB6F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C937DD-F798-4997-94FD-6CCC8ED77B2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9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B78420-1C94-4B09-8A05-C6D89B6CB6F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C937DD-F798-4997-94FD-6CCC8ED77B2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132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78420-1C94-4B09-8A05-C6D89B6CB6F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C937DD-F798-4997-94FD-6CCC8ED77B2E}" type="slidenum">
              <a:rPr lang="tr-TR" smtClean="0"/>
              <a:t>‹#›</a:t>
            </a:fld>
            <a:endParaRPr lang="tr-TR"/>
          </a:p>
        </p:txBody>
      </p:sp>
    </p:spTree>
    <p:extLst>
      <p:ext uri="{BB962C8B-B14F-4D97-AF65-F5344CB8AC3E}">
        <p14:creationId xmlns:p14="http://schemas.microsoft.com/office/powerpoint/2010/main" val="24293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488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504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B78420-1C94-4B09-8A05-C6D89B6CB6FE}"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6C937DD-F798-4997-94FD-6CCC8ED77B2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058576"/>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8AEA6F-9320-47B6-AAFB-0340B23BC97A}"/>
              </a:ext>
            </a:extLst>
          </p:cNvPr>
          <p:cNvSpPr>
            <a:spLocks noGrp="1"/>
          </p:cNvSpPr>
          <p:nvPr>
            <p:ph type="ctrTitle"/>
          </p:nvPr>
        </p:nvSpPr>
        <p:spPr>
          <a:xfrm>
            <a:off x="1533378" y="685799"/>
            <a:ext cx="9551964" cy="2743201"/>
          </a:xfrm>
        </p:spPr>
        <p:txBody>
          <a:bodyPr>
            <a:normAutofit/>
          </a:bodyPr>
          <a:lstStyle/>
          <a:p>
            <a:pPr algn="ctr"/>
            <a:r>
              <a:rPr lang="tr-TR" sz="4400" b="1" dirty="0">
                <a:solidFill>
                  <a:schemeClr val="tx2"/>
                </a:solidFill>
                <a:latin typeface="Times New Roman" panose="02020603050405020304" pitchFamily="18" charset="0"/>
                <a:cs typeface="Times New Roman" panose="02020603050405020304" pitchFamily="18" charset="0"/>
              </a:rPr>
              <a:t>TAR0362 </a:t>
            </a:r>
            <a:br>
              <a:rPr lang="tr-TR" sz="4400" b="1" dirty="0">
                <a:solidFill>
                  <a:schemeClr val="tx2"/>
                </a:solidFill>
                <a:latin typeface="Times New Roman" panose="02020603050405020304" pitchFamily="18" charset="0"/>
                <a:cs typeface="Times New Roman" panose="02020603050405020304" pitchFamily="18" charset="0"/>
              </a:rPr>
            </a:br>
            <a:r>
              <a:rPr lang="tr-TR" sz="4400" b="1" dirty="0">
                <a:solidFill>
                  <a:schemeClr val="tx2"/>
                </a:solidFill>
                <a:latin typeface="Times New Roman" panose="02020603050405020304" pitchFamily="18" charset="0"/>
                <a:cs typeface="Times New Roman" panose="02020603050405020304" pitchFamily="18" charset="0"/>
              </a:rPr>
              <a:t>ESKİÇAĞ’DA DEVLET VE TOPLUM</a:t>
            </a:r>
          </a:p>
        </p:txBody>
      </p:sp>
      <p:sp>
        <p:nvSpPr>
          <p:cNvPr id="3" name="Alt Başlık 2">
            <a:extLst>
              <a:ext uri="{FF2B5EF4-FFF2-40B4-BE49-F238E27FC236}">
                <a16:creationId xmlns:a16="http://schemas.microsoft.com/office/drawing/2014/main" id="{EE26A2BA-3F64-40C6-870A-95F88901F7D4}"/>
              </a:ext>
            </a:extLst>
          </p:cNvPr>
          <p:cNvSpPr>
            <a:spLocks noGrp="1"/>
          </p:cNvSpPr>
          <p:nvPr>
            <p:ph type="subTitle" idx="1"/>
          </p:nvPr>
        </p:nvSpPr>
        <p:spPr>
          <a:xfrm>
            <a:off x="1828800" y="3868615"/>
            <a:ext cx="9256541" cy="1922585"/>
          </a:xfrm>
        </p:spPr>
        <p:txBody>
          <a:bodyPr>
            <a:normAutofit/>
          </a:bodyPr>
          <a:lstStyle/>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12. Hafta: </a:t>
            </a:r>
          </a:p>
          <a:p>
            <a:pPr>
              <a:lnSpc>
                <a:spcPct val="90000"/>
              </a:lnSpc>
            </a:pPr>
            <a:r>
              <a:rPr lang="tr-TR" sz="2000" b="1" i="1" dirty="0" err="1">
                <a:solidFill>
                  <a:schemeClr val="tx1">
                    <a:alpha val="80000"/>
                  </a:schemeClr>
                </a:solidFill>
                <a:latin typeface="Times New Roman" panose="02020603050405020304" pitchFamily="18" charset="0"/>
                <a:cs typeface="Times New Roman" panose="02020603050405020304" pitchFamily="18" charset="0"/>
              </a:rPr>
              <a:t>Polis</a:t>
            </a:r>
            <a:r>
              <a:rPr lang="tr-TR" sz="2000" b="1" dirty="0" err="1">
                <a:solidFill>
                  <a:schemeClr val="tx1">
                    <a:alpha val="80000"/>
                  </a:schemeClr>
                </a:solidFill>
                <a:latin typeface="Times New Roman" panose="02020603050405020304" pitchFamily="18" charset="0"/>
                <a:cs typeface="Times New Roman" panose="02020603050405020304" pitchFamily="18" charset="0"/>
              </a:rPr>
              <a:t>’in</a:t>
            </a:r>
            <a:r>
              <a:rPr lang="tr-TR" sz="2000" b="1" dirty="0">
                <a:solidFill>
                  <a:schemeClr val="tx1">
                    <a:alpha val="80000"/>
                  </a:schemeClr>
                </a:solidFill>
                <a:latin typeface="Times New Roman" panose="02020603050405020304" pitchFamily="18" charset="0"/>
                <a:cs typeface="Times New Roman" panose="02020603050405020304" pitchFamily="18" charset="0"/>
              </a:rPr>
              <a:t> Devlet olarak İdealleştirilmesi: Platon ve Aristoteles</a:t>
            </a:r>
          </a:p>
          <a:p>
            <a:pPr>
              <a:lnSpc>
                <a:spcPct val="90000"/>
              </a:lnSpc>
            </a:pPr>
            <a:endParaRPr lang="tr-TR" sz="2000" b="1" dirty="0">
              <a:solidFill>
                <a:schemeClr val="tx1">
                  <a:alpha val="80000"/>
                </a:schemeClr>
              </a:solidFill>
              <a:latin typeface="Times New Roman" panose="02020603050405020304" pitchFamily="18" charset="0"/>
              <a:cs typeface="Times New Roman" panose="02020603050405020304" pitchFamily="18" charset="0"/>
            </a:endParaRPr>
          </a:p>
          <a:p>
            <a:pPr>
              <a:lnSpc>
                <a:spcPct val="90000"/>
              </a:lnSpc>
            </a:pPr>
            <a:endParaRPr lang="tr-TR" sz="2000" b="1" dirty="0">
              <a:solidFill>
                <a:schemeClr val="tx1">
                  <a:alpha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59808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fontScale="92500"/>
          </a:bodyPr>
          <a:lstStyle/>
          <a:p>
            <a:pPr marL="0" indent="0">
              <a:buNone/>
            </a:pPr>
            <a:r>
              <a:rPr lang="tr-TR" sz="3200" dirty="0" err="1">
                <a:latin typeface="Times New Roman" panose="02020603050405020304" pitchFamily="18" charset="0"/>
                <a:cs typeface="Times New Roman" panose="02020603050405020304" pitchFamily="18" charset="0"/>
              </a:rPr>
              <a:t>Peloponnesos</a:t>
            </a:r>
            <a:r>
              <a:rPr lang="tr-TR" sz="3200" dirty="0">
                <a:latin typeface="Times New Roman" panose="02020603050405020304" pitchFamily="18" charset="0"/>
                <a:cs typeface="Times New Roman" panose="02020603050405020304" pitchFamily="18" charset="0"/>
              </a:rPr>
              <a:t> Savaşları’nın sonlarına doğru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ve özellikle </a:t>
            </a:r>
            <a:r>
              <a:rPr lang="tr-TR" sz="3200" i="1" dirty="0" err="1">
                <a:latin typeface="Times New Roman" panose="02020603050405020304" pitchFamily="18" charset="0"/>
                <a:cs typeface="Times New Roman" panose="02020603050405020304" pitchFamily="18" charset="0"/>
              </a:rPr>
              <a:t>demokratia</a:t>
            </a:r>
            <a:r>
              <a:rPr lang="tr-TR" sz="3200" dirty="0">
                <a:latin typeface="Times New Roman" panose="02020603050405020304" pitchFamily="18" charset="0"/>
                <a:cs typeface="Times New Roman" panose="02020603050405020304" pitchFamily="18" charset="0"/>
              </a:rPr>
              <a:t> siyasal düzeni şiddetle eleştirilmeye başlanmıştı. Bu süreçte, iyi yönetilemeyen siyasal düzenlere çözüm arayışında olan düşünürler de ideal polis üzerine üretmeye başlamışlardı. Öyle ki birey, iyi bir hayatı ve mutluluğu ancak toplum ve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içinde elde edebilirdi.</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47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fontScale="92500" lnSpcReduction="10000"/>
          </a:bodyPr>
          <a:lstStyle/>
          <a:p>
            <a:pPr marL="0" indent="0" algn="just">
              <a:lnSpc>
                <a:spcPct val="110000"/>
              </a:lnSpc>
              <a:buNone/>
            </a:pPr>
            <a:r>
              <a:rPr lang="tr-TR" sz="3200" dirty="0">
                <a:latin typeface="Times New Roman" panose="02020603050405020304" pitchFamily="18" charset="0"/>
                <a:cs typeface="Times New Roman" panose="02020603050405020304" pitchFamily="18" charset="0"/>
              </a:rPr>
              <a:t>Öyleyse ideal siyasal düzene ulaşmak toplumsal bir hedef olmalıydı.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'in</a:t>
            </a:r>
            <a:r>
              <a:rPr lang="tr-TR" sz="3200" dirty="0">
                <a:latin typeface="Times New Roman" panose="02020603050405020304" pitchFamily="18" charset="0"/>
                <a:cs typeface="Times New Roman" panose="02020603050405020304" pitchFamily="18" charset="0"/>
              </a:rPr>
              <a:t> devlet olarak idealleştirilmesi ve yurttaşlarıyla tanımlanması en açık biçimde Platon </a:t>
            </a:r>
            <a:r>
              <a:rPr lang="tr-TR" sz="3500" dirty="0">
                <a:latin typeface="Times New Roman" panose="02020603050405020304" pitchFamily="18" charset="0"/>
                <a:cs typeface="Times New Roman" panose="02020603050405020304" pitchFamily="18" charset="0"/>
              </a:rPr>
              <a:t>(İÖ 427-347)</a:t>
            </a:r>
            <a:r>
              <a:rPr lang="tr-TR" sz="3200" dirty="0">
                <a:latin typeface="Times New Roman" panose="02020603050405020304" pitchFamily="18" charset="0"/>
                <a:cs typeface="Times New Roman" panose="02020603050405020304" pitchFamily="18" charset="0"/>
              </a:rPr>
              <a:t>  ve Aristoteles’e (İÖ 384-322) ait eserlerde izlenmiştir. Bu bağlamda Platon, </a:t>
            </a:r>
            <a:r>
              <a:rPr lang="tr-TR" sz="3200" i="1" dirty="0" err="1">
                <a:latin typeface="Times New Roman" panose="02020603050405020304" pitchFamily="18" charset="0"/>
                <a:cs typeface="Times New Roman" panose="02020603050405020304" pitchFamily="18" charset="0"/>
              </a:rPr>
              <a:t>Politeia</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Devlet</a:t>
            </a:r>
            <a:r>
              <a:rPr lang="tr-TR" sz="3200" dirty="0">
                <a:latin typeface="Times New Roman" panose="02020603050405020304" pitchFamily="18" charset="0"/>
                <a:cs typeface="Times New Roman" panose="02020603050405020304" pitchFamily="18" charset="0"/>
              </a:rPr>
              <a:t>) ve </a:t>
            </a:r>
            <a:r>
              <a:rPr lang="tr-TR" sz="3200" i="1" dirty="0" err="1">
                <a:latin typeface="Times New Roman" panose="02020603050405020304" pitchFamily="18" charset="0"/>
                <a:cs typeface="Times New Roman" panose="02020603050405020304" pitchFamily="18" charset="0"/>
              </a:rPr>
              <a:t>Nomoi</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Yasalar</a:t>
            </a:r>
            <a:r>
              <a:rPr lang="tr-TR" sz="3200" dirty="0">
                <a:latin typeface="Times New Roman" panose="02020603050405020304" pitchFamily="18" charset="0"/>
                <a:cs typeface="Times New Roman" panose="02020603050405020304" pitchFamily="18" charset="0"/>
              </a:rPr>
              <a:t>) adlı eserlerinde, düşlediği en iyi siyasal düzeni kurgulamaya çalışmıştır.</a:t>
            </a:r>
          </a:p>
          <a:p>
            <a:pPr marL="0" indent="0">
              <a:buNone/>
            </a:pP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567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Platon ideal siyasal düzeni kurguladığı </a:t>
            </a:r>
            <a:r>
              <a:rPr lang="tr-TR" sz="3200" i="1" dirty="0" err="1">
                <a:latin typeface="Times New Roman" panose="02020603050405020304" pitchFamily="18" charset="0"/>
                <a:cs typeface="Times New Roman" panose="02020603050405020304" pitchFamily="18" charset="0"/>
              </a:rPr>
              <a:t>Politeia</a:t>
            </a:r>
            <a:r>
              <a:rPr lang="tr-TR" sz="3200" dirty="0">
                <a:latin typeface="Times New Roman" panose="02020603050405020304" pitchFamily="18" charset="0"/>
                <a:cs typeface="Times New Roman" panose="02020603050405020304" pitchFamily="18" charset="0"/>
              </a:rPr>
              <a:t> adlı yapıtında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için yeni, bazen radikal olarak değerlendirilebilecek yaklaşımlarda bulunur. Örneğin aile kurumuna yaklaşımı oldukça radikaldir. Bu nedenle yapıtında kurduğu düzen, çoğunlukla yaşamın gerçeklerinden uzak olarak değerlendirilebilir. </a:t>
            </a:r>
          </a:p>
        </p:txBody>
      </p:sp>
    </p:spTree>
    <p:extLst>
      <p:ext uri="{BB962C8B-B14F-4D97-AF65-F5344CB8AC3E}">
        <p14:creationId xmlns:p14="http://schemas.microsoft.com/office/powerpoint/2010/main" val="11097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3864563"/>
          </a:xfrm>
        </p:spPr>
        <p:txBody>
          <a:bodyPr>
            <a:normAutofit fontScale="92500" lnSpcReduction="10000"/>
          </a:bodyPr>
          <a:lstStyle/>
          <a:p>
            <a:pPr marL="0" indent="0">
              <a:buNone/>
            </a:pPr>
            <a:r>
              <a:rPr lang="tr-TR" sz="3200"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Politeia</a:t>
            </a:r>
            <a:r>
              <a:rPr lang="tr-TR" sz="3200" dirty="0" err="1">
                <a:latin typeface="Times New Roman" panose="02020603050405020304" pitchFamily="18" charset="0"/>
                <a:cs typeface="Times New Roman" panose="02020603050405020304" pitchFamily="18" charset="0"/>
              </a:rPr>
              <a:t>’da</a:t>
            </a:r>
            <a:r>
              <a:rPr lang="tr-TR" sz="3200" dirty="0">
                <a:latin typeface="Times New Roman" panose="02020603050405020304" pitchFamily="18" charset="0"/>
                <a:cs typeface="Times New Roman" panose="02020603050405020304" pitchFamily="18" charset="0"/>
              </a:rPr>
              <a:t> Atina’da yaşanan çöküşle ilgili olarak alttan alta devlet adamlarını sorumlu tutarken sofistlere eleştiri getirmekten de geri durmaz. Yönetim, yöneticinin karakterinde şekillenir düşüncesini savunur ve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'deki</a:t>
            </a:r>
            <a:r>
              <a:rPr lang="tr-TR" sz="3200" dirty="0">
                <a:latin typeface="Times New Roman" panose="02020603050405020304" pitchFamily="18" charset="0"/>
                <a:cs typeface="Times New Roman" panose="02020603050405020304" pitchFamily="18" charset="0"/>
              </a:rPr>
              <a:t> yanlış işleyişe bir çare olarak filozof kral önerisinde bulunur. Filozof-kral, bilgelikle siyasal gücün kendi şahsında bütünleştiği kişidir. </a:t>
            </a:r>
          </a:p>
        </p:txBody>
      </p:sp>
    </p:spTree>
    <p:extLst>
      <p:ext uri="{BB962C8B-B14F-4D97-AF65-F5344CB8AC3E}">
        <p14:creationId xmlns:p14="http://schemas.microsoft.com/office/powerpoint/2010/main" val="1336940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i="1" dirty="0" err="1">
                <a:latin typeface="Times New Roman" panose="02020603050405020304" pitchFamily="18" charset="0"/>
                <a:cs typeface="Times New Roman" panose="02020603050405020304" pitchFamily="18" charset="0"/>
              </a:rPr>
              <a:t>Nomoi</a:t>
            </a:r>
            <a:r>
              <a:rPr lang="tr-TR" sz="3200" dirty="0">
                <a:latin typeface="Times New Roman" panose="02020603050405020304" pitchFamily="18" charset="0"/>
                <a:cs typeface="Times New Roman" panose="02020603050405020304" pitchFamily="18" charset="0"/>
              </a:rPr>
              <a:t> adlı son eserinde yine ideal siyasal düzene ulaşmaya çalışırken konu yasalar ekseninde ele alınmıştır. Adaletsizlik yapmadan tek başına yönetecek bir insan bulmak zor olduğundan yasalar zorunludur. Eserde en iyi yasalar konusu sürekli olarak ahlak dersleriyle beraber işlenmektedir.</a:t>
            </a:r>
          </a:p>
        </p:txBody>
      </p:sp>
    </p:spTree>
    <p:extLst>
      <p:ext uri="{BB962C8B-B14F-4D97-AF65-F5344CB8AC3E}">
        <p14:creationId xmlns:p14="http://schemas.microsoft.com/office/powerpoint/2010/main" val="186219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fontScale="92500"/>
          </a:bodyPr>
          <a:lstStyle/>
          <a:p>
            <a:pPr marL="0" indent="0">
              <a:buNone/>
            </a:pPr>
            <a:r>
              <a:rPr lang="tr-TR" sz="3200" dirty="0" err="1">
                <a:latin typeface="Times New Roman" panose="02020603050405020304" pitchFamily="18" charset="0"/>
                <a:cs typeface="Times New Roman" panose="02020603050405020304" pitchFamily="18" charset="0"/>
              </a:rPr>
              <a:t>Stageiralı</a:t>
            </a:r>
            <a:r>
              <a:rPr lang="tr-TR" sz="3200" dirty="0">
                <a:latin typeface="Times New Roman" panose="02020603050405020304" pitchFamily="18" charset="0"/>
                <a:cs typeface="Times New Roman" panose="02020603050405020304" pitchFamily="18" charset="0"/>
              </a:rPr>
              <a:t> Aristoteles (İ.Ö. 384-322) ise,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modelinin imparatorluk karşısında gücünü giderek yitirdiği ve tarihsel olarak ortadan kalkmaya yüz tuttuğu bir zaman diliminde yaşamıştır. Bu süreçte politik varlığı tehlikeye giren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yapısı için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'e</a:t>
            </a:r>
            <a:r>
              <a:rPr lang="tr-TR" sz="3200" dirty="0">
                <a:latin typeface="Times New Roman" panose="02020603050405020304" pitchFamily="18" charset="0"/>
                <a:cs typeface="Times New Roman" panose="02020603050405020304" pitchFamily="18" charset="0"/>
              </a:rPr>
              <a:t> özgü toplumsal bir kurtuluş hedeflerken birey ile devlet arasında sıkı ilişkiler kurmuştur. </a:t>
            </a:r>
          </a:p>
        </p:txBody>
      </p:sp>
    </p:spTree>
    <p:extLst>
      <p:ext uri="{BB962C8B-B14F-4D97-AF65-F5344CB8AC3E}">
        <p14:creationId xmlns:p14="http://schemas.microsoft.com/office/powerpoint/2010/main" val="56247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4037749"/>
          </a:xfrm>
        </p:spPr>
        <p:txBody>
          <a:bodyPr>
            <a:normAutofit/>
          </a:bodyPr>
          <a:lstStyle/>
          <a:p>
            <a:pPr marL="0" indent="0">
              <a:buNone/>
            </a:pPr>
            <a:r>
              <a:rPr lang="tr-TR" sz="3200" i="1" dirty="0">
                <a:latin typeface="Times New Roman" panose="02020603050405020304" pitchFamily="18" charset="0"/>
                <a:cs typeface="Times New Roman" panose="02020603050405020304" pitchFamily="18" charset="0"/>
              </a:rPr>
              <a:t>Politika</a:t>
            </a:r>
            <a:r>
              <a:rPr lang="tr-TR" sz="3200" dirty="0">
                <a:latin typeface="Times New Roman" panose="02020603050405020304" pitchFamily="18" charset="0"/>
                <a:cs typeface="Times New Roman" panose="02020603050405020304" pitchFamily="18" charset="0"/>
              </a:rPr>
              <a:t> adlı eserinde Aristoteles için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yurttaşların bütünüdür. Yurttaş işe yargı ve yönetime katılan kişidir.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için yurttaşlardan başka </a:t>
            </a:r>
            <a:r>
              <a:rPr lang="tr-TR" sz="3200" i="1" dirty="0" err="1">
                <a:latin typeface="Times New Roman" panose="02020603050405020304" pitchFamily="18" charset="0"/>
                <a:cs typeface="Times New Roman" panose="02020603050405020304" pitchFamily="18" charset="0"/>
              </a:rPr>
              <a:t>autarkeia</a:t>
            </a:r>
            <a:r>
              <a:rPr lang="tr-TR" sz="3200" dirty="0">
                <a:latin typeface="Times New Roman" panose="02020603050405020304" pitchFamily="18" charset="0"/>
                <a:cs typeface="Times New Roman" panose="02020603050405020304" pitchFamily="18" charset="0"/>
              </a:rPr>
              <a:t> kuvvetle vurgulanmıştır.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’in</a:t>
            </a:r>
            <a:r>
              <a:rPr lang="tr-TR" sz="3200" dirty="0">
                <a:latin typeface="Times New Roman" panose="02020603050405020304" pitchFamily="18" charset="0"/>
                <a:cs typeface="Times New Roman" panose="02020603050405020304" pitchFamily="18" charset="0"/>
              </a:rPr>
              <a:t> karakteristikleri olarak </a:t>
            </a:r>
            <a:r>
              <a:rPr lang="tr-TR" sz="3200" i="1" dirty="0" err="1">
                <a:latin typeface="Times New Roman" panose="02020603050405020304" pitchFamily="18" charset="0"/>
                <a:cs typeface="Times New Roman" panose="02020603050405020304" pitchFamily="18" charset="0"/>
              </a:rPr>
              <a:t>eleutheria</a:t>
            </a:r>
            <a:r>
              <a:rPr lang="tr-TR" sz="3200" i="1"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autonomia</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 </a:t>
            </a:r>
            <a:r>
              <a:rPr lang="tr-TR" sz="3200" i="1" dirty="0" err="1">
                <a:latin typeface="Times New Roman" panose="02020603050405020304" pitchFamily="18" charset="0"/>
                <a:cs typeface="Times New Roman" panose="02020603050405020304" pitchFamily="18" charset="0"/>
              </a:rPr>
              <a:t>autarkeia</a:t>
            </a:r>
            <a:r>
              <a:rPr lang="tr-TR" sz="3200" dirty="0">
                <a:latin typeface="Times New Roman" panose="02020603050405020304" pitchFamily="18" charset="0"/>
                <a:cs typeface="Times New Roman" panose="02020603050405020304" pitchFamily="18" charset="0"/>
              </a:rPr>
              <a:t> ilkeleri, ideal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kurgularında belirgin biçimde izlenmiştir.</a:t>
            </a:r>
          </a:p>
        </p:txBody>
      </p:sp>
    </p:spTree>
    <p:extLst>
      <p:ext uri="{BB962C8B-B14F-4D97-AF65-F5344CB8AC3E}">
        <p14:creationId xmlns:p14="http://schemas.microsoft.com/office/powerpoint/2010/main" val="4249752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2DF309-8FFC-4BAA-88E8-8D7FA9E7E0ED}"/>
              </a:ext>
            </a:extLst>
          </p:cNvPr>
          <p:cNvSpPr>
            <a:spLocks noGrp="1"/>
          </p:cNvSpPr>
          <p:nvPr>
            <p:ph type="title"/>
          </p:nvPr>
        </p:nvSpPr>
        <p:spPr/>
        <p:txBody>
          <a:bodyPr/>
          <a:lstStyle/>
          <a:p>
            <a:pPr algn="ctr"/>
            <a:r>
              <a:rPr lang="tr-TR" b="1" dirty="0">
                <a:latin typeface="Times New Roman" panose="02020603050405020304" pitchFamily="18" charset="0"/>
                <a:cs typeface="Times New Roman" panose="02020603050405020304" pitchFamily="18" charset="0"/>
              </a:rPr>
              <a:t>TAR0362 </a:t>
            </a:r>
            <a:br>
              <a:rPr lang="tr-TR" b="1"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ESKİÇAĞ’DA DEVLET VE TOPLUM</a:t>
            </a:r>
            <a:endParaRPr lang="tr-TR" dirty="0"/>
          </a:p>
        </p:txBody>
      </p:sp>
      <p:sp>
        <p:nvSpPr>
          <p:cNvPr id="3" name="İçerik Yer Tutucusu 2">
            <a:extLst>
              <a:ext uri="{FF2B5EF4-FFF2-40B4-BE49-F238E27FC236}">
                <a16:creationId xmlns:a16="http://schemas.microsoft.com/office/drawing/2014/main" id="{933B8A04-659B-49CB-AD25-C0FC8B5BE2D3}"/>
              </a:ext>
            </a:extLst>
          </p:cNvPr>
          <p:cNvSpPr>
            <a:spLocks noGrp="1"/>
          </p:cNvSpPr>
          <p:nvPr>
            <p:ph idx="1"/>
          </p:nvPr>
        </p:nvSpPr>
        <p:spPr>
          <a:xfrm>
            <a:off x="1451579" y="2015732"/>
            <a:ext cx="9603275" cy="3780157"/>
          </a:xfrm>
        </p:spPr>
        <p:txBody>
          <a:bodyPr>
            <a:normAutofit fontScale="92500"/>
          </a:bodyPr>
          <a:lstStyle/>
          <a:p>
            <a:pPr marL="0" indent="0">
              <a:buNone/>
            </a:pPr>
            <a:r>
              <a:rPr lang="tr-TR" sz="3200" dirty="0">
                <a:latin typeface="Times New Roman" panose="02020603050405020304" pitchFamily="18" charset="0"/>
                <a:cs typeface="Times New Roman" panose="02020603050405020304" pitchFamily="18" charset="0"/>
              </a:rPr>
              <a:t>Bu düşünürlerin eserleri ile birlikte,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artık tam anlamıyla politik bir kavram, bir ideoloji haline getirilmiştir. Öyle ki bu kaynaklarda doğrudan siyaset felsefesi yapılmış ve </a:t>
            </a:r>
            <a:r>
              <a:rPr lang="tr-TR" sz="3200" i="1" dirty="0">
                <a:latin typeface="Times New Roman" panose="02020603050405020304" pitchFamily="18" charset="0"/>
                <a:cs typeface="Times New Roman" panose="02020603050405020304" pitchFamily="18" charset="0"/>
              </a:rPr>
              <a:t>polis</a:t>
            </a:r>
            <a:r>
              <a:rPr lang="tr-TR" sz="3200" dirty="0">
                <a:latin typeface="Times New Roman" panose="02020603050405020304" pitchFamily="18" charset="0"/>
                <a:cs typeface="Times New Roman" panose="02020603050405020304" pitchFamily="18" charset="0"/>
              </a:rPr>
              <a:t>, onların bakış açıları doğrultusunda pratikte taşıdığı niteliklerden çok daha farklı olarak arzu edilen ideal bir devletin karşılığı olmuştur.</a:t>
            </a:r>
          </a:p>
          <a:p>
            <a:endParaRPr lang="tr-TR" dirty="0"/>
          </a:p>
        </p:txBody>
      </p:sp>
    </p:spTree>
    <p:extLst>
      <p:ext uri="{BB962C8B-B14F-4D97-AF65-F5344CB8AC3E}">
        <p14:creationId xmlns:p14="http://schemas.microsoft.com/office/powerpoint/2010/main" val="898850672"/>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346</TotalTime>
  <Words>448</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TAR0362  ESKİÇAĞ’DA DEVLET VE TOPLUM</dc:title>
  <dc:creator>lenovo</dc:creator>
  <cp:lastModifiedBy>lenovo</cp:lastModifiedBy>
  <cp:revision>28</cp:revision>
  <dcterms:created xsi:type="dcterms:W3CDTF">2020-05-07T20:52:22Z</dcterms:created>
  <dcterms:modified xsi:type="dcterms:W3CDTF">2020-05-12T11:03:38Z</dcterms:modified>
</cp:coreProperties>
</file>