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379" r:id="rId3"/>
    <p:sldId id="380" r:id="rId4"/>
    <p:sldId id="381" r:id="rId5"/>
    <p:sldId id="382" r:id="rId6"/>
    <p:sldId id="383" r:id="rId7"/>
    <p:sldId id="384" r:id="rId8"/>
    <p:sldId id="385" r:id="rId9"/>
    <p:sldId id="386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EE29F29-F5A1-E540-A544-12A80EC334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15E9F56-C64B-1A47-AFC1-BB510F4265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8024381-9D78-854A-85EF-1D229A568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6264-DEE7-6042-A5F7-F67B13C4C560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4E321F-E31F-EA4C-8B7A-1F82E0A9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57FE10F-0113-F64B-ABFC-543CC973D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D9E9-E5C7-9C45-BE6C-7437C00DD4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667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E0AF74B-BD18-3C42-ADFA-B5DE57117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769A442-AB04-404C-8D48-CC5394176D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94C6CF4-DDBD-4648-AD0E-97F658662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6264-DEE7-6042-A5F7-F67B13C4C560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F900AF4-EE07-4D4F-B1B6-22EEB0730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9C312C-162F-7540-932A-4B8EF8658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D9E9-E5C7-9C45-BE6C-7437C00DD4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560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9F79CE4-7932-6545-96E4-31F1BAC864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C53A330-4948-6D47-B635-F701CE2B88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565BE5-D170-114A-8618-5ADA1DF78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6264-DEE7-6042-A5F7-F67B13C4C560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BD6C216-A614-1846-BCD3-76ECE0C96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02F490-B6CD-8545-9A17-E99FA454E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D9E9-E5C7-9C45-BE6C-7437C00DD4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866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8C87F526-0F92-DF4E-99B1-E84F99087E60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B2F77AB2-02A7-FF41-9B29-5237244BEF0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5309A791-BA4E-F64C-A220-CA99A42FF17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B56900BD-017D-C544-989F-BB33D8AE85F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A57FB5E6-8D04-6F4B-902A-E8656318977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64CD7E21-3122-7B4F-B264-81D3E55CAFB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55BAE2FF-E25D-5844-95AB-30533C95A06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F3F6A6C1-188A-AB4A-8413-ADB19601DEE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E115F4C2-B1F1-E14F-A026-5D65BD26F97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C6A5DE0-1755-C146-A238-9C54A1EE853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B054CCB0-5E71-F145-B1F5-79C55E1DA22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A1F95EA0-8F93-6C46-A96E-BC2AD2E9A66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575C1465-EE4F-F74D-BF69-E0D7A7CEC20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17" name="Group 15">
              <a:extLst>
                <a:ext uri="{FF2B5EF4-FFF2-40B4-BE49-F238E27FC236}">
                  <a16:creationId xmlns:a16="http://schemas.microsoft.com/office/drawing/2014/main" id="{56CE1715-EAE1-3E47-A704-022B32BD5A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D072DA19-F282-2440-AFA7-B917895EF40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19" name="Freeform 17">
                <a:extLst>
                  <a:ext uri="{FF2B5EF4-FFF2-40B4-BE49-F238E27FC236}">
                    <a16:creationId xmlns:a16="http://schemas.microsoft.com/office/drawing/2014/main" id="{89B062A2-9EBA-D647-8DFD-45BE59F20AE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0" name="Freeform 18">
                <a:extLst>
                  <a:ext uri="{FF2B5EF4-FFF2-40B4-BE49-F238E27FC236}">
                    <a16:creationId xmlns:a16="http://schemas.microsoft.com/office/drawing/2014/main" id="{59417D28-D784-694E-B2BA-E6148422B143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1" name="Freeform 19">
                <a:extLst>
                  <a:ext uri="{FF2B5EF4-FFF2-40B4-BE49-F238E27FC236}">
                    <a16:creationId xmlns:a16="http://schemas.microsoft.com/office/drawing/2014/main" id="{C3479E2C-8D69-D14C-9295-30760086519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988D243B-5E03-2E49-91F9-B4318ED7EE3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C5FFDD5F-4B3F-6848-8886-616F6D44D9B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4" name="Freeform 22">
                <a:extLst>
                  <a:ext uri="{FF2B5EF4-FFF2-40B4-BE49-F238E27FC236}">
                    <a16:creationId xmlns:a16="http://schemas.microsoft.com/office/drawing/2014/main" id="{B7671D42-339E-BB47-A17C-A8F014CA306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5" name="Freeform 23">
                <a:extLst>
                  <a:ext uri="{FF2B5EF4-FFF2-40B4-BE49-F238E27FC236}">
                    <a16:creationId xmlns:a16="http://schemas.microsoft.com/office/drawing/2014/main" id="{E444C25E-169E-744A-8459-6E21DAD589E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6" name="Freeform 24">
                <a:extLst>
                  <a:ext uri="{FF2B5EF4-FFF2-40B4-BE49-F238E27FC236}">
                    <a16:creationId xmlns:a16="http://schemas.microsoft.com/office/drawing/2014/main" id="{C9DFCA01-B509-5D4C-B4C1-1FD9C87AD25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7" name="Freeform 25">
                <a:extLst>
                  <a:ext uri="{FF2B5EF4-FFF2-40B4-BE49-F238E27FC236}">
                    <a16:creationId xmlns:a16="http://schemas.microsoft.com/office/drawing/2014/main" id="{94875F5C-E460-9C47-A201-8DF9162FDD2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8" name="Freeform 26">
                <a:extLst>
                  <a:ext uri="{FF2B5EF4-FFF2-40B4-BE49-F238E27FC236}">
                    <a16:creationId xmlns:a16="http://schemas.microsoft.com/office/drawing/2014/main" id="{FCC04C2E-3663-A246-9326-94456AB0BCC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29" name="Freeform 27">
                <a:extLst>
                  <a:ext uri="{FF2B5EF4-FFF2-40B4-BE49-F238E27FC236}">
                    <a16:creationId xmlns:a16="http://schemas.microsoft.com/office/drawing/2014/main" id="{B628F3CA-E2AE-8841-BD61-3956C0745E5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0" name="Freeform 28">
                <a:extLst>
                  <a:ext uri="{FF2B5EF4-FFF2-40B4-BE49-F238E27FC236}">
                    <a16:creationId xmlns:a16="http://schemas.microsoft.com/office/drawing/2014/main" id="{1C0C99F4-28EB-B74C-80ED-84FC1F822BA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1" name="Freeform 29">
                <a:extLst>
                  <a:ext uri="{FF2B5EF4-FFF2-40B4-BE49-F238E27FC236}">
                    <a16:creationId xmlns:a16="http://schemas.microsoft.com/office/drawing/2014/main" id="{5045C84E-F239-F446-8FBF-AFDBA6DAF95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2" name="Freeform 30">
                <a:extLst>
                  <a:ext uri="{FF2B5EF4-FFF2-40B4-BE49-F238E27FC236}">
                    <a16:creationId xmlns:a16="http://schemas.microsoft.com/office/drawing/2014/main" id="{D4414A94-95C9-1644-ABD5-1E538267F5C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3" name="Freeform 31">
                <a:extLst>
                  <a:ext uri="{FF2B5EF4-FFF2-40B4-BE49-F238E27FC236}">
                    <a16:creationId xmlns:a16="http://schemas.microsoft.com/office/drawing/2014/main" id="{A879D18D-FEC7-0F46-BF42-43D3E573C06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4" name="Freeform 32">
                <a:extLst>
                  <a:ext uri="{FF2B5EF4-FFF2-40B4-BE49-F238E27FC236}">
                    <a16:creationId xmlns:a16="http://schemas.microsoft.com/office/drawing/2014/main" id="{BA674BD4-D251-6D4F-98C2-141E2F5A899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5" name="Freeform 33">
                <a:extLst>
                  <a:ext uri="{FF2B5EF4-FFF2-40B4-BE49-F238E27FC236}">
                    <a16:creationId xmlns:a16="http://schemas.microsoft.com/office/drawing/2014/main" id="{5F4E64A0-21A8-EF45-8DBA-881B703C6CE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6" name="Freeform 34">
                <a:extLst>
                  <a:ext uri="{FF2B5EF4-FFF2-40B4-BE49-F238E27FC236}">
                    <a16:creationId xmlns:a16="http://schemas.microsoft.com/office/drawing/2014/main" id="{9EE629D1-C9DE-DE4C-8851-F1F86DEC4DB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7" name="Freeform 35">
                <a:extLst>
                  <a:ext uri="{FF2B5EF4-FFF2-40B4-BE49-F238E27FC236}">
                    <a16:creationId xmlns:a16="http://schemas.microsoft.com/office/drawing/2014/main" id="{7A451021-8DA7-864D-98EB-B78D7481C19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8" name="Freeform 36">
                <a:extLst>
                  <a:ext uri="{FF2B5EF4-FFF2-40B4-BE49-F238E27FC236}">
                    <a16:creationId xmlns:a16="http://schemas.microsoft.com/office/drawing/2014/main" id="{EA56C128-C431-6D4A-AEBB-FB2FFC377CC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39" name="Freeform 37">
                <a:extLst>
                  <a:ext uri="{FF2B5EF4-FFF2-40B4-BE49-F238E27FC236}">
                    <a16:creationId xmlns:a16="http://schemas.microsoft.com/office/drawing/2014/main" id="{E39BC0AD-67A8-0A4B-A7DF-F92FBED8E06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0" name="Freeform 38">
                <a:extLst>
                  <a:ext uri="{FF2B5EF4-FFF2-40B4-BE49-F238E27FC236}">
                    <a16:creationId xmlns:a16="http://schemas.microsoft.com/office/drawing/2014/main" id="{E5CFE636-48BB-7842-8A85-4D8FB70C4F2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1" name="Freeform 39">
                <a:extLst>
                  <a:ext uri="{FF2B5EF4-FFF2-40B4-BE49-F238E27FC236}">
                    <a16:creationId xmlns:a16="http://schemas.microsoft.com/office/drawing/2014/main" id="{F64ECCE7-2093-7641-81F7-8E4573743B81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2" name="Freeform 40">
                <a:extLst>
                  <a:ext uri="{FF2B5EF4-FFF2-40B4-BE49-F238E27FC236}">
                    <a16:creationId xmlns:a16="http://schemas.microsoft.com/office/drawing/2014/main" id="{C7F49B45-F903-BD4C-93D4-6C3FE9F1584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8553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914400" y="14478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Asıl başlık stili için tıklatın</a:t>
            </a:r>
          </a:p>
        </p:txBody>
      </p:sp>
      <p:sp>
        <p:nvSpPr>
          <p:cNvPr id="448554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3575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Asıl alt başlık stilini düzenlemek için tıklatın</a:t>
            </a:r>
          </a:p>
        </p:txBody>
      </p:sp>
      <p:sp>
        <p:nvSpPr>
          <p:cNvPr id="43" name="Rectangle 43">
            <a:extLst>
              <a:ext uri="{FF2B5EF4-FFF2-40B4-BE49-F238E27FC236}">
                <a16:creationId xmlns:a16="http://schemas.microsoft.com/office/drawing/2014/main" id="{A16512EF-7F8F-FC4A-BEB5-3598F870DE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" name="Rectangle 44">
            <a:extLst>
              <a:ext uri="{FF2B5EF4-FFF2-40B4-BE49-F238E27FC236}">
                <a16:creationId xmlns:a16="http://schemas.microsoft.com/office/drawing/2014/main" id="{530D509E-657F-844E-8840-ED5C2E88C1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>
            <a:extLst>
              <a:ext uri="{FF2B5EF4-FFF2-40B4-BE49-F238E27FC236}">
                <a16:creationId xmlns:a16="http://schemas.microsoft.com/office/drawing/2014/main" id="{9C91D268-6125-D14F-8B6D-D559B24F4E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D62C5733-0B77-C54C-923C-137A7A6BD51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661458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7CF2A893-F7F6-844A-A344-A4650EF444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5FE4F569-B9C4-504B-BBB4-7E5E398E61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43685BF6-AE4A-A044-8612-57471EF96D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8F117B-158F-6B41-8F21-96B54D9AA8B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93239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75A014E3-65F9-A442-909E-6D790EA45B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E560013E-7B9D-DB47-AF3B-B24F08EB56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C50A592A-3CBC-5C4B-BDEA-939EF2CAA2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BB81B5-8B3A-6A44-9756-C19956E84FF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12557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D32600F6-B542-314F-B219-55DCBBDC68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26EA53FF-53D9-0A4F-95C8-0A54DB1767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A0AAE954-D7A1-364E-B094-9AB078A37F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A89A3A-C2AB-0E4D-A849-493A1D14569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30297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3">
            <a:extLst>
              <a:ext uri="{FF2B5EF4-FFF2-40B4-BE49-F238E27FC236}">
                <a16:creationId xmlns:a16="http://schemas.microsoft.com/office/drawing/2014/main" id="{9DBD8A44-E021-0148-A9B6-AC785F9F11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4">
            <a:extLst>
              <a:ext uri="{FF2B5EF4-FFF2-40B4-BE49-F238E27FC236}">
                <a16:creationId xmlns:a16="http://schemas.microsoft.com/office/drawing/2014/main" id="{FDC6EF3C-355D-EB4D-8FAC-6C43929E5B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5">
            <a:extLst>
              <a:ext uri="{FF2B5EF4-FFF2-40B4-BE49-F238E27FC236}">
                <a16:creationId xmlns:a16="http://schemas.microsoft.com/office/drawing/2014/main" id="{0FC9969B-6B94-4C44-BD08-93613955A9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93CD16-4136-4E43-805A-F5EB4420207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56340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F522C6B9-4C91-7942-BF77-737C2B6549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58288012-50EC-4A43-A97C-C0973B0B7D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9B6B8B6E-5CBF-864A-AAE9-091A0BF069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EA77F5-73CE-D94B-A5AC-126635C88D8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402760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>
            <a:extLst>
              <a:ext uri="{FF2B5EF4-FFF2-40B4-BE49-F238E27FC236}">
                <a16:creationId xmlns:a16="http://schemas.microsoft.com/office/drawing/2014/main" id="{0B6E08EA-29FA-2C4B-AA40-12F02BB916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03E41EF2-00C7-B544-BD2A-EDBDAADF32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DAC90AC6-617B-8D4A-BF67-4B304B6048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787068-4D22-F548-B1AE-834F508A2D3C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991436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4AAB659C-A297-9F43-BA99-9050B060DD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606E23CD-BD9D-4A4C-9568-DD33EEEAE3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F8963AF7-A7FB-EF4C-AFB1-D3C99BF580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B16BF7-7B68-B34F-BEF2-83015CAE9D0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0998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36D5893-9CCA-B848-86DF-2173B201B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6B3A03-B039-964C-AC13-C03826379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A1E2BD-3AE5-E445-B576-1D98B0F52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6264-DEE7-6042-A5F7-F67B13C4C560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E15599-B37D-0540-99B4-87BD7C316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C6E15F-C196-684E-B4B1-B6EFA5606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D9E9-E5C7-9C45-BE6C-7437C00DD4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5160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775493A6-F9E6-5D4F-815F-1E7A1379E5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E7E4F27C-E29E-3F4C-95E4-943606E5BB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9ED232BE-AEA1-224B-A3C2-DA2E93D17C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70F88D-4B80-844F-9841-FB8DBB4E500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882178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E6DE864E-455F-5948-BCDD-AD8CE328EA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465D766A-5DDB-AE40-9AF8-D6B698A056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8172F622-44B0-594F-84C2-6459935FB5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60E98A-3CA4-E342-A651-7BB773000B5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931898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58751"/>
            <a:ext cx="2743200" cy="5972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8751"/>
            <a:ext cx="8026400" cy="5972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36DED0FC-1023-D94E-B02D-4B017ED7EA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792B01BC-EC9C-6A41-A1DB-50A361AD45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651EFDE1-FBDF-F047-AF45-415E7A5D1B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E7F210-F539-C443-8E3F-FA425F958BF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773585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7E222988-76E4-3A43-A12D-E06AF43D57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AF5CC528-C051-114C-9298-A8721EE2B3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31F48246-8A52-3E46-BC9B-A2D3628CC6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40B0E4-3813-3548-B854-4E4735EB6B5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817142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925E29A5-CFAC-1448-B3E1-118BAFCFAB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7EFAD554-4922-C14E-8C11-6B1D1FED8E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CD591298-FA03-0747-8C00-9BD22ACD22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05772A-7ACF-9449-8ACC-4658AD61BA7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149407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B6B66B42-C0CA-E74E-8632-BB60FBBA92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CE0E6E6D-932A-5246-A41D-A1768B4EAD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DB06C9A7-9602-D148-902C-195F587FB7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CBAE14-C5FC-484D-8BDE-6C1AFEED3CD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694969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8750"/>
            <a:ext cx="10972800" cy="12588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6D8E9FBA-77DB-3642-B50B-D35EA76C2B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4">
            <a:extLst>
              <a:ext uri="{FF2B5EF4-FFF2-40B4-BE49-F238E27FC236}">
                <a16:creationId xmlns:a16="http://schemas.microsoft.com/office/drawing/2014/main" id="{D942D72A-CF79-8942-B96D-6923FA69C2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CB43898A-296C-2344-A9F8-A3DB8C4667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DF6BC2-943E-BD44-A94D-DCD4E0ED71A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9927887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158751"/>
            <a:ext cx="10972800" cy="5972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CCA9E692-1608-464C-9051-ADCF36F636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918E0066-0630-1244-8D0B-A285E9D605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DAA6E184-0BE1-C743-A089-DF41A5D45F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D20FD7-61C9-1A45-AA75-E3FE0FD1E5B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292146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106936-AA36-AE42-B33E-096F03D71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7645F7-0DBB-7B4C-AE8D-92DDFE532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F4D8861-0B38-DA44-93CF-629C6FD57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6264-DEE7-6042-A5F7-F67B13C4C560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AB3179-5E1A-7745-9BA8-E25401F76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37160C-1AB9-7545-B4F2-11B4B3BDA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D9E9-E5C7-9C45-BE6C-7437C00DD4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6806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D6B1103-BEAE-B449-9C9C-C721EF320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3B68B2-3340-D04A-83BA-4F1E719002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D2A8124-410F-5E40-99BC-ECB3D4675B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A557147-0407-9B40-AE9D-30366E2CE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6264-DEE7-6042-A5F7-F67B13C4C560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55AE6E6-3DBB-2042-A2F1-6ACB7CE79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2DA300F-E3A7-1C45-9228-25758CCBC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D9E9-E5C7-9C45-BE6C-7437C00DD4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978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778DDC6-DA87-6141-B8BF-AA8DC0036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3AC3E96-B4C7-E44B-9A45-FC6662C31D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21505E0-ECEA-8043-840D-07D162CBE5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E153B54-AFCC-4843-B706-235C7FBCF4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00FA99-FBF6-AC44-B68F-E484DB930E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D869816-1425-3344-B2B7-B2507037C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6264-DEE7-6042-A5F7-F67B13C4C560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EFB9347-4551-0042-A158-F4ACF6327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80B404F-42E7-5943-8F60-78A5853D1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D9E9-E5C7-9C45-BE6C-7437C00DD4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1827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D6AA7A3-F933-8445-B069-B4EF5D993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2C0ED26-4B1C-914F-9070-BEAE1CBC2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6264-DEE7-6042-A5F7-F67B13C4C560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A436D8E-EFB2-D94D-ADFA-4C81C6DFA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ACD3A3-E1A3-E342-9A9D-54F039562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D9E9-E5C7-9C45-BE6C-7437C00DD4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22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DB0E4E6-30A1-5243-9858-30165ECB1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6264-DEE7-6042-A5F7-F67B13C4C560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41A51E9-37F5-3043-BC2F-614FE607A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82AA65F-7913-8E45-A78D-E746A675B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D9E9-E5C7-9C45-BE6C-7437C00DD4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043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7F5A7C3-2D69-6B4F-B871-38808F9C9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4FB611-D104-6A49-A2A0-FDD783FF9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AB2F55F-5AB3-024B-B9D0-C1A207516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56C6879-E4BC-1B40-A41F-78321F812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6264-DEE7-6042-A5F7-F67B13C4C560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02143CA-E959-DB4F-88AA-4B2EDB598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585C3BF-D9C9-2E4F-B167-BB4726968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D9E9-E5C7-9C45-BE6C-7437C00DD4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5679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790D5CD-C47A-BC4A-BED2-48070B553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A5374C1-DF9B-C64E-B706-8E1C4B010D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BB22953-5F9E-A44F-86ED-FBB88183D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93CEACF-B9D3-3744-A2F5-8CA7296C1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6264-DEE7-6042-A5F7-F67B13C4C560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60CA919-6DE3-824B-A5C0-FD33CC1AE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BE8E1D9-865C-6A44-895A-3FC9F6C63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6D9E9-E5C7-9C45-BE6C-7437C00DD4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8216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52FEA69-5893-ED44-B9CA-9B8941BA2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8A9E163-1FA3-C04D-8A26-27BECCFA9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C9EE7FD-9720-D340-86A8-15777F0560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96264-DEE7-6042-A5F7-F67B13C4C560}" type="datetimeFigureOut">
              <a:rPr lang="tr-TR" smtClean="0"/>
              <a:t>1.04.2018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7DC36B4-91CE-0E48-817B-FB414A1DA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4E6C8D4-CE9C-9848-8E8E-FAC9DAAB7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6D9E9-E5C7-9C45-BE6C-7437C00DD4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9001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0295BFDB-8802-D840-B48C-159112432599}"/>
              </a:ext>
            </a:extLst>
          </p:cNvPr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447491" name="Freeform 3">
              <a:extLst>
                <a:ext uri="{FF2B5EF4-FFF2-40B4-BE49-F238E27FC236}">
                  <a16:creationId xmlns:a16="http://schemas.microsoft.com/office/drawing/2014/main" id="{F015ED11-36FC-1542-B983-5CCF9F47CD1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2" name="Freeform 4">
              <a:extLst>
                <a:ext uri="{FF2B5EF4-FFF2-40B4-BE49-F238E27FC236}">
                  <a16:creationId xmlns:a16="http://schemas.microsoft.com/office/drawing/2014/main" id="{EA6BD8EF-6C6D-EA4E-A0D5-C77D8885AF6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3" name="Freeform 5">
              <a:extLst>
                <a:ext uri="{FF2B5EF4-FFF2-40B4-BE49-F238E27FC236}">
                  <a16:creationId xmlns:a16="http://schemas.microsoft.com/office/drawing/2014/main" id="{31BB1670-4FB9-9745-947A-0E633D6CB2D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4" name="Freeform 6">
              <a:extLst>
                <a:ext uri="{FF2B5EF4-FFF2-40B4-BE49-F238E27FC236}">
                  <a16:creationId xmlns:a16="http://schemas.microsoft.com/office/drawing/2014/main" id="{06C24F3A-2ED6-944C-BD96-4DB5FB944D3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5" name="Freeform 7">
              <a:extLst>
                <a:ext uri="{FF2B5EF4-FFF2-40B4-BE49-F238E27FC236}">
                  <a16:creationId xmlns:a16="http://schemas.microsoft.com/office/drawing/2014/main" id="{441F7320-F1E2-4F4A-B9CE-E2FEF3DADBA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6" name="Freeform 8">
              <a:extLst>
                <a:ext uri="{FF2B5EF4-FFF2-40B4-BE49-F238E27FC236}">
                  <a16:creationId xmlns:a16="http://schemas.microsoft.com/office/drawing/2014/main" id="{D3A57EC5-A229-BB4B-A7C9-A468F0C7585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7" name="Freeform 9">
              <a:extLst>
                <a:ext uri="{FF2B5EF4-FFF2-40B4-BE49-F238E27FC236}">
                  <a16:creationId xmlns:a16="http://schemas.microsoft.com/office/drawing/2014/main" id="{1185E8E0-CE22-3045-B44F-87F45521A0F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8" name="Freeform 10">
              <a:extLst>
                <a:ext uri="{FF2B5EF4-FFF2-40B4-BE49-F238E27FC236}">
                  <a16:creationId xmlns:a16="http://schemas.microsoft.com/office/drawing/2014/main" id="{8D5B2664-CC4B-0B42-9D9E-312620AE554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499" name="Freeform 11">
              <a:extLst>
                <a:ext uri="{FF2B5EF4-FFF2-40B4-BE49-F238E27FC236}">
                  <a16:creationId xmlns:a16="http://schemas.microsoft.com/office/drawing/2014/main" id="{3079A220-D47C-8946-B8C2-CF374B6EE08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0" name="Freeform 12">
              <a:extLst>
                <a:ext uri="{FF2B5EF4-FFF2-40B4-BE49-F238E27FC236}">
                  <a16:creationId xmlns:a16="http://schemas.microsoft.com/office/drawing/2014/main" id="{F41F21F5-F36B-B44D-8872-665D8A3C959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1" name="Rectangle 13">
              <a:extLst>
                <a:ext uri="{FF2B5EF4-FFF2-40B4-BE49-F238E27FC236}">
                  <a16:creationId xmlns:a16="http://schemas.microsoft.com/office/drawing/2014/main" id="{F7296FA7-9785-6942-B975-05CB34A492A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sp>
          <p:nvSpPr>
            <p:cNvPr id="447502" name="Rectangle 14">
              <a:extLst>
                <a:ext uri="{FF2B5EF4-FFF2-40B4-BE49-F238E27FC236}">
                  <a16:creationId xmlns:a16="http://schemas.microsoft.com/office/drawing/2014/main" id="{9D766CA5-34B7-324B-9EBB-5BFF37C2CC2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 sz="1800"/>
            </a:p>
          </p:txBody>
        </p:sp>
        <p:grpSp>
          <p:nvGrpSpPr>
            <p:cNvPr id="7188" name="Group 15">
              <a:extLst>
                <a:ext uri="{FF2B5EF4-FFF2-40B4-BE49-F238E27FC236}">
                  <a16:creationId xmlns:a16="http://schemas.microsoft.com/office/drawing/2014/main" id="{78CE79D1-B276-614E-86CC-02C5E42E0B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447504" name="Freeform 16">
                <a:extLst>
                  <a:ext uri="{FF2B5EF4-FFF2-40B4-BE49-F238E27FC236}">
                    <a16:creationId xmlns:a16="http://schemas.microsoft.com/office/drawing/2014/main" id="{DAC3D46F-8C51-D544-A6B0-F06E4731E0A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5" name="Freeform 17">
                <a:extLst>
                  <a:ext uri="{FF2B5EF4-FFF2-40B4-BE49-F238E27FC236}">
                    <a16:creationId xmlns:a16="http://schemas.microsoft.com/office/drawing/2014/main" id="{0E862FE8-FE5C-2346-BBCC-B06267F90EB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6" name="Freeform 18">
                <a:extLst>
                  <a:ext uri="{FF2B5EF4-FFF2-40B4-BE49-F238E27FC236}">
                    <a16:creationId xmlns:a16="http://schemas.microsoft.com/office/drawing/2014/main" id="{2E132A95-9450-584E-8EA6-89A580FC2514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7" name="Freeform 19">
                <a:extLst>
                  <a:ext uri="{FF2B5EF4-FFF2-40B4-BE49-F238E27FC236}">
                    <a16:creationId xmlns:a16="http://schemas.microsoft.com/office/drawing/2014/main" id="{B71D99FB-989E-614C-BBD2-78B73328877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8" name="Freeform 20">
                <a:extLst>
                  <a:ext uri="{FF2B5EF4-FFF2-40B4-BE49-F238E27FC236}">
                    <a16:creationId xmlns:a16="http://schemas.microsoft.com/office/drawing/2014/main" id="{4A4AE6E5-A77E-E249-B326-F0734D53143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09" name="Freeform 21">
                <a:extLst>
                  <a:ext uri="{FF2B5EF4-FFF2-40B4-BE49-F238E27FC236}">
                    <a16:creationId xmlns:a16="http://schemas.microsoft.com/office/drawing/2014/main" id="{BB792601-033E-EC43-9E81-70E915308B0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0" name="Freeform 22">
                <a:extLst>
                  <a:ext uri="{FF2B5EF4-FFF2-40B4-BE49-F238E27FC236}">
                    <a16:creationId xmlns:a16="http://schemas.microsoft.com/office/drawing/2014/main" id="{FDBF43C8-BCC3-B64D-8FDA-BDAB56149F4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1" name="Freeform 23">
                <a:extLst>
                  <a:ext uri="{FF2B5EF4-FFF2-40B4-BE49-F238E27FC236}">
                    <a16:creationId xmlns:a16="http://schemas.microsoft.com/office/drawing/2014/main" id="{C4E44B3B-E361-BD46-8CD5-E7A3DD5BE15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2" name="Freeform 24">
                <a:extLst>
                  <a:ext uri="{FF2B5EF4-FFF2-40B4-BE49-F238E27FC236}">
                    <a16:creationId xmlns:a16="http://schemas.microsoft.com/office/drawing/2014/main" id="{71F5DE52-F67E-5D46-B385-63E21756526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3" name="Freeform 25">
                <a:extLst>
                  <a:ext uri="{FF2B5EF4-FFF2-40B4-BE49-F238E27FC236}">
                    <a16:creationId xmlns:a16="http://schemas.microsoft.com/office/drawing/2014/main" id="{ABE4EEE5-C1B0-6441-8BEC-63BF79C88C0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4" name="Freeform 26">
                <a:extLst>
                  <a:ext uri="{FF2B5EF4-FFF2-40B4-BE49-F238E27FC236}">
                    <a16:creationId xmlns:a16="http://schemas.microsoft.com/office/drawing/2014/main" id="{6E5AE131-E1A2-6244-BCCF-0F23ADE67AF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5" name="Freeform 27">
                <a:extLst>
                  <a:ext uri="{FF2B5EF4-FFF2-40B4-BE49-F238E27FC236}">
                    <a16:creationId xmlns:a16="http://schemas.microsoft.com/office/drawing/2014/main" id="{2ABDB718-97E4-4148-A1EE-859851C048C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6" name="Freeform 28">
                <a:extLst>
                  <a:ext uri="{FF2B5EF4-FFF2-40B4-BE49-F238E27FC236}">
                    <a16:creationId xmlns:a16="http://schemas.microsoft.com/office/drawing/2014/main" id="{C03D4727-540F-EF41-B812-74B8BCE80A8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7" name="Freeform 29">
                <a:extLst>
                  <a:ext uri="{FF2B5EF4-FFF2-40B4-BE49-F238E27FC236}">
                    <a16:creationId xmlns:a16="http://schemas.microsoft.com/office/drawing/2014/main" id="{EE1937C8-274E-144E-890B-0901988E47A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8" name="Freeform 30">
                <a:extLst>
                  <a:ext uri="{FF2B5EF4-FFF2-40B4-BE49-F238E27FC236}">
                    <a16:creationId xmlns:a16="http://schemas.microsoft.com/office/drawing/2014/main" id="{7905A910-DCD8-DA45-A744-BAE16EB3E05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19" name="Freeform 31">
                <a:extLst>
                  <a:ext uri="{FF2B5EF4-FFF2-40B4-BE49-F238E27FC236}">
                    <a16:creationId xmlns:a16="http://schemas.microsoft.com/office/drawing/2014/main" id="{DA3B5F41-1F87-9E40-8478-C6623D6E143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0" name="Freeform 32">
                <a:extLst>
                  <a:ext uri="{FF2B5EF4-FFF2-40B4-BE49-F238E27FC236}">
                    <a16:creationId xmlns:a16="http://schemas.microsoft.com/office/drawing/2014/main" id="{9D34AE79-5AFC-2043-A399-5779B50B28C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1" name="Freeform 33">
                <a:extLst>
                  <a:ext uri="{FF2B5EF4-FFF2-40B4-BE49-F238E27FC236}">
                    <a16:creationId xmlns:a16="http://schemas.microsoft.com/office/drawing/2014/main" id="{E0841673-A6EA-BC41-B9C4-91DE2CC6757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2" name="Freeform 34">
                <a:extLst>
                  <a:ext uri="{FF2B5EF4-FFF2-40B4-BE49-F238E27FC236}">
                    <a16:creationId xmlns:a16="http://schemas.microsoft.com/office/drawing/2014/main" id="{17A90475-09DC-3543-B03B-0A66AADCBD0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3" name="Freeform 35">
                <a:extLst>
                  <a:ext uri="{FF2B5EF4-FFF2-40B4-BE49-F238E27FC236}">
                    <a16:creationId xmlns:a16="http://schemas.microsoft.com/office/drawing/2014/main" id="{7C1EB929-42D4-744C-A727-AE314FFED6C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4" name="Freeform 36">
                <a:extLst>
                  <a:ext uri="{FF2B5EF4-FFF2-40B4-BE49-F238E27FC236}">
                    <a16:creationId xmlns:a16="http://schemas.microsoft.com/office/drawing/2014/main" id="{F75EC112-4655-1549-95DA-93F0F9EE455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5" name="Freeform 37">
                <a:extLst>
                  <a:ext uri="{FF2B5EF4-FFF2-40B4-BE49-F238E27FC236}">
                    <a16:creationId xmlns:a16="http://schemas.microsoft.com/office/drawing/2014/main" id="{453855A7-94C1-6D46-B26E-089C8FCFB31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6" name="Freeform 38">
                <a:extLst>
                  <a:ext uri="{FF2B5EF4-FFF2-40B4-BE49-F238E27FC236}">
                    <a16:creationId xmlns:a16="http://schemas.microsoft.com/office/drawing/2014/main" id="{34847F35-9A25-FC47-85A2-A22FC35F9CF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7" name="Freeform 39">
                <a:extLst>
                  <a:ext uri="{FF2B5EF4-FFF2-40B4-BE49-F238E27FC236}">
                    <a16:creationId xmlns:a16="http://schemas.microsoft.com/office/drawing/2014/main" id="{A104D24B-56F6-CF4F-A3A0-0E58858B095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  <p:sp>
            <p:nvSpPr>
              <p:cNvPr id="447528" name="Freeform 40">
                <a:extLst>
                  <a:ext uri="{FF2B5EF4-FFF2-40B4-BE49-F238E27FC236}">
                    <a16:creationId xmlns:a16="http://schemas.microsoft.com/office/drawing/2014/main" id="{0976B303-8326-9B4D-A088-61A54029014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r-TR" sz="1800"/>
              </a:p>
            </p:txBody>
          </p:sp>
        </p:grpSp>
      </p:grpSp>
      <p:sp>
        <p:nvSpPr>
          <p:cNvPr id="447529" name="Rectangle 41">
            <a:extLst>
              <a:ext uri="{FF2B5EF4-FFF2-40B4-BE49-F238E27FC236}">
                <a16:creationId xmlns:a16="http://schemas.microsoft.com/office/drawing/2014/main" id="{C17AD816-FC96-F445-9E40-4C251D50A5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8750"/>
            <a:ext cx="109728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başlık stili için tıklatın</a:t>
            </a:r>
          </a:p>
        </p:txBody>
      </p:sp>
      <p:sp>
        <p:nvSpPr>
          <p:cNvPr id="447530" name="Rectangle 42">
            <a:extLst>
              <a:ext uri="{FF2B5EF4-FFF2-40B4-BE49-F238E27FC236}">
                <a16:creationId xmlns:a16="http://schemas.microsoft.com/office/drawing/2014/main" id="{774C4128-CFD3-324D-A836-F2B9F94FA7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Asıl metin stillerini düzenlemek için tıklatın</a:t>
            </a:r>
          </a:p>
          <a:p>
            <a:pPr lvl="1"/>
            <a:r>
              <a:rPr lang="en-US"/>
              <a:t>İkinci düzey</a:t>
            </a:r>
          </a:p>
          <a:p>
            <a:pPr lvl="2"/>
            <a:r>
              <a:rPr lang="en-US"/>
              <a:t>Üçüncü düzey</a:t>
            </a:r>
          </a:p>
          <a:p>
            <a:pPr lvl="3"/>
            <a:r>
              <a:rPr lang="en-US"/>
              <a:t>Dördüncü düzey</a:t>
            </a:r>
          </a:p>
          <a:p>
            <a:pPr lvl="4"/>
            <a:r>
              <a:rPr lang="en-US"/>
              <a:t>Beşinci düzey</a:t>
            </a:r>
          </a:p>
        </p:txBody>
      </p:sp>
      <p:sp>
        <p:nvSpPr>
          <p:cNvPr id="447531" name="Rectangle 43">
            <a:extLst>
              <a:ext uri="{FF2B5EF4-FFF2-40B4-BE49-F238E27FC236}">
                <a16:creationId xmlns:a16="http://schemas.microsoft.com/office/drawing/2014/main" id="{C39699BA-7E76-0343-8121-8350C2DA0E3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2" name="Rectangle 44">
            <a:extLst>
              <a:ext uri="{FF2B5EF4-FFF2-40B4-BE49-F238E27FC236}">
                <a16:creationId xmlns:a16="http://schemas.microsoft.com/office/drawing/2014/main" id="{02ADBFC5-9193-D84A-8F74-4F0FD36CF66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533" name="Rectangle 45">
            <a:extLst>
              <a:ext uri="{FF2B5EF4-FFF2-40B4-BE49-F238E27FC236}">
                <a16:creationId xmlns:a16="http://schemas.microsoft.com/office/drawing/2014/main" id="{A6E219BE-AAE7-FA49-8E01-16081400E23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5343DE4-565D-F94A-8FDF-CBF254F277C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9490708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7BFEC-F1E4-FB40-A66B-FA6DCC832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Pazarlamadaki Değişim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601C4-607A-D244-A44B-4310ECF33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1620BF3-2952-744B-8023-84E039044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9" y="1700213"/>
            <a:ext cx="289083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defRPr/>
            </a:pPr>
            <a:r>
              <a:rPr lang="tr-TR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Pazarlama Karmasına</a:t>
            </a: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defRPr/>
            </a:pPr>
            <a:r>
              <a:rPr lang="tr-TR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Yaklaşım</a:t>
            </a: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defRPr/>
            </a:pPr>
            <a:endParaRPr lang="tr-TR" sz="2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Blip>
                <a:blip r:embed="rId2"/>
              </a:buBlip>
              <a:defRPr/>
            </a:pPr>
            <a:r>
              <a:rPr lang="tr-TR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Kitle pazarlama</a:t>
            </a: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defRPr/>
            </a:pPr>
            <a:endParaRPr lang="tr-TR" sz="2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Blip>
                <a:blip r:embed="rId2"/>
              </a:buBlip>
              <a:defRPr/>
            </a:pPr>
            <a:r>
              <a:rPr lang="tr-TR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Pazar Bölümleme</a:t>
            </a: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defRPr/>
            </a:pPr>
            <a:endParaRPr lang="tr-TR" sz="2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Blip>
                <a:blip r:embed="rId2"/>
              </a:buBlip>
              <a:defRPr/>
            </a:pPr>
            <a:r>
              <a:rPr lang="tr-TR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Niş Pazarlar</a:t>
            </a: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Blip>
                <a:blip r:embed="rId2"/>
              </a:buBlip>
              <a:defRPr/>
            </a:pPr>
            <a:endParaRPr lang="tr-TR" sz="2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Blip>
                <a:blip r:embed="rId2"/>
              </a:buBlip>
              <a:defRPr/>
            </a:pPr>
            <a:r>
              <a:rPr lang="tr-TR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İlişkisel Pazarlama</a:t>
            </a: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Blip>
                <a:blip r:embed="rId2"/>
              </a:buBlip>
              <a:defRPr/>
            </a:pPr>
            <a:endParaRPr lang="tr-TR" sz="2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Blip>
                <a:blip r:embed="rId2"/>
              </a:buBlip>
              <a:defRPr/>
            </a:pPr>
            <a:r>
              <a:rPr lang="tr-TR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Birebir Pazarlama</a:t>
            </a: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defRPr/>
            </a:pPr>
            <a:endParaRPr lang="tr-TR" sz="2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Blip>
                <a:blip r:embed="rId2"/>
              </a:buBlip>
              <a:defRPr/>
            </a:pPr>
            <a:endParaRPr lang="tr-TR" sz="2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Blip>
                <a:blip r:embed="rId2"/>
              </a:buBlip>
              <a:defRPr/>
            </a:pPr>
            <a:endParaRPr lang="en-US" sz="2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476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6B379-561A-4A44-803E-410E66164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Pazarlamadaki Değişim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0A43B-4BE6-CC44-8E9E-9ABDB7001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6B531CBC-C481-F146-B19A-A24724573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1314" y="1844675"/>
            <a:ext cx="289083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defRPr/>
            </a:pP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Performans Hedefleri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defRPr/>
            </a:pPr>
            <a:endParaRPr lang="tr-TR" sz="2400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Blip>
                <a:blip r:embed="rId2"/>
              </a:buBlip>
              <a:defRPr/>
            </a:pP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Satış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defRPr/>
            </a:pPr>
            <a:endParaRPr lang="tr-TR" sz="2400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Blip>
                <a:blip r:embed="rId2"/>
              </a:buBlip>
              <a:defRPr/>
            </a:pP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Pazar Payı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defRPr/>
            </a:pPr>
            <a:endParaRPr lang="tr-TR" sz="2400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Blip>
                <a:blip r:embed="rId2"/>
              </a:buBlip>
              <a:defRPr/>
            </a:pP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İş Birimi Karı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Blip>
                <a:blip r:embed="rId2"/>
              </a:buBlip>
              <a:defRPr/>
            </a:pPr>
            <a:endParaRPr lang="tr-TR" sz="2400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Blip>
                <a:blip r:embed="rId2"/>
              </a:buBlip>
              <a:defRPr/>
            </a:pPr>
            <a:r>
              <a:rPr lang="tr-TR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Müşteri Değeri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Blip>
                <a:blip r:embed="rId2"/>
              </a:buBlip>
              <a:defRPr/>
            </a:pPr>
            <a:endParaRPr lang="tr-TR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defRPr/>
            </a:pPr>
            <a:endParaRPr lang="tr-TR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defRPr/>
            </a:pPr>
            <a:endParaRPr lang="tr-TR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Blip>
                <a:blip r:embed="rId2"/>
              </a:buBlip>
              <a:defRPr/>
            </a:pPr>
            <a:endParaRPr lang="tr-TR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Blip>
                <a:blip r:embed="rId2"/>
              </a:buBlip>
              <a:defRPr/>
            </a:pP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3246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6338A84F-EC96-294D-8AC2-E3729A2AA91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8213" y="549276"/>
            <a:ext cx="7772400" cy="792163"/>
          </a:xfrm>
        </p:spPr>
        <p:txBody>
          <a:bodyPr/>
          <a:lstStyle/>
          <a:p>
            <a:pPr>
              <a:defRPr/>
            </a:pPr>
            <a:r>
              <a:rPr lang="tr-TR" sz="2800">
                <a:latin typeface="Verdana" pitchFamily="34" charset="0"/>
              </a:rPr>
              <a:t>Pazar Kavramı ve Çeşitleri</a:t>
            </a:r>
            <a:endParaRPr lang="en-US" sz="2800">
              <a:latin typeface="Verdana" pitchFamily="34" charset="0"/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B810E35A-0C03-1D4E-934A-D812183CDB8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063750" y="1916114"/>
            <a:ext cx="7232650" cy="4465637"/>
          </a:xfrm>
        </p:spPr>
        <p:txBody>
          <a:bodyPr/>
          <a:lstStyle/>
          <a:p>
            <a:pPr>
              <a:defRPr/>
            </a:pPr>
            <a:r>
              <a:rPr lang="tr-TR" sz="2800" b="1"/>
              <a:t>PAZAR</a:t>
            </a:r>
            <a:endParaRPr lang="tr-TR" sz="2800"/>
          </a:p>
          <a:p>
            <a:pPr algn="l">
              <a:defRPr/>
            </a:pPr>
            <a:r>
              <a:rPr lang="tr-TR" sz="2800"/>
              <a:t>Pazar: arz ve talebin kesiştiği yerdir.</a:t>
            </a:r>
          </a:p>
          <a:p>
            <a:pPr algn="l">
              <a:defRPr/>
            </a:pPr>
            <a:r>
              <a:rPr lang="tr-TR" sz="2800"/>
              <a:t>Pazar: gerçek ya da potansiyel alıcıların oluşturduğu bir grup </a:t>
            </a:r>
          </a:p>
          <a:p>
            <a:pPr algn="l">
              <a:defRPr/>
            </a:pPr>
            <a:r>
              <a:rPr lang="tr-TR" sz="2800"/>
              <a:t>Pazar: karşılanacak ihtiyaç ve istekleri olan, harcayacak bir geliri bulunan ve bu geliri harcama isteği olan kişi ve örgütlerden oluşur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850418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0A1C7764-9199-6E43-9BC1-8B40F3A5A8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>
                <a:latin typeface="Verdana" pitchFamily="34" charset="0"/>
              </a:rPr>
              <a:t>Pazar Kavramı ve Çeşitleri</a:t>
            </a:r>
            <a:endParaRPr lang="en-US" sz="2800">
              <a:latin typeface="Verdana" pitchFamily="34" charset="0"/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2FAB476C-9BCD-4047-A096-B8551995CD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Satın alma amacına göre</a:t>
            </a:r>
          </a:p>
          <a:p>
            <a:pPr lvl="1">
              <a:defRPr/>
            </a:pPr>
            <a:r>
              <a:rPr lang="tr-TR"/>
              <a:t>Tüketici pazarları</a:t>
            </a:r>
          </a:p>
          <a:p>
            <a:pPr lvl="1">
              <a:defRPr/>
            </a:pPr>
            <a:r>
              <a:rPr lang="tr-TR"/>
              <a:t>Endüstriyel veya örgütsel pazarlar</a:t>
            </a:r>
          </a:p>
          <a:p>
            <a:pPr lvl="1">
              <a:buFontTx/>
              <a:buNone/>
              <a:defRPr/>
            </a:pPr>
            <a:r>
              <a:rPr lang="tr-TR"/>
              <a:t>+</a:t>
            </a:r>
          </a:p>
          <a:p>
            <a:pPr lvl="1">
              <a:defRPr/>
            </a:pPr>
            <a:r>
              <a:rPr lang="tr-TR"/>
              <a:t>Uluslararası pazarlar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552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C74BDD5-3509-5145-8770-4DA4D4C009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>
                <a:latin typeface="Verdana" pitchFamily="34" charset="0"/>
              </a:rPr>
              <a:t>Pazar Kavramı ve Çeşitleri</a:t>
            </a:r>
            <a:endParaRPr lang="en-US" sz="2800">
              <a:latin typeface="Verdana" pitchFamily="34" charset="0"/>
            </a:endParaRP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0B8AD5B-6501-3C4D-A47D-D33DC81FF5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/>
              <a:t>Örgütsel pazarlarlar</a:t>
            </a:r>
          </a:p>
          <a:p>
            <a:pPr lvl="1">
              <a:defRPr/>
            </a:pPr>
            <a:r>
              <a:rPr lang="tr-TR"/>
              <a:t> Üretici pazarı</a:t>
            </a:r>
          </a:p>
          <a:p>
            <a:pPr lvl="1">
              <a:defRPr/>
            </a:pPr>
            <a:r>
              <a:rPr lang="tr-TR"/>
              <a:t>Satıcı veya aracı pazarı</a:t>
            </a:r>
          </a:p>
          <a:p>
            <a:pPr lvl="1">
              <a:defRPr/>
            </a:pPr>
            <a:r>
              <a:rPr lang="tr-TR"/>
              <a:t>Hükümet pazarı</a:t>
            </a:r>
          </a:p>
          <a:p>
            <a:pPr lvl="1">
              <a:defRPr/>
            </a:pPr>
            <a:r>
              <a:rPr lang="tr-TR"/>
              <a:t>Kar amacı gütmeyen kuruluşların oluşturduğu pazar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932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B7FCC435-6AFB-1641-9DF8-17A39AA158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>
                <a:latin typeface="Verdana" pitchFamily="34" charset="0"/>
              </a:rPr>
              <a:t>Pazar Kavramı ve Çeşitleri</a:t>
            </a:r>
            <a:endParaRPr lang="en-US" sz="2800">
              <a:latin typeface="Verdana" pitchFamily="34" charset="0"/>
            </a:endParaRPr>
          </a:p>
        </p:txBody>
      </p:sp>
      <p:graphicFrame>
        <p:nvGraphicFramePr>
          <p:cNvPr id="4098" name="Object 2">
            <a:extLst>
              <a:ext uri="{FF2B5EF4-FFF2-40B4-BE49-F238E27FC236}">
                <a16:creationId xmlns:a16="http://schemas.microsoft.com/office/drawing/2014/main" id="{82EFFDDB-8A31-6740-B32B-FF6E220A265B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1931988" y="1914526"/>
          <a:ext cx="8031162" cy="280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49" name="Belge" r:id="rId3" imgW="5918200" imgH="1257300" progId="Word.Document.8">
                  <p:embed/>
                </p:oleObj>
              </mc:Choice>
              <mc:Fallback>
                <p:oleObj name="Belge" r:id="rId3" imgW="5918200" imgH="1257300" progId="Word.Document.8">
                  <p:embed/>
                  <p:pic>
                    <p:nvPicPr>
                      <p:cNvPr id="4098" name="Object 2">
                        <a:extLst>
                          <a:ext uri="{FF2B5EF4-FFF2-40B4-BE49-F238E27FC236}">
                            <a16:creationId xmlns:a16="http://schemas.microsoft.com/office/drawing/2014/main" id="{82EFFDDB-8A31-6740-B32B-FF6E220A26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1988" y="1914526"/>
                        <a:ext cx="8031162" cy="280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Rectangle 5">
            <a:extLst>
              <a:ext uri="{FF2B5EF4-FFF2-40B4-BE49-F238E27FC236}">
                <a16:creationId xmlns:a16="http://schemas.microsoft.com/office/drawing/2014/main" id="{01B0BCDE-15EA-1D47-885A-2442D884D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5050" y="5329665"/>
            <a:ext cx="5689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67627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tabLst>
                <a:tab pos="67627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tabLst>
                <a:tab pos="67627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tabLst>
                <a:tab pos="67627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tabLst>
                <a:tab pos="67627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627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 sz="2400"/>
              <a:t>Ne kadar satın alır?</a:t>
            </a:r>
          </a:p>
          <a:p>
            <a:pPr algn="ctr" eaLnBrk="1" hangingPunct="1"/>
            <a:r>
              <a:rPr lang="tr-TR" altLang="tr-TR" sz="2400"/>
              <a:t>Nereden satın alır?</a:t>
            </a:r>
          </a:p>
        </p:txBody>
      </p:sp>
      <p:sp>
        <p:nvSpPr>
          <p:cNvPr id="4101" name="Rectangle 6">
            <a:extLst>
              <a:ext uri="{FF2B5EF4-FFF2-40B4-BE49-F238E27FC236}">
                <a16:creationId xmlns:a16="http://schemas.microsoft.com/office/drawing/2014/main" id="{872432F3-C3D2-1E44-97B1-2176042D4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2443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260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EDDFAC1D-F76C-D24B-B634-25C7BE8156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/>
              <a:t>Tüketici Pazarı</a:t>
            </a:r>
            <a:endParaRPr lang="en-US" sz="2800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C9FD7AAB-ABDD-F344-9A80-BED5373D20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tr-TR"/>
              <a:t>Kişisel veya ailevi ihtiyaçları karşılamak için satın alma faaliyeti gösteren tüketiciler.</a:t>
            </a:r>
          </a:p>
          <a:p>
            <a:pPr>
              <a:lnSpc>
                <a:spcPct val="90000"/>
              </a:lnSpc>
              <a:defRPr/>
            </a:pPr>
            <a:r>
              <a:rPr lang="tr-TR"/>
              <a:t>Tüketici Pazarının Özellikleri</a:t>
            </a:r>
          </a:p>
          <a:p>
            <a:pPr lvl="1">
              <a:lnSpc>
                <a:spcPct val="90000"/>
              </a:lnSpc>
              <a:defRPr/>
            </a:pPr>
            <a:r>
              <a:rPr lang="tr-TR"/>
              <a:t>Demografik Özellikler: Bir ülkenin nüfusu tüketici pazarının hacmi ve büyüklüğü hakkında bilgi verir. </a:t>
            </a:r>
          </a:p>
          <a:p>
            <a:pPr lvl="1">
              <a:lnSpc>
                <a:spcPct val="90000"/>
              </a:lnSpc>
              <a:defRPr/>
            </a:pPr>
            <a:r>
              <a:rPr lang="tr-TR"/>
              <a:t>Ekonomik Özellikler: Talebin şekillenmesi ve satın alma gücü ile ilgili bilgi verir.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284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38136364-C190-5A4F-BB6E-FFDE1112DB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/>
              <a:t>Tüketici Pazarı</a:t>
            </a:r>
            <a:endParaRPr lang="en-US" sz="2800"/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D6657A6E-E88D-1B49-B2F6-FF1B540C2A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 sz="2800"/>
              <a:t>Alıcı sayısı fazladır.</a:t>
            </a:r>
          </a:p>
          <a:p>
            <a:pPr>
              <a:defRPr/>
            </a:pPr>
            <a:r>
              <a:rPr lang="tr-TR" sz="2800"/>
              <a:t>Satın alınan miktar ve değeri düşüktür.</a:t>
            </a:r>
          </a:p>
          <a:p>
            <a:pPr>
              <a:defRPr/>
            </a:pPr>
            <a:r>
              <a:rPr lang="tr-TR" sz="2800"/>
              <a:t>Alım faaliyeti genellikle irrasyoneldir.</a:t>
            </a:r>
          </a:p>
          <a:p>
            <a:pPr>
              <a:defRPr/>
            </a:pPr>
            <a:r>
              <a:rPr lang="tr-TR" sz="2800"/>
              <a:t>Karar alma süreci daha hızlıdır. </a:t>
            </a:r>
          </a:p>
          <a:p>
            <a:pPr>
              <a:buFont typeface="Wingdings" pitchFamily="2" charset="2"/>
              <a:buNone/>
              <a:defRPr/>
            </a:pPr>
            <a:endParaRPr lang="tr-TR" sz="2800"/>
          </a:p>
          <a:p>
            <a:pPr>
              <a:buFont typeface="Wingdings" pitchFamily="2" charset="2"/>
              <a:buNone/>
              <a:defRPr/>
            </a:pP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097329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akipler">
  <a:themeElements>
    <a:clrScheme name="Rakipler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Rakipler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kipler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kipler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193</Words>
  <Application>Microsoft Macintosh PowerPoint</Application>
  <PresentationFormat>Geniş ekran</PresentationFormat>
  <Paragraphs>57</Paragraphs>
  <Slides>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Verdana</vt:lpstr>
      <vt:lpstr>Wingdings</vt:lpstr>
      <vt:lpstr>Office Teması</vt:lpstr>
      <vt:lpstr>Rakipler</vt:lpstr>
      <vt:lpstr>Microsoft Word Belgesi</vt:lpstr>
      <vt:lpstr>Pazarlamadaki Değişim</vt:lpstr>
      <vt:lpstr>Pazarlamadaki Değişim</vt:lpstr>
      <vt:lpstr>Pazar Kavramı ve Çeşitleri</vt:lpstr>
      <vt:lpstr>Pazar Kavramı ve Çeşitleri</vt:lpstr>
      <vt:lpstr>Pazar Kavramı ve Çeşitleri</vt:lpstr>
      <vt:lpstr>Pazar Kavramı ve Çeşitleri</vt:lpstr>
      <vt:lpstr>Tüketici Pazarı</vt:lpstr>
      <vt:lpstr>Tüketici Pazarı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Pazarlamadaki Değişim</dc:title>
  <dc:creator>sparrow gulencer</dc:creator>
  <cp:lastModifiedBy>sparrow gulencer</cp:lastModifiedBy>
  <cp:revision>1</cp:revision>
  <dcterms:created xsi:type="dcterms:W3CDTF">2018-04-01T19:02:51Z</dcterms:created>
  <dcterms:modified xsi:type="dcterms:W3CDTF">2018-04-01T19:04:46Z</dcterms:modified>
</cp:coreProperties>
</file>