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E29F29-F5A1-E540-A544-12A80EC33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15E9F56-C64B-1A47-AFC1-BB510F426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024381-9D78-854A-85EF-1D229A56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4E321F-E31F-EA4C-8B7A-1F82E0A9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7FE10F-0113-F64B-ABFC-543CC973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6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0AF74B-BD18-3C42-ADFA-B5DE5711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69A442-AB04-404C-8D48-CC5394176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4C6CF4-DDBD-4648-AD0E-97F658662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900AF4-EE07-4D4F-B1B6-22EEB073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9C312C-162F-7540-932A-4B8EF865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56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9F79CE4-7932-6545-96E4-31F1BAC86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C53A330-4948-6D47-B635-F701CE2B8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565BE5-D170-114A-8618-5ADA1DF7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D6C216-A614-1846-BCD3-76ECE0C9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02F490-B6CD-8545-9A17-E99FA454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866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C87F526-0F92-DF4E-99B1-E84F99087E60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2F77AB2-02A7-FF41-9B29-5237244BEF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309A791-BA4E-F64C-A220-CA99A42FF1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56900BD-017D-C544-989F-BB33D8AE85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57FB5E6-8D04-6F4B-902A-E865631897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4CD7E21-3122-7B4F-B264-81D3E55CAF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5BAE2FF-E25D-5844-95AB-30533C95A0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F3F6A6C1-188A-AB4A-8413-ADB19601DE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E115F4C2-B1F1-E14F-A026-5D65BD26F9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C6A5DE0-1755-C146-A238-9C54A1EE85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054CCB0-5E71-F145-B1F5-79C55E1DA2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A1F95EA0-8F93-6C46-A96E-BC2AD2E9A6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575C1465-EE4F-F74D-BF69-E0D7A7CEC2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56CE1715-EAE1-3E47-A704-022B32BD5A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D072DA19-F282-2440-AFA7-B917895EF4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89B062A2-9EBA-D647-8DFD-45BE59F20A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59417D28-D784-694E-B2BA-E6148422B14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C3479E2C-8D69-D14C-9295-3076008651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988D243B-5E03-2E49-91F9-B4318ED7EE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C5FFDD5F-4B3F-6848-8886-616F6D44D9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B7671D42-339E-BB47-A17C-A8F014CA30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E444C25E-169E-744A-8459-6E21DAD589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C9DFCA01-B509-5D4C-B4C1-1FD9C87AD2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94875F5C-E460-9C47-A201-8DF9162FDD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FCC04C2E-3663-A246-9326-94456AB0BC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B628F3CA-E2AE-8841-BD61-3956C0745E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1C0C99F4-28EB-B74C-80ED-84FC1F822B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5045C84E-F239-F446-8FBF-AFDBA6DAF9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D4414A94-95C9-1644-ABD5-1E538267F5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A879D18D-FEC7-0F46-BF42-43D3E573C0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BA674BD4-D251-6D4F-98C2-141E2F5A89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5F4E64A0-21A8-EF45-8DBA-881B703C6C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9EE629D1-C9DE-DE4C-8851-F1F86DEC4D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7A451021-8DA7-864D-98EB-B78D7481C1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EA56C128-C431-6D4A-AEBB-FB2FFC377C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E39BC0AD-67A8-0A4B-A7DF-F92FBED8E0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E5CFE636-48BB-7842-8A85-4D8FB70C4F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F64ECCE7-2093-7641-81F7-8E4573743B8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C7F49B45-F903-BD4C-93D4-6C3FE9F1584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A16512EF-7F8F-FC4A-BEB5-3598F870DE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530D509E-657F-844E-8840-ED5C2E88C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9C91D268-6125-D14F-8B6D-D559B24F4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62C5733-0B77-C54C-923C-137A7A6BD51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61458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7CF2A893-F7F6-844A-A344-A4650EF44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FE4F569-B9C4-504B-BBB4-7E5E398E61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3685BF6-AE4A-A044-8612-57471EF96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F117B-158F-6B41-8F21-96B54D9AA8B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93239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75A014E3-65F9-A442-909E-6D790EA45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560013E-7B9D-DB47-AF3B-B24F08EB56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50A592A-3CBC-5C4B-BDEA-939EF2CAA2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B81B5-8B3A-6A44-9756-C19956E84FF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12557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D32600F6-B542-314F-B219-55DCBBDC6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6EA53FF-53D9-0A4F-95C8-0A54DB176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A0AAE954-D7A1-364E-B094-9AB078A37F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89A3A-C2AB-0E4D-A849-493A1D14569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30297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9DBD8A44-E021-0148-A9B6-AC785F9F11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FDC6EF3C-355D-EB4D-8FAC-6C43929E5B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0FC9969B-6B94-4C44-BD08-93613955A9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3CD16-4136-4E43-805A-F5EB4420207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56340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F522C6B9-4C91-7942-BF77-737C2B654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8288012-50EC-4A43-A97C-C0973B0B7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9B6B8B6E-5CBF-864A-AAE9-091A0BF06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A77F5-73CE-D94B-A5AC-126635C88D8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0276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0B6E08EA-29FA-2C4B-AA40-12F02BB91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03E41EF2-00C7-B544-BD2A-EDBDAADF32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DAC90AC6-617B-8D4A-BF67-4B304B604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87068-4D22-F548-B1AE-834F508A2D3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91436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AAB659C-A297-9F43-BA99-9050B060D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606E23CD-BD9D-4A4C-9568-DD33EEEAE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F8963AF7-A7FB-EF4C-AFB1-D3C99BF580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16BF7-7B68-B34F-BEF2-83015CAE9D0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0998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6D5893-9CCA-B848-86DF-2173B201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6B3A03-B039-964C-AC13-C03826379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A1E2BD-3AE5-E445-B576-1D98B0F52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E15599-B37D-0540-99B4-87BD7C31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C6E15F-C196-684E-B4B1-B6EFA56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160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775493A6-F9E6-5D4F-815F-1E7A1379E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E7E4F27C-E29E-3F4C-95E4-943606E5BB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9ED232BE-AEA1-224B-A3C2-DA2E93D17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0F88D-4B80-844F-9841-FB8DBB4E500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88217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E6DE864E-455F-5948-BCDD-AD8CE328E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465D766A-5DDB-AE40-9AF8-D6B698A056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8172F622-44B0-594F-84C2-6459935FB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0E98A-3CA4-E342-A651-7BB773000B5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93189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36DED0FC-1023-D94E-B02D-4B017ED7E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92B01BC-EC9C-6A41-A1DB-50A361AD4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651EFDE1-FBDF-F047-AF45-415E7A5D1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7F210-F539-C443-8E3F-FA425F958BF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7358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7E222988-76E4-3A43-A12D-E06AF43D57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AF5CC528-C051-114C-9298-A8721EE2B3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31F48246-8A52-3E46-BC9B-A2D3628CC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0B0E4-3813-3548-B854-4E4735EB6B5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81714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925E29A5-CFAC-1448-B3E1-118BAFCFA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7EFAD554-4922-C14E-8C11-6B1D1FED8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D591298-FA03-0747-8C00-9BD22ACD22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5772A-7ACF-9449-8ACC-4658AD61BA7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14940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B6B66B42-C0CA-E74E-8632-BB60FBBA92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CE0E6E6D-932A-5246-A41D-A1768B4EAD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DB06C9A7-9602-D148-902C-195F587FB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BAE14-C5FC-484D-8BDE-6C1AFEED3CD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69496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6D8E9FBA-77DB-3642-B50B-D35EA76C2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D942D72A-CF79-8942-B96D-6923FA69C2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B43898A-296C-2344-A9F8-A3DB8C466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6BC2-943E-BD44-A94D-DCD4E0ED71A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92788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CCA9E692-1608-464C-9051-ADCF36F63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918E0066-0630-1244-8D0B-A285E9D60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DAA6E184-0BE1-C743-A089-DF41A5D45F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20FD7-61C9-1A45-AA75-E3FE0FD1E5B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9214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106936-AA36-AE42-B33E-096F03D7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7645F7-0DBB-7B4C-AE8D-92DDFE53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4D8861-0B38-DA44-93CF-629C6FD5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AB3179-5E1A-7745-9BA8-E25401F7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137160C-1AB9-7545-B4F2-11B4B3BD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80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6B1103-BEAE-B449-9C9C-C721EF320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3B68B2-3340-D04A-83BA-4F1E71900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D2A8124-410F-5E40-99BC-ECB3D467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A557147-0407-9B40-AE9D-30366E2C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55AE6E6-3DBB-2042-A2F1-6ACB7CE7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DA300F-E3A7-1C45-9228-25758CCB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97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78DDC6-DA87-6141-B8BF-AA8DC0036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3AC3E96-B4C7-E44B-9A45-FC6662C31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21505E0-ECEA-8043-840D-07D162CBE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E153B54-AFCC-4843-B706-235C7FBCF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00FA99-FBF6-AC44-B68F-E484DB930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D869816-1425-3344-B2B7-B2507037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EFB9347-4551-0042-A158-F4ACF632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80B404F-42E7-5943-8F60-78A5853D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82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6AA7A3-F933-8445-B069-B4EF5D993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2C0ED26-4B1C-914F-9070-BEAE1CBC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A436D8E-EFB2-D94D-ADFA-4C81C6DF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5ACD3A3-E1A3-E342-9A9D-54F039562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2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B0E4E6-30A1-5243-9858-30165ECB1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41A51E9-37F5-3043-BC2F-614FE607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82AA65F-7913-8E45-A78D-E746A675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04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7F5A7C3-2D69-6B4F-B871-38808F9C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4FB611-D104-6A49-A2A0-FDD783FF9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AB2F55F-5AB3-024B-B9D0-C1A207516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6C6879-E4BC-1B40-A41F-78321F81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02143CA-E959-DB4F-88AA-4B2EDB59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85C3BF-D9C9-2E4F-B167-BB472696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67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790D5CD-C47A-BC4A-BED2-48070B55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A5374C1-DF9B-C64E-B706-8E1C4B010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BB22953-5F9E-A44F-86ED-FBB88183D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93CEACF-B9D3-3744-A2F5-8CA7296C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60CA919-6DE3-824B-A5C0-FD33CC1AE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E8E1D9-865C-6A44-895A-3FC9F6C6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21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52FEA69-5893-ED44-B9CA-9B8941BA2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A9E163-1FA3-C04D-8A26-27BECCFA9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9EE7FD-9720-D340-86A8-15777F056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96264-DEE7-6042-A5F7-F67B13C4C560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7DC36B4-91CE-0E48-817B-FB414A1DA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E6C8D4-CE9C-9848-8E8E-FAC9DAAB7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6D9E9-E5C7-9C45-BE6C-7437C00DD4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00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0295BFDB-8802-D840-B48C-15911243259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F015ED11-36FC-1542-B983-5CCF9F47CD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EA6BD8EF-6C6D-EA4E-A0D5-C77D8885AF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31BB1670-4FB9-9745-947A-0E633D6CB2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06C24F3A-2ED6-944C-BD96-4DB5FB944D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441F7320-F1E2-4F4A-B9CE-E2FEF3DADB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D3A57EC5-A229-BB4B-A7C9-A468F0C758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1185E8E0-CE22-3045-B44F-87F45521A0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8D5B2664-CC4B-0B42-9D9E-312620AE55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3079A220-D47C-8946-B8C2-CF374B6EE0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F41F21F5-F36B-B44D-8872-665D8A3C95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F7296FA7-9785-6942-B975-05CB34A492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9D766CA5-34B7-324B-9EBB-5BFF37C2CC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78CE79D1-B276-614E-86CC-02C5E42E0B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DAC3D46F-8C51-D544-A6B0-F06E4731E0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0E862FE8-FE5C-2346-BBCC-B06267F90E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2E132A95-9450-584E-8EA6-89A580FC251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B71D99FB-989E-614C-BBD2-78B7332887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4A4AE6E5-A77E-E249-B326-F0734D5314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BB792601-033E-EC43-9E81-70E915308B0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FDBF43C8-BCC3-B64D-8FDA-BDAB56149F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C4E44B3B-E361-BD46-8CD5-E7A3DD5BE1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71F5DE52-F67E-5D46-B385-63E2175652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ABE4EEE5-C1B0-6441-8BEC-63BF79C88C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6E5AE131-E1A2-6244-BCCF-0F23ADE67A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2ABDB718-97E4-4148-A1EE-859851C048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C03D4727-540F-EF41-B812-74B8BCE80A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EE1937C8-274E-144E-890B-0901988E47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7905A910-DCD8-DA45-A744-BAE16EB3E0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DA3B5F41-1F87-9E40-8478-C6623D6E14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9D34AE79-5AFC-2043-A399-5779B50B28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E0841673-A6EA-BC41-B9C4-91DE2CC675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17A90475-09DC-3543-B03B-0A66AADCBD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7C1EB929-42D4-744C-A727-AE314FFED6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F75EC112-4655-1549-95DA-93F0F9EE45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453855A7-94C1-6D46-B26E-089C8FCFB3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34847F35-9A25-FC47-85A2-A22FC35F9C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A104D24B-56F6-CF4F-A3A0-0E58858B095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0976B303-8326-9B4D-A088-61A54029014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C17AD816-FC96-F445-9E40-4C251D50A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774C4128-CFD3-324D-A836-F2B9F94FA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C39699BA-7E76-0343-8121-8350C2DA0E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02ADBFC5-9193-D84A-8F74-4F0FD36CF6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A6E219BE-AAE7-FA49-8E01-16081400E2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5343DE4-565D-F94A-8FDF-CBF254F277C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949070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BFEC-F1E4-FB40-A66B-FA6DCC83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Pazarlamadaki Değişim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01C4-607A-D244-A44B-4310ECF33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620BF3-2952-744B-8023-84E039044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9" y="1700213"/>
            <a:ext cx="28908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defRPr/>
            </a:pPr>
            <a:r>
              <a:rPr lang="tr-TR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Pazarlama Karmasına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defRPr/>
            </a:pPr>
            <a:r>
              <a:rPr lang="tr-TR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Yaklaşım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defRPr/>
            </a:pPr>
            <a:endParaRPr lang="tr-TR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  <a:defRPr/>
            </a:pPr>
            <a:r>
              <a:rPr lang="tr-TR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Kitle pazarlama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defRPr/>
            </a:pPr>
            <a:endParaRPr lang="tr-TR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  <a:defRPr/>
            </a:pPr>
            <a:r>
              <a:rPr lang="tr-TR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Pazar Bölümleme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defRPr/>
            </a:pPr>
            <a:endParaRPr lang="tr-TR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  <a:defRPr/>
            </a:pPr>
            <a:r>
              <a:rPr lang="tr-TR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Niş Pazarlar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  <a:defRPr/>
            </a:pPr>
            <a:endParaRPr lang="tr-TR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  <a:defRPr/>
            </a:pPr>
            <a:r>
              <a:rPr lang="tr-TR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İlişkisel Pazarlama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  <a:defRPr/>
            </a:pPr>
            <a:endParaRPr lang="tr-TR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  <a:defRPr/>
            </a:pPr>
            <a:r>
              <a:rPr lang="tr-TR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Birebir Pazarlama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defRPr/>
            </a:pPr>
            <a:endParaRPr lang="tr-TR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  <a:defRPr/>
            </a:pPr>
            <a:endParaRPr lang="tr-TR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7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6B379-561A-4A44-803E-410E6616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Pazarlamadaki Değişim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0A43B-4BE6-CC44-8E9E-9ABDB7001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B531CBC-C481-F146-B19A-A24724573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4" y="1844675"/>
            <a:ext cx="28908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Performans Hedefleri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tr-TR" sz="2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2"/>
              </a:buBlip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Satış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tr-TR" sz="2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2"/>
              </a:buBlip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Pazar Payı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tr-TR" sz="2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2"/>
              </a:buBlip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İş Birimi Karı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2"/>
              </a:buBlip>
              <a:defRPr/>
            </a:pPr>
            <a:endParaRPr lang="tr-TR" sz="2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2"/>
              </a:buBlip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Müşteri Değeri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2"/>
              </a:buBlip>
              <a:defRPr/>
            </a:pPr>
            <a:endParaRPr lang="tr-T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tr-T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tr-T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2"/>
              </a:buBlip>
              <a:defRPr/>
            </a:pPr>
            <a:endParaRPr lang="tr-T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Blip>
                <a:blip r:embed="rId2"/>
              </a:buBlip>
              <a:defRPr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324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38A84F-EC96-294D-8AC2-E3729A2AA9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8213" y="549276"/>
            <a:ext cx="7772400" cy="792163"/>
          </a:xfrm>
        </p:spPr>
        <p:txBody>
          <a:bodyPr/>
          <a:lstStyle/>
          <a:p>
            <a:pPr>
              <a:defRPr/>
            </a:pPr>
            <a:r>
              <a:rPr lang="tr-TR" sz="2800">
                <a:latin typeface="Verdana" pitchFamily="34" charset="0"/>
              </a:rPr>
              <a:t>Pazar Kavramı ve Çeşitleri</a:t>
            </a:r>
            <a:endParaRPr lang="en-US" sz="2800">
              <a:latin typeface="Verdana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810E35A-0C03-1D4E-934A-D812183CDB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0" y="1916114"/>
            <a:ext cx="7232650" cy="4465637"/>
          </a:xfrm>
        </p:spPr>
        <p:txBody>
          <a:bodyPr/>
          <a:lstStyle/>
          <a:p>
            <a:pPr>
              <a:defRPr/>
            </a:pPr>
            <a:r>
              <a:rPr lang="tr-TR" sz="2800" b="1"/>
              <a:t>PAZAR</a:t>
            </a:r>
            <a:endParaRPr lang="tr-TR" sz="2800"/>
          </a:p>
          <a:p>
            <a:pPr algn="l">
              <a:defRPr/>
            </a:pPr>
            <a:r>
              <a:rPr lang="tr-TR" sz="2800"/>
              <a:t>Pazar: arz ve talebin kesiştiği yerdir.</a:t>
            </a:r>
          </a:p>
          <a:p>
            <a:pPr algn="l">
              <a:defRPr/>
            </a:pPr>
            <a:r>
              <a:rPr lang="tr-TR" sz="2800"/>
              <a:t>Pazar: gerçek ya da potansiyel alıcıların oluşturduğu bir grup </a:t>
            </a:r>
          </a:p>
          <a:p>
            <a:pPr algn="l">
              <a:defRPr/>
            </a:pPr>
            <a:r>
              <a:rPr lang="tr-TR" sz="2800"/>
              <a:t>Pazar: karşılanacak ihtiyaç ve istekleri olan, harcayacak bir geliri bulunan ve bu geliri harcama isteği olan kişi ve örgütlerden oluşur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5041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1C7764-9199-6E43-9BC1-8B40F3A5A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>
                <a:latin typeface="Verdana" pitchFamily="34" charset="0"/>
              </a:rPr>
              <a:t>Pazar Kavramı ve Çeşitleri</a:t>
            </a:r>
            <a:endParaRPr lang="en-US" sz="2800">
              <a:latin typeface="Verdana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FAB476C-9BCD-4047-A096-B8551995C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Satın alma amacına göre</a:t>
            </a:r>
          </a:p>
          <a:p>
            <a:pPr lvl="1">
              <a:defRPr/>
            </a:pPr>
            <a:r>
              <a:rPr lang="tr-TR"/>
              <a:t>Tüketici pazarları</a:t>
            </a:r>
          </a:p>
          <a:p>
            <a:pPr lvl="1">
              <a:defRPr/>
            </a:pPr>
            <a:r>
              <a:rPr lang="tr-TR"/>
              <a:t>Endüstriyel veya örgütsel pazarlar</a:t>
            </a:r>
          </a:p>
          <a:p>
            <a:pPr lvl="1">
              <a:buFontTx/>
              <a:buNone/>
              <a:defRPr/>
            </a:pPr>
            <a:r>
              <a:rPr lang="tr-TR"/>
              <a:t>+</a:t>
            </a:r>
          </a:p>
          <a:p>
            <a:pPr lvl="1">
              <a:defRPr/>
            </a:pPr>
            <a:r>
              <a:rPr lang="tr-TR"/>
              <a:t>Uluslararası pazarlar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5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C74BDD5-3509-5145-8770-4DA4D4C00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>
                <a:latin typeface="Verdana" pitchFamily="34" charset="0"/>
              </a:rPr>
              <a:t>Pazar Kavramı ve Çeşitleri</a:t>
            </a:r>
            <a:endParaRPr lang="en-US" sz="2800">
              <a:latin typeface="Verdana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0B8AD5B-6501-3C4D-A47D-D33DC81FF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Örgütsel pazarlarlar</a:t>
            </a:r>
          </a:p>
          <a:p>
            <a:pPr lvl="1">
              <a:defRPr/>
            </a:pPr>
            <a:r>
              <a:rPr lang="tr-TR"/>
              <a:t> Üretici pazarı</a:t>
            </a:r>
          </a:p>
          <a:p>
            <a:pPr lvl="1">
              <a:defRPr/>
            </a:pPr>
            <a:r>
              <a:rPr lang="tr-TR"/>
              <a:t>Satıcı veya aracı pazarı</a:t>
            </a:r>
          </a:p>
          <a:p>
            <a:pPr lvl="1">
              <a:defRPr/>
            </a:pPr>
            <a:r>
              <a:rPr lang="tr-TR"/>
              <a:t>Hükümet pazarı</a:t>
            </a:r>
          </a:p>
          <a:p>
            <a:pPr lvl="1">
              <a:defRPr/>
            </a:pPr>
            <a:r>
              <a:rPr lang="tr-TR"/>
              <a:t>Kar amacı gütmeyen kuruluşların oluşturduğu pazar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3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7FCC435-6AFB-1641-9DF8-17A39AA15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>
                <a:latin typeface="Verdana" pitchFamily="34" charset="0"/>
              </a:rPr>
              <a:t>Pazar Kavramı ve Çeşitleri</a:t>
            </a:r>
            <a:endParaRPr lang="en-US" sz="2800">
              <a:latin typeface="Verdana" pitchFamily="34" charset="0"/>
            </a:endParaRPr>
          </a:p>
        </p:txBody>
      </p:sp>
      <p:graphicFrame>
        <p:nvGraphicFramePr>
          <p:cNvPr id="4098" name="Object 2">
            <a:extLst>
              <a:ext uri="{FF2B5EF4-FFF2-40B4-BE49-F238E27FC236}">
                <a16:creationId xmlns:a16="http://schemas.microsoft.com/office/drawing/2014/main" id="{82EFFDDB-8A31-6740-B32B-FF6E220A265B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931988" y="1914526"/>
          <a:ext cx="8031162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Belge" r:id="rId3" imgW="5918200" imgH="1257300" progId="Word.Document.8">
                  <p:embed/>
                </p:oleObj>
              </mc:Choice>
              <mc:Fallback>
                <p:oleObj name="Belge" r:id="rId3" imgW="5918200" imgH="1257300" progId="Word.Document.8">
                  <p:embed/>
                  <p:pic>
                    <p:nvPicPr>
                      <p:cNvPr id="4098" name="Object 2">
                        <a:extLst>
                          <a:ext uri="{FF2B5EF4-FFF2-40B4-BE49-F238E27FC236}">
                            <a16:creationId xmlns:a16="http://schemas.microsoft.com/office/drawing/2014/main" id="{82EFFDDB-8A31-6740-B32B-FF6E220A26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1914526"/>
                        <a:ext cx="8031162" cy="280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5">
            <a:extLst>
              <a:ext uri="{FF2B5EF4-FFF2-40B4-BE49-F238E27FC236}">
                <a16:creationId xmlns:a16="http://schemas.microsoft.com/office/drawing/2014/main" id="{01B0BCDE-15EA-1D47-885A-2442D884D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5329665"/>
            <a:ext cx="568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6762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2400"/>
              <a:t>Ne kadar satın alır?</a:t>
            </a:r>
          </a:p>
          <a:p>
            <a:pPr algn="ctr" eaLnBrk="1" hangingPunct="1"/>
            <a:r>
              <a:rPr lang="tr-TR" altLang="tr-TR" sz="2400"/>
              <a:t>Nereden satın alır?</a:t>
            </a:r>
          </a:p>
        </p:txBody>
      </p:sp>
      <p:sp>
        <p:nvSpPr>
          <p:cNvPr id="4101" name="Rectangle 6">
            <a:extLst>
              <a:ext uri="{FF2B5EF4-FFF2-40B4-BE49-F238E27FC236}">
                <a16:creationId xmlns:a16="http://schemas.microsoft.com/office/drawing/2014/main" id="{872432F3-C3D2-1E44-97B1-2176042D4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244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6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DDFAC1D-F76C-D24B-B634-25C7BE815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/>
              <a:t>Tüketici Pazarı</a:t>
            </a:r>
            <a:endParaRPr lang="en-US" sz="28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9FD7AAB-ABDD-F344-9A80-BED5373D2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/>
              <a:t>Kişisel veya ailevi ihtiyaçları karşılamak için satın alma faaliyeti gösteren tüketiciler.</a:t>
            </a:r>
          </a:p>
          <a:p>
            <a:pPr>
              <a:lnSpc>
                <a:spcPct val="90000"/>
              </a:lnSpc>
              <a:defRPr/>
            </a:pPr>
            <a:r>
              <a:rPr lang="tr-TR"/>
              <a:t>Tüketici Pazarının Özellikleri</a:t>
            </a:r>
          </a:p>
          <a:p>
            <a:pPr lvl="1">
              <a:lnSpc>
                <a:spcPct val="90000"/>
              </a:lnSpc>
              <a:defRPr/>
            </a:pPr>
            <a:r>
              <a:rPr lang="tr-TR"/>
              <a:t>Demografik Özellikler: Bir ülkenin nüfusu tüketici pazarının hacmi ve büyüklüğü hakkında bilgi verir. </a:t>
            </a:r>
          </a:p>
          <a:p>
            <a:pPr lvl="1">
              <a:lnSpc>
                <a:spcPct val="90000"/>
              </a:lnSpc>
              <a:defRPr/>
            </a:pPr>
            <a:r>
              <a:rPr lang="tr-TR"/>
              <a:t>Ekonomik Özellikler: Talebin şekillenmesi ve satın alma gücü ile ilgili bilgi verir.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84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8136364-C190-5A4F-BB6E-FFDE1112D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/>
              <a:t>Tüketici Pazarı</a:t>
            </a:r>
            <a:endParaRPr lang="en-US" sz="280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6657A6E-E88D-1B49-B2F6-FF1B540C2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sz="2800"/>
              <a:t>Alıcı sayısı fazladır.</a:t>
            </a:r>
          </a:p>
          <a:p>
            <a:pPr>
              <a:defRPr/>
            </a:pPr>
            <a:r>
              <a:rPr lang="tr-TR" sz="2800"/>
              <a:t>Satın alınan miktar ve değeri düşüktür.</a:t>
            </a:r>
          </a:p>
          <a:p>
            <a:pPr>
              <a:defRPr/>
            </a:pPr>
            <a:r>
              <a:rPr lang="tr-TR" sz="2800"/>
              <a:t>Alım faaliyeti genellikle irrasyoneldir.</a:t>
            </a:r>
          </a:p>
          <a:p>
            <a:pPr>
              <a:defRPr/>
            </a:pPr>
            <a:r>
              <a:rPr lang="tr-TR" sz="2800"/>
              <a:t>Karar alma süreci daha hızlıdır. </a:t>
            </a:r>
          </a:p>
          <a:p>
            <a:pPr>
              <a:buFont typeface="Wingdings" pitchFamily="2" charset="2"/>
              <a:buNone/>
              <a:defRPr/>
            </a:pPr>
            <a:endParaRPr lang="tr-TR" sz="2800"/>
          </a:p>
          <a:p>
            <a:pPr>
              <a:buFont typeface="Wingdings" pitchFamily="2" charset="2"/>
              <a:buNone/>
              <a:defRPr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973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Macintosh PowerPoint</Application>
  <PresentationFormat>Geniş ekran</PresentationFormat>
  <Paragraphs>57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Wingdings</vt:lpstr>
      <vt:lpstr>Office Teması</vt:lpstr>
      <vt:lpstr>Rakipler</vt:lpstr>
      <vt:lpstr>Microsoft Word Belgesi</vt:lpstr>
      <vt:lpstr>Pazarlamadaki Değişim</vt:lpstr>
      <vt:lpstr>Pazarlamadaki Değişim</vt:lpstr>
      <vt:lpstr>Pazar Kavramı ve Çeşitleri</vt:lpstr>
      <vt:lpstr>Pazar Kavramı ve Çeşitleri</vt:lpstr>
      <vt:lpstr>Pazar Kavramı ve Çeşitleri</vt:lpstr>
      <vt:lpstr>Pazar Kavramı ve Çeşitleri</vt:lpstr>
      <vt:lpstr>Tüketici Pazarı</vt:lpstr>
      <vt:lpstr>Tüketici Pazarı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Pazarlamadaki Değişim</dc:title>
  <dc:creator>sparrow gulencer</dc:creator>
  <cp:lastModifiedBy>sparrow gulencer</cp:lastModifiedBy>
  <cp:revision>1</cp:revision>
  <dcterms:created xsi:type="dcterms:W3CDTF">2018-04-01T19:02:51Z</dcterms:created>
  <dcterms:modified xsi:type="dcterms:W3CDTF">2018-04-01T19:04:46Z</dcterms:modified>
</cp:coreProperties>
</file>