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6" r:id="rId1"/>
  </p:sldMasterIdLst>
  <p:notesMasterIdLst>
    <p:notesMasterId r:id="rId40"/>
  </p:notesMasterIdLst>
  <p:sldIdLst>
    <p:sldId id="256" r:id="rId2"/>
    <p:sldId id="304" r:id="rId3"/>
    <p:sldId id="260" r:id="rId4"/>
    <p:sldId id="261" r:id="rId5"/>
    <p:sldId id="265" r:id="rId6"/>
    <p:sldId id="356" r:id="rId7"/>
    <p:sldId id="266" r:id="rId8"/>
    <p:sldId id="375" r:id="rId9"/>
    <p:sldId id="302" r:id="rId10"/>
    <p:sldId id="271" r:id="rId11"/>
    <p:sldId id="306" r:id="rId12"/>
    <p:sldId id="309" r:id="rId13"/>
    <p:sldId id="326" r:id="rId14"/>
    <p:sldId id="322" r:id="rId15"/>
    <p:sldId id="325" r:id="rId16"/>
    <p:sldId id="311" r:id="rId17"/>
    <p:sldId id="357" r:id="rId18"/>
    <p:sldId id="312" r:id="rId19"/>
    <p:sldId id="313" r:id="rId20"/>
    <p:sldId id="294" r:id="rId21"/>
    <p:sldId id="377" r:id="rId22"/>
    <p:sldId id="378" r:id="rId23"/>
    <p:sldId id="380" r:id="rId24"/>
    <p:sldId id="381" r:id="rId25"/>
    <p:sldId id="330" r:id="rId26"/>
    <p:sldId id="334" r:id="rId27"/>
    <p:sldId id="335" r:id="rId28"/>
    <p:sldId id="336" r:id="rId29"/>
    <p:sldId id="340" r:id="rId30"/>
    <p:sldId id="341" r:id="rId31"/>
    <p:sldId id="342" r:id="rId32"/>
    <p:sldId id="383" r:id="rId33"/>
    <p:sldId id="345" r:id="rId34"/>
    <p:sldId id="346" r:id="rId35"/>
    <p:sldId id="384" r:id="rId36"/>
    <p:sldId id="347" r:id="rId37"/>
    <p:sldId id="348" r:id="rId38"/>
    <p:sldId id="349" r:id="rId3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3"/>
  </p:normalViewPr>
  <p:slideViewPr>
    <p:cSldViewPr snapToGrid="0" snapToObjects="1"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50D84-1E59-8948-86B6-0DE4F0BA9588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46CA8-5FEC-FA4C-82F7-176BAD3419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50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  <a:ea typeface="ＭＳ Ｐゴシック" charset="0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28488B4-362D-7445-B62A-7CDDBA3E8073}" type="slidenum">
              <a:rPr lang="en-US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446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62467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96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63491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0584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66563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594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67587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4096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68611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9984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69635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658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49155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708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49155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708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49155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708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51203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67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55299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3120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56323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501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57347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661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miter lim="800000"/>
            <a:headEnd/>
            <a:tailEnd/>
          </a:ln>
        </p:spPr>
      </p:sp>
      <p:sp>
        <p:nvSpPr>
          <p:cNvPr id="61443" name="2 Not Yer Tutucusu"/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>
              <a:spcBef>
                <a:spcPct val="0"/>
              </a:spcBef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097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3/25/2020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3/25/2020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3/25/2020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3/25/2020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27B613C-1AD7-49D3-885D-F654C5CDBAA6}" type="datetime1">
              <a:rPr lang="en-US" smtClean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Duygudurum</a:t>
            </a:r>
            <a:r>
              <a:rPr lang="en-US" dirty="0" smtClean="0"/>
              <a:t> </a:t>
            </a:r>
            <a:r>
              <a:rPr lang="en-US" dirty="0" err="1" smtClean="0"/>
              <a:t>Düzenleyiciler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Meram</a:t>
            </a:r>
            <a:r>
              <a:rPr lang="en-US" dirty="0" smtClean="0"/>
              <a:t> Can SAKA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effectLst/>
              </a:rPr>
              <a:t>Antikonvulsanlar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Valproat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Karbamazepin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 smtClean="0"/>
              <a:t>Lamotrijin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40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Valproik</a:t>
            </a:r>
            <a:r>
              <a:rPr lang="en-US" dirty="0" smtClean="0"/>
              <a:t> </a:t>
            </a:r>
            <a:r>
              <a:rPr lang="en-US" dirty="0" err="1" smtClean="0"/>
              <a:t>asit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= </a:t>
            </a:r>
            <a:r>
              <a:rPr lang="en-US" dirty="0" err="1" smtClean="0"/>
              <a:t>Valproat</a:t>
            </a:r>
            <a:r>
              <a:rPr lang="en-US" dirty="0" smtClean="0"/>
              <a:t>    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≅</a:t>
            </a:r>
            <a:r>
              <a:rPr lang="en-US" dirty="0" smtClean="0"/>
              <a:t>Na </a:t>
            </a:r>
            <a:r>
              <a:rPr lang="en-US" dirty="0" err="1" smtClean="0"/>
              <a:t>Valproat</a:t>
            </a:r>
            <a:r>
              <a:rPr lang="en-US" dirty="0" smtClean="0"/>
              <a:t>  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≅</a:t>
            </a:r>
            <a:r>
              <a:rPr lang="en-US" dirty="0" smtClean="0"/>
              <a:t>XR </a:t>
            </a:r>
          </a:p>
          <a:p>
            <a:endParaRPr lang="en-US" dirty="0"/>
          </a:p>
          <a:p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mekanizması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voltaja</a:t>
            </a:r>
            <a:r>
              <a:rPr lang="en-US" dirty="0" smtClean="0"/>
              <a:t> </a:t>
            </a:r>
            <a:r>
              <a:rPr lang="en-US" dirty="0" err="1" smtClean="0"/>
              <a:t>duyarlı</a:t>
            </a:r>
            <a:r>
              <a:rPr lang="en-US" dirty="0" smtClean="0"/>
              <a:t> Na </a:t>
            </a:r>
            <a:r>
              <a:rPr lang="en-US" dirty="0" err="1" smtClean="0"/>
              <a:t>kanallarının</a:t>
            </a:r>
            <a:r>
              <a:rPr lang="en-US" dirty="0" smtClean="0"/>
              <a:t> </a:t>
            </a:r>
            <a:r>
              <a:rPr lang="en-US" dirty="0" err="1" smtClean="0"/>
              <a:t>inhibisyonu</a:t>
            </a:r>
            <a:endParaRPr lang="en-US" dirty="0" smtClean="0"/>
          </a:p>
          <a:p>
            <a:pPr lvl="1"/>
            <a:r>
              <a:rPr lang="en-US" dirty="0" smtClean="0"/>
              <a:t>GABA </a:t>
            </a:r>
            <a:r>
              <a:rPr lang="en-US" dirty="0" err="1" smtClean="0"/>
              <a:t>etkilerinin</a:t>
            </a:r>
            <a:r>
              <a:rPr lang="en-US" dirty="0" smtClean="0"/>
              <a:t> </a:t>
            </a:r>
            <a:r>
              <a:rPr lang="en-US" dirty="0" err="1" smtClean="0"/>
              <a:t>güçlendirilmesi</a:t>
            </a:r>
            <a:endParaRPr lang="en-US" dirty="0" smtClean="0"/>
          </a:p>
          <a:p>
            <a:pPr lvl="1"/>
            <a:r>
              <a:rPr lang="en-US" dirty="0" err="1" smtClean="0"/>
              <a:t>mesaj</a:t>
            </a:r>
            <a:r>
              <a:rPr lang="en-US" dirty="0" smtClean="0"/>
              <a:t> </a:t>
            </a:r>
            <a:r>
              <a:rPr lang="en-US" dirty="0" err="1" smtClean="0"/>
              <a:t>iletim</a:t>
            </a:r>
            <a:r>
              <a:rPr lang="en-US" dirty="0" smtClean="0"/>
              <a:t> </a:t>
            </a:r>
            <a:r>
              <a:rPr lang="en-US" dirty="0" err="1" smtClean="0"/>
              <a:t>yolakları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756" y="0"/>
            <a:ext cx="2411244" cy="23848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73738" y="4437063"/>
            <a:ext cx="4648200" cy="168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8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Bipolar </a:t>
            </a:r>
            <a:r>
              <a:rPr lang="en-US" dirty="0" err="1" smtClean="0"/>
              <a:t>bozukluk</a:t>
            </a:r>
            <a:endParaRPr lang="en-US" dirty="0" smtClean="0"/>
          </a:p>
          <a:p>
            <a:pPr lvl="1"/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mani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Maniden</a:t>
            </a:r>
            <a:r>
              <a:rPr lang="en-US" dirty="0" smtClean="0"/>
              <a:t> </a:t>
            </a:r>
            <a:r>
              <a:rPr lang="en-US" dirty="0" err="1" smtClean="0"/>
              <a:t>koruma</a:t>
            </a:r>
            <a:endParaRPr lang="en-US" dirty="0" smtClean="0"/>
          </a:p>
          <a:p>
            <a:pPr lvl="1"/>
            <a:r>
              <a:rPr lang="en-US" dirty="0" err="1" smtClean="0"/>
              <a:t>Depresif</a:t>
            </a:r>
            <a:r>
              <a:rPr lang="en-US" dirty="0" smtClean="0"/>
              <a:t> </a:t>
            </a:r>
            <a:r>
              <a:rPr lang="en-US" dirty="0" err="1" smtClean="0"/>
              <a:t>ataklar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Hangi</a:t>
            </a:r>
            <a:r>
              <a:rPr lang="en-US" dirty="0"/>
              <a:t> </a:t>
            </a:r>
            <a:r>
              <a:rPr lang="en-US" dirty="0" err="1" smtClean="0"/>
              <a:t>hastalar</a:t>
            </a:r>
            <a:endParaRPr lang="en-US" dirty="0"/>
          </a:p>
          <a:p>
            <a:pPr lvl="1"/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döngülü</a:t>
            </a:r>
            <a:r>
              <a:rPr lang="en-US" dirty="0" smtClean="0"/>
              <a:t> </a:t>
            </a:r>
            <a:r>
              <a:rPr lang="en-US" dirty="0" err="1" smtClean="0"/>
              <a:t>hastalar</a:t>
            </a:r>
            <a:endParaRPr lang="en-US" dirty="0" smtClean="0"/>
          </a:p>
          <a:p>
            <a:pPr lvl="1"/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madde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endParaRPr lang="en-US" dirty="0" smtClean="0"/>
          </a:p>
          <a:p>
            <a:pPr lvl="1"/>
            <a:r>
              <a:rPr lang="en-US" dirty="0" err="1" smtClean="0"/>
              <a:t>miks</a:t>
            </a:r>
            <a:r>
              <a:rPr lang="en-US" dirty="0" smtClean="0"/>
              <a:t> </a:t>
            </a:r>
            <a:r>
              <a:rPr lang="en-US" dirty="0" err="1" smtClean="0"/>
              <a:t>özellikli</a:t>
            </a:r>
            <a:r>
              <a:rPr lang="en-US" dirty="0" smtClean="0"/>
              <a:t> </a:t>
            </a:r>
            <a:r>
              <a:rPr lang="en-US" dirty="0" err="1" smtClean="0"/>
              <a:t>ataklar</a:t>
            </a:r>
            <a:endParaRPr lang="en-US" dirty="0" smtClean="0"/>
          </a:p>
          <a:p>
            <a:pPr lvl="1"/>
            <a:r>
              <a:rPr lang="en-US" dirty="0" err="1" smtClean="0"/>
              <a:t>anksiyete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 </a:t>
            </a:r>
            <a:r>
              <a:rPr lang="en-US" dirty="0" err="1" smtClean="0"/>
              <a:t>ektanısı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552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etkiler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4705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Sık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görülenler</a:t>
            </a:r>
            <a:r>
              <a:rPr lang="en-US" dirty="0" smtClean="0">
                <a:solidFill>
                  <a:schemeClr val="tx1"/>
                </a:solidFill>
              </a:rPr>
              <a:t>:		</a:t>
            </a:r>
          </a:p>
          <a:p>
            <a:pPr lvl="1"/>
            <a:r>
              <a:rPr lang="en-US" sz="1900" dirty="0" smtClean="0">
                <a:solidFill>
                  <a:schemeClr val="tx1"/>
                </a:solidFill>
              </a:rPr>
              <a:t>GI </a:t>
            </a:r>
            <a:r>
              <a:rPr lang="en-US" sz="1900" dirty="0" err="1" smtClean="0">
                <a:solidFill>
                  <a:schemeClr val="tx1"/>
                </a:solidFill>
              </a:rPr>
              <a:t>iritasyon</a:t>
            </a:r>
            <a:r>
              <a:rPr lang="en-US" sz="1900" dirty="0" smtClean="0">
                <a:solidFill>
                  <a:schemeClr val="tx1"/>
                </a:solidFill>
              </a:rPr>
              <a:t>, </a:t>
            </a:r>
            <a:r>
              <a:rPr lang="en-US" sz="1900" dirty="0" err="1" smtClean="0">
                <a:solidFill>
                  <a:schemeClr val="tx1"/>
                </a:solidFill>
              </a:rPr>
              <a:t>bulantı</a:t>
            </a:r>
            <a:r>
              <a:rPr lang="en-US" sz="1900" dirty="0" smtClean="0">
                <a:solidFill>
                  <a:schemeClr val="tx1"/>
                </a:solidFill>
              </a:rPr>
              <a:t>				</a:t>
            </a:r>
          </a:p>
          <a:p>
            <a:pPr lvl="1"/>
            <a:r>
              <a:rPr lang="en-US" sz="1900" dirty="0" smtClean="0">
                <a:solidFill>
                  <a:schemeClr val="tx1"/>
                </a:solidFill>
              </a:rPr>
              <a:t>Kilo </a:t>
            </a:r>
            <a:r>
              <a:rPr lang="en-US" sz="1900" dirty="0" err="1" smtClean="0">
                <a:solidFill>
                  <a:schemeClr val="tx1"/>
                </a:solidFill>
              </a:rPr>
              <a:t>alımı</a:t>
            </a:r>
            <a:r>
              <a:rPr lang="en-US" sz="1900" dirty="0" smtClean="0">
                <a:solidFill>
                  <a:schemeClr val="tx1"/>
                </a:solidFill>
              </a:rPr>
              <a:t>					 </a:t>
            </a:r>
          </a:p>
          <a:p>
            <a:pPr lvl="1"/>
            <a:r>
              <a:rPr lang="en-US" sz="1900" dirty="0" err="1" smtClean="0">
                <a:solidFill>
                  <a:schemeClr val="tx1"/>
                </a:solidFill>
              </a:rPr>
              <a:t>Sedasyon</a:t>
            </a:r>
            <a:r>
              <a:rPr lang="en-US" sz="1900" dirty="0" smtClean="0">
                <a:solidFill>
                  <a:schemeClr val="tx1"/>
                </a:solidFill>
              </a:rPr>
              <a:t>					 </a:t>
            </a:r>
          </a:p>
          <a:p>
            <a:pPr lvl="1"/>
            <a:r>
              <a:rPr lang="en-US" sz="1900" dirty="0" err="1" smtClean="0">
                <a:solidFill>
                  <a:schemeClr val="tx1"/>
                </a:solidFill>
              </a:rPr>
              <a:t>Saç</a:t>
            </a:r>
            <a:r>
              <a:rPr lang="en-US" sz="1900" dirty="0" smtClean="0">
                <a:solidFill>
                  <a:schemeClr val="tx1"/>
                </a:solidFill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</a:rPr>
              <a:t>dökülmesi</a:t>
            </a:r>
            <a:endParaRPr lang="tr-TR" sz="19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1900" dirty="0" smtClean="0">
                <a:solidFill>
                  <a:schemeClr val="tx1"/>
                </a:solidFill>
              </a:rPr>
              <a:t>				</a:t>
            </a:r>
            <a:endParaRPr lang="en-US" sz="1900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Sık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olmayan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Kusma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ishal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Ataksi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Dizartri</a:t>
            </a:r>
            <a:r>
              <a:rPr lang="en-US" dirty="0">
                <a:solidFill>
                  <a:schemeClr val="tx1"/>
                </a:solidFill>
              </a:rPr>
              <a:t>, tremor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ALT, AST </a:t>
            </a:r>
            <a:r>
              <a:rPr lang="en-US" dirty="0" err="1" smtClean="0">
                <a:solidFill>
                  <a:schemeClr val="tx1"/>
                </a:solidFill>
              </a:rPr>
              <a:t>yüksekliği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Nadir </a:t>
            </a:r>
            <a:r>
              <a:rPr lang="en-US" dirty="0" err="1" smtClean="0">
                <a:solidFill>
                  <a:schemeClr val="tx1"/>
                </a:solidFill>
              </a:rPr>
              <a:t>görülenler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Hepatotoksisite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Trombositopeni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Pıhtılaşma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bozuklukları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Ödem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Pankreatit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230477" y="647791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318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Hamilelikte</a:t>
            </a:r>
            <a:r>
              <a:rPr lang="en-US" dirty="0" smtClean="0"/>
              <a:t> </a:t>
            </a:r>
            <a:r>
              <a:rPr lang="en-US" dirty="0" err="1" smtClean="0"/>
              <a:t>kullanılmamalı</a:t>
            </a:r>
            <a:r>
              <a:rPr lang="en-US" dirty="0" smtClean="0"/>
              <a:t>: </a:t>
            </a:r>
            <a:r>
              <a:rPr lang="en-US" dirty="0" err="1" smtClean="0"/>
              <a:t>nöral</a:t>
            </a:r>
            <a:r>
              <a:rPr lang="en-US" dirty="0" smtClean="0"/>
              <a:t> </a:t>
            </a:r>
            <a:r>
              <a:rPr lang="en-US" dirty="0" err="1" smtClean="0"/>
              <a:t>tüp</a:t>
            </a:r>
            <a:r>
              <a:rPr lang="en-US" dirty="0" smtClean="0"/>
              <a:t> </a:t>
            </a:r>
            <a:r>
              <a:rPr lang="en-US" dirty="0" err="1" smtClean="0"/>
              <a:t>defektleri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KC </a:t>
            </a:r>
            <a:r>
              <a:rPr lang="en-US" dirty="0" err="1" smtClean="0"/>
              <a:t>hastalıkları</a:t>
            </a:r>
            <a:endParaRPr lang="en-US" dirty="0" smtClean="0"/>
          </a:p>
          <a:p>
            <a:r>
              <a:rPr lang="en-US" dirty="0" smtClean="0"/>
              <a:t>PKO - PKOS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20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 </a:t>
            </a:r>
            <a:r>
              <a:rPr lang="en-US" dirty="0" err="1" smtClean="0"/>
              <a:t>ilaç</a:t>
            </a:r>
            <a:r>
              <a:rPr lang="en-US" dirty="0" smtClean="0"/>
              <a:t> </a:t>
            </a:r>
            <a:r>
              <a:rPr lang="en-US" dirty="0" err="1" smtClean="0"/>
              <a:t>etkileşimleri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Li</a:t>
            </a:r>
            <a:r>
              <a:rPr lang="en-US" dirty="0" smtClean="0"/>
              <a:t>: tremor</a:t>
            </a:r>
          </a:p>
          <a:p>
            <a:endParaRPr lang="en-US" dirty="0"/>
          </a:p>
          <a:p>
            <a:r>
              <a:rPr lang="en-US" b="1" dirty="0" smtClean="0"/>
              <a:t>AP</a:t>
            </a:r>
            <a:r>
              <a:rPr lang="en-US" dirty="0" smtClean="0"/>
              <a:t>: EPS, </a:t>
            </a:r>
            <a:r>
              <a:rPr lang="en-US" dirty="0" err="1" smtClean="0"/>
              <a:t>sedasyon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err="1" smtClean="0"/>
              <a:t>lamotrijin</a:t>
            </a:r>
            <a:r>
              <a:rPr lang="en-US" dirty="0" smtClean="0"/>
              <a:t>: </a:t>
            </a:r>
            <a:r>
              <a:rPr lang="en-US" dirty="0" err="1" smtClean="0"/>
              <a:t>konsantrasyonu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katın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endParaRPr lang="en-US" dirty="0" smtClean="0"/>
          </a:p>
          <a:p>
            <a:endParaRPr lang="en-US" dirty="0"/>
          </a:p>
          <a:p>
            <a:r>
              <a:rPr lang="en-US" b="1" dirty="0" err="1" smtClean="0"/>
              <a:t>karbamezapin</a:t>
            </a:r>
            <a:r>
              <a:rPr lang="tr-TR" b="1" dirty="0" smtClean="0"/>
              <a:t>: </a:t>
            </a:r>
            <a:r>
              <a:rPr lang="tr-TR" dirty="0" smtClean="0"/>
              <a:t>azaltır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/>
              <a:t>		</a:t>
            </a:r>
            <a:r>
              <a:rPr lang="en-US" b="1" dirty="0" err="1" smtClean="0"/>
              <a:t>fluoksetin</a:t>
            </a:r>
            <a:endParaRPr lang="en-US" b="1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				</a:t>
            </a:r>
            <a:r>
              <a:rPr lang="tr-TR" b="1" dirty="0" smtClean="0">
                <a:solidFill>
                  <a:srgbClr val="000000"/>
                </a:solidFill>
              </a:rPr>
              <a:t>	</a:t>
            </a:r>
            <a:r>
              <a:rPr lang="en-US" b="1" dirty="0" err="1" smtClean="0"/>
              <a:t>amitriptilin</a:t>
            </a: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err="1" smtClean="0"/>
              <a:t>Kumadin</a:t>
            </a:r>
            <a:r>
              <a:rPr lang="en-US" dirty="0" smtClean="0"/>
              <a:t>: ilk </a:t>
            </a:r>
            <a:r>
              <a:rPr lang="en-US" dirty="0" err="1" smtClean="0"/>
              <a:t>dönem</a:t>
            </a:r>
            <a:r>
              <a:rPr lang="en-US" dirty="0" smtClean="0"/>
              <a:t> </a:t>
            </a:r>
            <a:r>
              <a:rPr lang="en-US" dirty="0" err="1" smtClean="0"/>
              <a:t>dikkat</a:t>
            </a:r>
            <a:endParaRPr lang="en-US" dirty="0" smtClean="0"/>
          </a:p>
        </p:txBody>
      </p:sp>
      <p:sp>
        <p:nvSpPr>
          <p:cNvPr id="4" name="Right Brace 3"/>
          <p:cNvSpPr/>
          <p:nvPr/>
        </p:nvSpPr>
        <p:spPr>
          <a:xfrm>
            <a:off x="6723529" y="4329953"/>
            <a:ext cx="188259" cy="766482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63194" y="4482361"/>
            <a:ext cx="918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/>
              <a:t>artırır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975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9831" y="0"/>
            <a:ext cx="2994169" cy="23825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Karbamazepin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err="1" smtClean="0"/>
              <a:t>Voltaja</a:t>
            </a:r>
            <a:r>
              <a:rPr lang="en-US" dirty="0" smtClean="0"/>
              <a:t> </a:t>
            </a:r>
            <a:r>
              <a:rPr lang="en-US" dirty="0" err="1"/>
              <a:t>duyarlı</a:t>
            </a:r>
            <a:r>
              <a:rPr lang="en-US" dirty="0"/>
              <a:t> Na </a:t>
            </a:r>
            <a:r>
              <a:rPr lang="en-US" dirty="0" err="1"/>
              <a:t>kanalları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Manik</a:t>
            </a:r>
            <a:r>
              <a:rPr lang="en-US" dirty="0" smtClean="0"/>
              <a:t> </a:t>
            </a:r>
            <a:r>
              <a:rPr lang="en-US" dirty="0" err="1" smtClean="0"/>
              <a:t>dönemde</a:t>
            </a:r>
            <a:r>
              <a:rPr lang="en-US" dirty="0" smtClean="0"/>
              <a:t> </a:t>
            </a:r>
            <a:r>
              <a:rPr lang="en-US" dirty="0" err="1" smtClean="0"/>
              <a:t>etkili</a:t>
            </a:r>
            <a:endParaRPr lang="en-US" dirty="0"/>
          </a:p>
          <a:p>
            <a:r>
              <a:rPr lang="en-US" dirty="0" smtClean="0"/>
              <a:t>Li, VA </a:t>
            </a:r>
            <a:r>
              <a:rPr lang="en-US" dirty="0" err="1" smtClean="0"/>
              <a:t>kontrendike</a:t>
            </a:r>
            <a:r>
              <a:rPr lang="en-US" dirty="0" smtClean="0"/>
              <a:t>, </a:t>
            </a:r>
            <a:r>
              <a:rPr lang="en-US" dirty="0" err="1" smtClean="0"/>
              <a:t>tolore</a:t>
            </a:r>
            <a:r>
              <a:rPr lang="en-US" dirty="0" smtClean="0"/>
              <a:t> </a:t>
            </a:r>
            <a:r>
              <a:rPr lang="en-US" dirty="0" err="1" smtClean="0"/>
              <a:t>edilemez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7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CBZ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etkiler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döküntü</a:t>
            </a:r>
            <a:r>
              <a:rPr lang="tr-TR" dirty="0" smtClean="0"/>
              <a:t> %10-15</a:t>
            </a:r>
            <a:endParaRPr lang="en-US" dirty="0" smtClean="0"/>
          </a:p>
          <a:p>
            <a:r>
              <a:rPr lang="en-US" dirty="0" err="1" smtClean="0"/>
              <a:t>bulantı</a:t>
            </a:r>
            <a:r>
              <a:rPr lang="en-US" dirty="0" smtClean="0"/>
              <a:t>, </a:t>
            </a:r>
            <a:r>
              <a:rPr lang="en-US" dirty="0" err="1" smtClean="0"/>
              <a:t>kusma</a:t>
            </a:r>
            <a:r>
              <a:rPr lang="en-US" dirty="0" smtClean="0"/>
              <a:t>, </a:t>
            </a:r>
            <a:r>
              <a:rPr lang="en-US" dirty="0" err="1" smtClean="0"/>
              <a:t>diare</a:t>
            </a:r>
            <a:r>
              <a:rPr lang="en-US" dirty="0" smtClean="0"/>
              <a:t>, </a:t>
            </a:r>
            <a:r>
              <a:rPr lang="en-US" dirty="0" err="1" smtClean="0"/>
              <a:t>transaminit</a:t>
            </a:r>
            <a:endParaRPr lang="en-US" dirty="0" smtClean="0"/>
          </a:p>
          <a:p>
            <a:r>
              <a:rPr lang="en-US" dirty="0" err="1" smtClean="0"/>
              <a:t>sedasyon</a:t>
            </a:r>
            <a:r>
              <a:rPr lang="en-US" dirty="0" smtClean="0"/>
              <a:t>, </a:t>
            </a:r>
            <a:r>
              <a:rPr lang="en-US" dirty="0" err="1" smtClean="0"/>
              <a:t>ataksi</a:t>
            </a:r>
            <a:endParaRPr lang="en-US" dirty="0" smtClean="0"/>
          </a:p>
          <a:p>
            <a:r>
              <a:rPr lang="en-US" dirty="0" smtClean="0"/>
              <a:t>AV </a:t>
            </a:r>
            <a:r>
              <a:rPr lang="en-US" dirty="0" err="1" smtClean="0"/>
              <a:t>iletim</a:t>
            </a:r>
            <a:r>
              <a:rPr lang="en-US" dirty="0" smtClean="0"/>
              <a:t> </a:t>
            </a:r>
            <a:r>
              <a:rPr lang="en-US" dirty="0" err="1" smtClean="0"/>
              <a:t>bozuklukları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aplastik</a:t>
            </a:r>
            <a:r>
              <a:rPr lang="en-US" dirty="0" smtClean="0"/>
              <a:t> </a:t>
            </a:r>
            <a:r>
              <a:rPr lang="en-US" dirty="0" err="1" smtClean="0"/>
              <a:t>anemi</a:t>
            </a:r>
            <a:r>
              <a:rPr lang="en-US" dirty="0" smtClean="0"/>
              <a:t>, </a:t>
            </a:r>
            <a:r>
              <a:rPr lang="en-US" dirty="0" err="1" smtClean="0"/>
              <a:t>agranülositoz</a:t>
            </a:r>
            <a:r>
              <a:rPr lang="en-US" dirty="0" smtClean="0"/>
              <a:t> (&lt;0.002%)</a:t>
            </a:r>
          </a:p>
          <a:p>
            <a:r>
              <a:rPr lang="en-US" dirty="0" err="1" smtClean="0"/>
              <a:t>vazopressin</a:t>
            </a:r>
            <a:r>
              <a:rPr lang="en-US" dirty="0" smtClean="0"/>
              <a:t> </a:t>
            </a:r>
            <a:r>
              <a:rPr lang="en-US" dirty="0" err="1" smtClean="0"/>
              <a:t>benzeri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olası</a:t>
            </a:r>
            <a:r>
              <a:rPr lang="en-US" dirty="0" smtClean="0"/>
              <a:t> </a:t>
            </a:r>
            <a:r>
              <a:rPr lang="en-US" dirty="0" err="1" smtClean="0"/>
              <a:t>hiponatremi</a:t>
            </a:r>
            <a:endParaRPr lang="en-US" dirty="0" smtClean="0"/>
          </a:p>
          <a:p>
            <a:endParaRPr lang="en-US" dirty="0" smtClean="0">
              <a:latin typeface="Arial" charset="0"/>
            </a:endParaRPr>
          </a:p>
          <a:p>
            <a:r>
              <a:rPr lang="en-US" dirty="0" err="1" smtClean="0">
                <a:latin typeface="Arial" charset="0"/>
              </a:rPr>
              <a:t>ilaç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etkileşimleri</a:t>
            </a:r>
            <a:r>
              <a:rPr lang="en-US" dirty="0" smtClean="0">
                <a:latin typeface="Arial" charset="0"/>
              </a:rPr>
              <a:t>: </a:t>
            </a:r>
            <a:r>
              <a:rPr lang="en-US" dirty="0" err="1" smtClean="0">
                <a:latin typeface="Arial" charset="0"/>
              </a:rPr>
              <a:t>güçlü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enzim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indüksiyonu</a:t>
            </a:r>
            <a:endParaRPr lang="en-US" dirty="0" smtClean="0">
              <a:latin typeface="Arial" charset="0"/>
            </a:endParaRPr>
          </a:p>
          <a:p>
            <a:pPr lvl="1"/>
            <a:r>
              <a:rPr lang="en-US" dirty="0" err="1" smtClean="0">
                <a:latin typeface="Arial" charset="0"/>
              </a:rPr>
              <a:t>östrojen</a:t>
            </a:r>
            <a:r>
              <a:rPr lang="en-US" dirty="0" smtClean="0">
                <a:latin typeface="Arial" charset="0"/>
              </a:rPr>
              <a:t>, </a:t>
            </a:r>
            <a:r>
              <a:rPr lang="en-US" dirty="0" err="1" smtClean="0">
                <a:latin typeface="Arial" charset="0"/>
              </a:rPr>
              <a:t>progesteron</a:t>
            </a:r>
            <a:r>
              <a:rPr lang="en-US" dirty="0" smtClean="0">
                <a:latin typeface="Arial" charset="0"/>
              </a:rPr>
              <a:t> (OK), </a:t>
            </a:r>
            <a:r>
              <a:rPr lang="en-US" dirty="0" err="1" smtClean="0">
                <a:latin typeface="Arial" charset="0"/>
              </a:rPr>
              <a:t>varfarin</a:t>
            </a:r>
            <a:r>
              <a:rPr lang="en-US" dirty="0" smtClean="0">
                <a:latin typeface="Arial" charset="0"/>
              </a:rPr>
              <a:t>, </a:t>
            </a:r>
            <a:r>
              <a:rPr lang="en-US" dirty="0" err="1" smtClean="0">
                <a:latin typeface="Arial" charset="0"/>
              </a:rPr>
              <a:t>metadon</a:t>
            </a:r>
            <a:r>
              <a:rPr lang="en-US" dirty="0" smtClean="0">
                <a:latin typeface="Arial" charset="0"/>
              </a:rPr>
              <a:t>, AD, AP, BZD, </a:t>
            </a:r>
            <a:r>
              <a:rPr lang="en-US" dirty="0" err="1" smtClean="0">
                <a:latin typeface="Arial" charset="0"/>
              </a:rPr>
              <a:t>siklosporin</a:t>
            </a:r>
            <a:r>
              <a:rPr lang="en-US" dirty="0" smtClean="0">
                <a:latin typeface="Arial" charset="0"/>
              </a:rPr>
              <a:t>, </a:t>
            </a:r>
            <a:r>
              <a:rPr lang="en-US" dirty="0" err="1" smtClean="0">
                <a:latin typeface="Arial" charset="0"/>
              </a:rPr>
              <a:t>teofilin</a:t>
            </a:r>
            <a:r>
              <a:rPr lang="en-US" dirty="0" smtClean="0">
                <a:latin typeface="Arial" charset="0"/>
              </a:rPr>
              <a:t> …</a:t>
            </a:r>
          </a:p>
          <a:p>
            <a:endParaRPr lang="en-US" dirty="0">
              <a:latin typeface="Arial" charset="0"/>
            </a:endParaRPr>
          </a:p>
          <a:p>
            <a:r>
              <a:rPr lang="en-US" dirty="0"/>
              <a:t>Fetal </a:t>
            </a:r>
            <a:r>
              <a:rPr lang="en-US" dirty="0" err="1"/>
              <a:t>toksisite</a:t>
            </a:r>
            <a:r>
              <a:rPr lang="en-US" dirty="0"/>
              <a:t>: </a:t>
            </a:r>
            <a:r>
              <a:rPr lang="en-US" dirty="0" err="1"/>
              <a:t>nöral</a:t>
            </a:r>
            <a:r>
              <a:rPr lang="en-US" dirty="0"/>
              <a:t> </a:t>
            </a:r>
            <a:r>
              <a:rPr lang="en-US" dirty="0" err="1"/>
              <a:t>tüp</a:t>
            </a:r>
            <a:r>
              <a:rPr lang="en-US" dirty="0"/>
              <a:t> </a:t>
            </a:r>
            <a:r>
              <a:rPr lang="en-US" dirty="0" err="1"/>
              <a:t>defektleri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32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Lamotrijin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Özellikle</a:t>
            </a:r>
            <a:r>
              <a:rPr lang="en-US" dirty="0" smtClean="0"/>
              <a:t> BP </a:t>
            </a:r>
            <a:r>
              <a:rPr lang="en-US" dirty="0" err="1" smtClean="0"/>
              <a:t>depresyonda</a:t>
            </a:r>
            <a:r>
              <a:rPr lang="en-US" dirty="0" smtClean="0"/>
              <a:t> </a:t>
            </a:r>
            <a:r>
              <a:rPr lang="en-US" dirty="0" err="1" smtClean="0"/>
              <a:t>tercih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Manide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etkin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Titrasyon</a:t>
            </a:r>
            <a:r>
              <a:rPr lang="en-US" dirty="0" smtClean="0"/>
              <a:t> </a:t>
            </a:r>
            <a:r>
              <a:rPr lang="en-US" dirty="0" err="1" smtClean="0"/>
              <a:t>gerektirir</a:t>
            </a:r>
            <a:r>
              <a:rPr lang="tr-TR" dirty="0" smtClean="0"/>
              <a:t> (hedef doz 5 </a:t>
            </a:r>
            <a:r>
              <a:rPr lang="tr-TR" dirty="0" err="1" smtClean="0"/>
              <a:t>hft</a:t>
            </a:r>
            <a:r>
              <a:rPr lang="tr-TR" dirty="0" smtClean="0"/>
              <a:t>)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YE: </a:t>
            </a:r>
          </a:p>
          <a:p>
            <a:pPr lvl="1"/>
            <a:r>
              <a:rPr lang="en-US" dirty="0" err="1" smtClean="0"/>
              <a:t>bulantı</a:t>
            </a:r>
            <a:r>
              <a:rPr lang="en-US" dirty="0" smtClean="0"/>
              <a:t>, </a:t>
            </a:r>
            <a:r>
              <a:rPr lang="en-US" dirty="0" err="1" smtClean="0"/>
              <a:t>kusma</a:t>
            </a:r>
            <a:r>
              <a:rPr lang="en-US" dirty="0" smtClean="0"/>
              <a:t>, </a:t>
            </a:r>
            <a:r>
              <a:rPr lang="en-US" dirty="0" err="1" smtClean="0"/>
              <a:t>sedasyon</a:t>
            </a:r>
            <a:r>
              <a:rPr lang="en-US" dirty="0" smtClean="0"/>
              <a:t>, </a:t>
            </a:r>
            <a:r>
              <a:rPr lang="en-US" dirty="0" err="1" smtClean="0"/>
              <a:t>ataksi</a:t>
            </a:r>
            <a:r>
              <a:rPr lang="en-US" dirty="0" smtClean="0"/>
              <a:t>, </a:t>
            </a:r>
            <a:r>
              <a:rPr lang="en-US" dirty="0" err="1" smtClean="0"/>
              <a:t>konfüzyon</a:t>
            </a:r>
            <a:endParaRPr lang="en-US" dirty="0"/>
          </a:p>
          <a:p>
            <a:pPr lvl="1"/>
            <a:r>
              <a:rPr lang="tr-TR" dirty="0" smtClean="0"/>
              <a:t>DÖKÜNTÜ</a:t>
            </a:r>
            <a:r>
              <a:rPr lang="en-US" dirty="0" smtClean="0"/>
              <a:t>, Stevens Johnson’s </a:t>
            </a:r>
            <a:r>
              <a:rPr lang="en-US" dirty="0" err="1" smtClean="0"/>
              <a:t>sendromu</a:t>
            </a:r>
            <a:r>
              <a:rPr lang="en-US" dirty="0" smtClean="0"/>
              <a:t>, </a:t>
            </a:r>
            <a:r>
              <a:rPr lang="en-US" dirty="0" err="1" smtClean="0"/>
              <a:t>toksik</a:t>
            </a:r>
            <a:r>
              <a:rPr lang="en-US" dirty="0" smtClean="0"/>
              <a:t> epidermal </a:t>
            </a:r>
            <a:r>
              <a:rPr lang="en-US" dirty="0" err="1" smtClean="0"/>
              <a:t>nekroz</a:t>
            </a:r>
            <a:r>
              <a:rPr lang="tr-TR" dirty="0" smtClean="0"/>
              <a:t>, </a:t>
            </a:r>
            <a:r>
              <a:rPr lang="tr-TR" dirty="0" err="1" smtClean="0"/>
              <a:t>hemofagositik</a:t>
            </a:r>
            <a:r>
              <a:rPr lang="tr-TR" dirty="0" smtClean="0"/>
              <a:t> </a:t>
            </a:r>
            <a:r>
              <a:rPr lang="tr-TR" dirty="0" err="1" smtClean="0"/>
              <a:t>lenfohistiyositozis</a:t>
            </a:r>
            <a:endParaRPr lang="en-US" dirty="0" smtClean="0"/>
          </a:p>
          <a:p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>
                <a:latin typeface="Arial" charset="0"/>
              </a:rPr>
              <a:t>VA </a:t>
            </a:r>
            <a:r>
              <a:rPr lang="en-US" dirty="0" err="1" smtClean="0">
                <a:latin typeface="Arial" charset="0"/>
              </a:rPr>
              <a:t>kan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düzeyini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artırır</a:t>
            </a:r>
            <a:r>
              <a:rPr lang="en-US" dirty="0" smtClean="0">
                <a:latin typeface="Arial" charset="0"/>
              </a:rPr>
              <a:t>, </a:t>
            </a:r>
            <a:r>
              <a:rPr lang="en-US" dirty="0" smtClean="0"/>
              <a:t>CBZ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nörotoksisite</a:t>
            </a:r>
            <a:endParaRPr lang="en-US" dirty="0">
              <a:latin typeface="Arial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98248" y="0"/>
            <a:ext cx="2945752" cy="256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5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antikonvülsanlar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Okskarbazepin</a:t>
            </a:r>
            <a:r>
              <a:rPr lang="en-US" dirty="0" smtClean="0"/>
              <a:t>: CBZ </a:t>
            </a:r>
            <a:r>
              <a:rPr lang="en-US" dirty="0" err="1" smtClean="0"/>
              <a:t>benzeri</a:t>
            </a:r>
            <a:endParaRPr lang="en-US" dirty="0" smtClean="0"/>
          </a:p>
          <a:p>
            <a:endParaRPr lang="tr-TR" dirty="0" smtClean="0"/>
          </a:p>
          <a:p>
            <a:r>
              <a:rPr lang="tr-TR" dirty="0" smtClean="0"/>
              <a:t>Diğerleri DDD değil!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822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Endikasyonlar</a:t>
            </a:r>
            <a:endParaRPr lang="en-US" sz="4400" dirty="0" smtClean="0">
              <a:solidFill>
                <a:srgbClr val="FF0000"/>
              </a:solidFill>
            </a:endParaRPr>
          </a:p>
          <a:p>
            <a:pPr lvl="1"/>
            <a:r>
              <a:rPr lang="en-US" sz="3200" dirty="0" smtClean="0"/>
              <a:t>BP </a:t>
            </a:r>
            <a:r>
              <a:rPr lang="en-US" sz="3200" dirty="0" err="1" smtClean="0"/>
              <a:t>bzk</a:t>
            </a:r>
            <a:r>
              <a:rPr lang="en-US" sz="3200" dirty="0" smtClean="0"/>
              <a:t>, </a:t>
            </a:r>
          </a:p>
          <a:p>
            <a:pPr lvl="1"/>
            <a:r>
              <a:rPr lang="en-US" sz="3200" dirty="0" err="1" smtClean="0"/>
              <a:t>siklotimi</a:t>
            </a:r>
            <a:endParaRPr lang="en-US" sz="3200" dirty="0" smtClean="0"/>
          </a:p>
          <a:p>
            <a:pPr lvl="1"/>
            <a:r>
              <a:rPr lang="en-US" sz="3200" dirty="0" smtClean="0"/>
              <a:t>ŞA </a:t>
            </a:r>
            <a:r>
              <a:rPr lang="en-US" sz="3200" dirty="0" err="1" smtClean="0"/>
              <a:t>bzk</a:t>
            </a:r>
            <a:endParaRPr lang="en-US" sz="3200" dirty="0"/>
          </a:p>
          <a:p>
            <a:pPr lvl="1"/>
            <a:r>
              <a:rPr lang="en-US" sz="3200" dirty="0" err="1" smtClean="0"/>
              <a:t>impuls</a:t>
            </a:r>
            <a:r>
              <a:rPr lang="en-US" sz="3200" dirty="0" smtClean="0"/>
              <a:t> </a:t>
            </a:r>
            <a:r>
              <a:rPr lang="en-US" sz="3200" dirty="0" err="1" smtClean="0"/>
              <a:t>kontrol</a:t>
            </a:r>
            <a:r>
              <a:rPr lang="en-US" sz="3200" dirty="0"/>
              <a:t> </a:t>
            </a:r>
            <a:r>
              <a:rPr lang="en-US" sz="3200" dirty="0" err="1" smtClean="0"/>
              <a:t>bzk</a:t>
            </a:r>
            <a:r>
              <a:rPr lang="en-US" sz="3200" dirty="0" smtClean="0"/>
              <a:t>, </a:t>
            </a:r>
          </a:p>
          <a:p>
            <a:r>
              <a:rPr lang="en-US" sz="4400" dirty="0" err="1" smtClean="0">
                <a:solidFill>
                  <a:srgbClr val="FF0000"/>
                </a:solidFill>
              </a:rPr>
              <a:t>Sınıflar</a:t>
            </a:r>
            <a:endParaRPr lang="en-US" sz="4400" dirty="0" smtClean="0">
              <a:solidFill>
                <a:srgbClr val="FF0000"/>
              </a:solidFill>
            </a:endParaRPr>
          </a:p>
          <a:p>
            <a:pPr lvl="1"/>
            <a:r>
              <a:rPr lang="en-US" sz="3200" dirty="0" err="1" smtClean="0"/>
              <a:t>Lityum</a:t>
            </a:r>
            <a:endParaRPr lang="en-US" sz="3200" dirty="0" smtClean="0"/>
          </a:p>
          <a:p>
            <a:pPr lvl="1"/>
            <a:r>
              <a:rPr lang="en-US" sz="3200" dirty="0" err="1" smtClean="0"/>
              <a:t>Antikonvulsanlar</a:t>
            </a:r>
            <a:endParaRPr lang="en-US" sz="3200" dirty="0" smtClean="0"/>
          </a:p>
          <a:p>
            <a:pPr lvl="1"/>
            <a:r>
              <a:rPr lang="en-US" sz="3200" dirty="0" err="1" smtClean="0"/>
              <a:t>Antipsikotikler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29764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762297"/>
              </p:ext>
            </p:extLst>
          </p:nvPr>
        </p:nvGraphicFramePr>
        <p:xfrm>
          <a:off x="1421248" y="1779854"/>
          <a:ext cx="5867400" cy="3516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3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5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882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Generic name</a:t>
                      </a:r>
                      <a:endParaRPr lang="en-US" sz="12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Trade name</a:t>
                      </a:r>
                      <a:endParaRPr lang="en-US" sz="12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Manic</a:t>
                      </a:r>
                      <a:r>
                        <a:rPr lang="en-US" sz="1800" dirty="0" smtClean="0"/>
                        <a:t> 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Mixed</a:t>
                      </a:r>
                      <a:endParaRPr lang="en-US" sz="12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Maintenance</a:t>
                      </a:r>
                    </a:p>
                    <a:p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Depressed</a:t>
                      </a:r>
                      <a:endParaRPr lang="en-US" sz="12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6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Aripiprazole</a:t>
                      </a:r>
                      <a:endParaRPr lang="en-US" sz="1100" dirty="0"/>
                    </a:p>
                  </a:txBody>
                  <a:tcPr marT="45735" marB="4573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Abilify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6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Ziprasidone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Geodon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X*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6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Risperdone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Risperdal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96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Asenapine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Saphris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96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Quetiapine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Seroquel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X*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96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Quetiapine XR</a:t>
                      </a:r>
                      <a:endParaRPr lang="en-US" sz="1100" dirty="0"/>
                    </a:p>
                  </a:txBody>
                  <a:tcPr marT="45735" marB="4573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Seroquel XR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X*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96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Chlorpromazine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Thorazine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96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Olanzapine</a:t>
                      </a:r>
                      <a:endParaRPr lang="en-US" sz="1100" dirty="0"/>
                    </a:p>
                  </a:txBody>
                  <a:tcPr marT="45735" marB="4573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Zyprexa</a:t>
                      </a:r>
                      <a:endParaRPr lang="en-US" sz="11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x</a:t>
                      </a:r>
                      <a:endParaRPr lang="en-US" sz="1800" dirty="0"/>
                    </a:p>
                  </a:txBody>
                  <a:tcPr marT="45735" marB="4573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81200" y="6356350"/>
            <a:ext cx="4038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/>
              <a:t>*denotes FDA approval for adjunct therapy not mono-therapy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endParaRPr lang="en-US" dirty="0" smtClean="0"/>
          </a:p>
          <a:p>
            <a:r>
              <a:rPr lang="en-US" dirty="0" smtClean="0"/>
              <a:t>İKAP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87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İKAP YE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Hareket bozuklukları</a:t>
            </a:r>
          </a:p>
          <a:p>
            <a:endParaRPr lang="tr-TR" dirty="0" smtClean="0"/>
          </a:p>
          <a:p>
            <a:r>
              <a:rPr lang="tr-TR" dirty="0" err="1" smtClean="0"/>
              <a:t>Metabolik</a:t>
            </a:r>
            <a:r>
              <a:rPr lang="tr-TR" dirty="0" smtClean="0"/>
              <a:t> sendrom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  <a:buFont typeface="StarSymbol" charset="0"/>
              <a:buNone/>
            </a:pPr>
            <a:r>
              <a:rPr>
                <a:solidFill>
                  <a:srgbClr val="000000"/>
                </a:solidFill>
                <a:latin typeface="Arial" charset="0"/>
              </a:rPr>
              <a:t>ANKSİYOLİTİKLER</a:t>
            </a:r>
          </a:p>
        </p:txBody>
      </p:sp>
      <p:sp>
        <p:nvSpPr>
          <p:cNvPr id="4099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Barbitüratlar</a:t>
            </a:r>
            <a:endParaRPr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>
                <a:solidFill>
                  <a:srgbClr val="000000"/>
                </a:solidFill>
                <a:ea typeface="WenQuanYi Micro Hei" charset="0"/>
                <a:cs typeface="Lohit Hindi" charset="0"/>
              </a:rPr>
              <a:t>Benzodiazepinler</a:t>
            </a:r>
          </a:p>
          <a:p>
            <a:pPr eaLnBrk="1">
              <a:buSzPct val="45000"/>
              <a:buFont typeface="StarSymbol" charset="0"/>
              <a:buChar char="●"/>
            </a:pP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lvl="1">
              <a:buSzPct val="45000"/>
              <a:buFont typeface="StarSymbol" charset="0"/>
              <a:buChar char="●"/>
            </a:pPr>
            <a:r>
              <a:rPr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Antihistaminikler</a:t>
            </a:r>
            <a:endParaRPr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lvl="1">
              <a:buSzPct val="45000"/>
              <a:buFont typeface="StarSymbol" charset="0"/>
              <a:buChar char="●"/>
            </a:pPr>
            <a:r>
              <a:rPr>
                <a:solidFill>
                  <a:srgbClr val="000000"/>
                </a:solidFill>
                <a:ea typeface="WenQuanYi Micro Hei" charset="0"/>
                <a:cs typeface="Lohit Hindi" charset="0"/>
              </a:rPr>
              <a:t>Beta blokerler</a:t>
            </a:r>
          </a:p>
          <a:p>
            <a:pPr lvl="1">
              <a:buSzPct val="45000"/>
              <a:buFont typeface="StarSymbol" charset="0"/>
              <a:buChar char="●"/>
            </a:pPr>
            <a:r>
              <a:rPr>
                <a:solidFill>
                  <a:srgbClr val="000000"/>
                </a:solidFill>
                <a:ea typeface="WenQuanYi Micro Hei" charset="0"/>
                <a:cs typeface="Lohit Hindi" charset="0"/>
              </a:rPr>
              <a:t>Buspiron</a:t>
            </a:r>
          </a:p>
          <a:p>
            <a:pPr lvl="1">
              <a:buSzPct val="45000"/>
              <a:buFont typeface="StarSymbol" charset="0"/>
              <a:buChar char="●"/>
            </a:pPr>
            <a:r>
              <a:rPr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Diğer</a:t>
            </a:r>
            <a:endParaRPr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78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  <a:buFont typeface="StarSymbol" charset="0"/>
              <a:buNone/>
            </a:pPr>
            <a:r>
              <a:rPr>
                <a:solidFill>
                  <a:srgbClr val="000000"/>
                </a:solidFill>
                <a:latin typeface="Arial" charset="0"/>
              </a:rPr>
              <a:t>ANKSİYOLİTİKLER</a:t>
            </a:r>
          </a:p>
        </p:txBody>
      </p:sp>
      <p:sp>
        <p:nvSpPr>
          <p:cNvPr id="4099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/>
          </a:bodyPr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SzPct val="45000"/>
              <a:buFont typeface="StarSymbol" charset="0"/>
              <a:buChar char="●"/>
            </a:pPr>
            <a:endParaRPr lang="tr-TR" dirty="0" smtClean="0"/>
          </a:p>
          <a:p>
            <a:pPr>
              <a:buSzPct val="45000"/>
              <a:buFont typeface="StarSymbol" charset="0"/>
              <a:buChar char="●"/>
            </a:pPr>
            <a:r>
              <a:rPr lang="tr-TR" dirty="0" smtClean="0"/>
              <a:t>Panik </a:t>
            </a:r>
            <a:r>
              <a:rPr lang="tr-TR" dirty="0" err="1" smtClean="0"/>
              <a:t>bzk</a:t>
            </a:r>
            <a:r>
              <a:rPr lang="tr-TR" dirty="0" smtClean="0"/>
              <a:t>, YAB, diğer </a:t>
            </a:r>
            <a:r>
              <a:rPr lang="tr-TR" dirty="0" err="1" smtClean="0"/>
              <a:t>anksiyete</a:t>
            </a:r>
            <a:endParaRPr lang="tr-TR" dirty="0" smtClean="0"/>
          </a:p>
          <a:p>
            <a:pPr>
              <a:buSzPct val="45000"/>
              <a:buFont typeface="StarSymbol" charset="0"/>
              <a:buChar char="●"/>
            </a:pPr>
            <a:r>
              <a:rPr lang="tr-TR" dirty="0" smtClean="0"/>
              <a:t>Madde kullanım </a:t>
            </a:r>
            <a:r>
              <a:rPr lang="tr-TR" dirty="0" err="1" smtClean="0"/>
              <a:t>bzk</a:t>
            </a:r>
            <a:r>
              <a:rPr lang="tr-TR" dirty="0" smtClean="0"/>
              <a:t>, çekilmelerde</a:t>
            </a:r>
          </a:p>
          <a:p>
            <a:pPr>
              <a:buSzPct val="45000"/>
              <a:buFont typeface="StarSymbol" charset="0"/>
              <a:buChar char="●"/>
            </a:pPr>
            <a:r>
              <a:rPr lang="tr-TR" dirty="0" err="1" smtClean="0"/>
              <a:t>İnsomni</a:t>
            </a:r>
            <a:r>
              <a:rPr lang="tr-TR" dirty="0" smtClean="0"/>
              <a:t>, </a:t>
            </a:r>
            <a:r>
              <a:rPr lang="tr-TR" dirty="0" err="1" smtClean="0"/>
              <a:t>parasomni</a:t>
            </a:r>
            <a:r>
              <a:rPr lang="tr-TR" dirty="0" smtClean="0"/>
              <a:t> </a:t>
            </a:r>
          </a:p>
          <a:p>
            <a:pPr>
              <a:buSzPct val="45000"/>
              <a:buFont typeface="StarSymbol" charset="0"/>
              <a:buChar char="●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8278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  <a:buFont typeface="StarSymbol" charset="0"/>
              <a:buNone/>
            </a:pPr>
            <a:r>
              <a:rPr>
                <a:solidFill>
                  <a:srgbClr val="000000"/>
                </a:solidFill>
                <a:latin typeface="Arial" charset="0"/>
              </a:rPr>
              <a:t>ANKSİYOLİTİKLER</a:t>
            </a:r>
          </a:p>
        </p:txBody>
      </p:sp>
      <p:sp>
        <p:nvSpPr>
          <p:cNvPr id="4099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/>
          </a:bodyPr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SzPct val="45000"/>
              <a:buFont typeface="StarSymbol" charset="0"/>
              <a:buChar char="●"/>
            </a:pPr>
            <a:endParaRPr lang="tr-TR" dirty="0" smtClean="0"/>
          </a:p>
          <a:p>
            <a:pPr>
              <a:buSzPct val="45000"/>
              <a:buFont typeface="StarSymbol" charset="0"/>
              <a:buChar char="●"/>
            </a:pPr>
            <a:r>
              <a:rPr lang="tr-TR" dirty="0" smtClean="0"/>
              <a:t>Panik </a:t>
            </a:r>
            <a:r>
              <a:rPr lang="tr-TR" dirty="0" err="1" smtClean="0"/>
              <a:t>bzk</a:t>
            </a:r>
            <a:r>
              <a:rPr lang="tr-TR" dirty="0" smtClean="0"/>
              <a:t>, YAB, diğer </a:t>
            </a:r>
            <a:r>
              <a:rPr lang="tr-TR" dirty="0" err="1" smtClean="0"/>
              <a:t>anksiyete</a:t>
            </a:r>
            <a:endParaRPr lang="tr-TR" dirty="0" smtClean="0"/>
          </a:p>
          <a:p>
            <a:pPr>
              <a:buSzPct val="45000"/>
              <a:buFont typeface="StarSymbol" charset="0"/>
              <a:buChar char="●"/>
            </a:pPr>
            <a:r>
              <a:rPr lang="tr-TR" dirty="0" smtClean="0"/>
              <a:t>Madde kullanım </a:t>
            </a:r>
            <a:r>
              <a:rPr lang="tr-TR" dirty="0" err="1" smtClean="0"/>
              <a:t>bzk</a:t>
            </a:r>
            <a:r>
              <a:rPr lang="tr-TR" dirty="0" smtClean="0"/>
              <a:t>, çekilmelerde</a:t>
            </a:r>
          </a:p>
          <a:p>
            <a:pPr>
              <a:buSzPct val="45000"/>
              <a:buFont typeface="StarSymbol" charset="0"/>
              <a:buChar char="●"/>
            </a:pPr>
            <a:r>
              <a:rPr lang="tr-TR" dirty="0" err="1" smtClean="0"/>
              <a:t>İnsomni</a:t>
            </a:r>
            <a:r>
              <a:rPr lang="tr-TR" dirty="0" smtClean="0"/>
              <a:t>, </a:t>
            </a:r>
            <a:r>
              <a:rPr lang="tr-TR" dirty="0" err="1" smtClean="0"/>
              <a:t>parasomni</a:t>
            </a:r>
            <a:r>
              <a:rPr lang="tr-TR" dirty="0" smtClean="0"/>
              <a:t> </a:t>
            </a:r>
          </a:p>
          <a:p>
            <a:pPr>
              <a:buSzPct val="45000"/>
              <a:buFont typeface="StarSymbol" charset="0"/>
              <a:buChar char="●"/>
            </a:pPr>
            <a:endParaRPr lang="tr-TR" dirty="0" smtClean="0"/>
          </a:p>
          <a:p>
            <a:pPr>
              <a:buSzPct val="45000"/>
              <a:buFont typeface="StarSymbol" charset="0"/>
              <a:buChar char="●"/>
            </a:pPr>
            <a:r>
              <a:rPr lang="tr-TR" dirty="0" err="1" smtClean="0"/>
              <a:t>Anksiyete</a:t>
            </a:r>
            <a:r>
              <a:rPr lang="tr-TR" dirty="0" smtClean="0"/>
              <a:t> bozukluğu → </a:t>
            </a:r>
            <a:r>
              <a:rPr lang="tr-TR" dirty="0" err="1" smtClean="0"/>
              <a:t>anksiyolitik</a:t>
            </a:r>
            <a:r>
              <a:rPr lang="tr-TR" dirty="0" smtClean="0"/>
              <a:t> </a:t>
            </a:r>
            <a:endParaRPr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4736735" y="4447833"/>
            <a:ext cx="16304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 smtClean="0">
                <a:solidFill>
                  <a:srgbClr val="FF0000"/>
                </a:solidFill>
              </a:rPr>
              <a:t>X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78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  <a:buFont typeface="StarSymbol" charset="0"/>
              <a:buNone/>
            </a:pPr>
            <a:r>
              <a:rPr>
                <a:solidFill>
                  <a:srgbClr val="000000"/>
                </a:solidFill>
                <a:latin typeface="Arial" charset="0"/>
              </a:rPr>
              <a:t>BARBİTÜRATLAR</a:t>
            </a:r>
          </a:p>
        </p:txBody>
      </p:sp>
      <p:sp>
        <p:nvSpPr>
          <p:cNvPr id="7171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endParaRPr lang="tr-TR" sz="2200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endParaRPr lang="tr-TR" sz="2200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 sz="2200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1867 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Baeyer</a:t>
            </a:r>
            <a:r>
              <a:rPr lang="tr-TR"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tarafından sentezlenmiş (</a:t>
            </a:r>
            <a:r>
              <a:rPr lang="tr-TR" sz="2200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Barbara’nın</a:t>
            </a:r>
            <a:r>
              <a:rPr lang="tr-TR" sz="2200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idrarı).</a:t>
            </a:r>
            <a:endParaRPr sz="2200" dirty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2.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Dünya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savaşı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metabolizma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yavaşlatıcı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.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1950'lerde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kötüye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kullanım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ve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bağımlılık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olguları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bildirilmiş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.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Sedatif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etkileri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görülmüş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.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1960'larda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antiepileptik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etkisi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fark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edilmiş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.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1960'lardan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sonra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anksiyolitik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ve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hipnotik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olarak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kullanıma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girmiş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. </a:t>
            </a:r>
            <a:endParaRPr lang="tr-TR" sz="2200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 sz="2200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terapötik</a:t>
            </a:r>
            <a:r>
              <a:rPr sz="2200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penceresinin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dar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olduğu</a:t>
            </a:r>
            <a:r>
              <a:rPr sz="2200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sz="2200"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görülmüş</a:t>
            </a:r>
            <a:r>
              <a:rPr sz="2200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.</a:t>
            </a:r>
            <a:endParaRPr lang="tr-TR" sz="2200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 lang="tr-TR" sz="2200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Çok ağır bağımlılık, çekilme sendromu</a:t>
            </a:r>
            <a:endParaRPr sz="2200" dirty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  <p:pic>
        <p:nvPicPr>
          <p:cNvPr id="7172" name="3 Resim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200" y="198741"/>
            <a:ext cx="1900800" cy="1875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4188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3 Resim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321" y="165618"/>
            <a:ext cx="1044000" cy="1157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  <a:buFont typeface="StarSymbol" charset="0"/>
              <a:buNone/>
            </a:pPr>
            <a:r>
              <a:rPr dirty="0">
                <a:solidFill>
                  <a:srgbClr val="000000"/>
                </a:solidFill>
                <a:latin typeface="Arial" charset="0"/>
              </a:rPr>
              <a:t>BENZODİYAZEPİNLER</a:t>
            </a:r>
          </a:p>
        </p:txBody>
      </p:sp>
      <p:sp>
        <p:nvSpPr>
          <p:cNvPr id="11267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 fontScale="77500" lnSpcReduction="20000"/>
          </a:bodyPr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1960 </a:t>
            </a: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klorodiazepoksit</a:t>
            </a: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piyasaya çıkar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60- </a:t>
            </a:r>
            <a:r>
              <a:rPr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70 'lerde ABD'de en fazla satan ilaç </a:t>
            </a:r>
            <a:r>
              <a:rPr lang="tr-TR"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"</a:t>
            </a:r>
            <a:r>
              <a:rPr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valium</a:t>
            </a: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"</a:t>
            </a:r>
            <a:endParaRPr dirty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Antiepileptik, sedatif, hipnotik, anestezik, iskelet kası gevşetici, koroner vazodilatör ve </a:t>
            </a:r>
            <a:r>
              <a:rPr dirty="0" err="1">
                <a:solidFill>
                  <a:srgbClr val="000000"/>
                </a:solidFill>
                <a:ea typeface="WenQuanYi Micro Hei" charset="0"/>
                <a:cs typeface="Lohit Hindi" charset="0"/>
              </a:rPr>
              <a:t>anksiyolitik</a:t>
            </a:r>
            <a:r>
              <a:rPr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etkileri</a:t>
            </a:r>
            <a:endParaRPr dirty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Terapötik pencereleri barbitüratlara göre daha geniştir. Anksiyolitik etkileri daha düşük dozda ortaya çıkar.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Kötüye kullanım ve bağımlılık potansiyelleri barbitüratlardan düşük olsa da mevcuttur. 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Rebound uykusuzluk ve toleransı engellemek için aralıklı olarak 2-4 haftadan daha uzun süreli verilmemelidirler.</a:t>
            </a:r>
          </a:p>
        </p:txBody>
      </p:sp>
    </p:spTree>
    <p:extLst>
      <p:ext uri="{BB962C8B-B14F-4D97-AF65-F5344CB8AC3E}">
        <p14:creationId xmlns:p14="http://schemas.microsoft.com/office/powerpoint/2010/main" val="1676091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  <a:buFont typeface="StarSymbol" charset="0"/>
              <a:buNone/>
            </a:pPr>
            <a:r>
              <a:rPr>
                <a:solidFill>
                  <a:srgbClr val="000000"/>
                </a:solidFill>
                <a:latin typeface="Arial" charset="0"/>
              </a:rPr>
              <a:t>Sedatif Bdz.ler</a:t>
            </a:r>
          </a:p>
        </p:txBody>
      </p:sp>
      <p:sp>
        <p:nvSpPr>
          <p:cNvPr id="12291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endParaRPr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  <p:pic>
        <p:nvPicPr>
          <p:cNvPr id="12292" name="3 Resim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81" y="1604329"/>
            <a:ext cx="3136320" cy="2592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4 Resim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60" y="5641073"/>
            <a:ext cx="2642400" cy="594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Metin kutusu"/>
          <p:cNvSpPr txBox="1"/>
          <p:nvPr/>
        </p:nvSpPr>
        <p:spPr>
          <a:xfrm>
            <a:off x="675361" y="5327120"/>
            <a:ext cx="1743279" cy="359436"/>
          </a:xfrm>
          <a:prstGeom prst="rect">
            <a:avLst/>
          </a:prstGeom>
          <a:noFill/>
          <a:ln>
            <a:noFill/>
          </a:ln>
        </p:spPr>
        <p:txBody>
          <a:bodyPr wrap="none" lIns="81639" tIns="40820" rIns="81639" bIns="4082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hangingPunct="0">
              <a:buNone/>
              <a:defRPr/>
            </a:pPr>
            <a:r>
              <a:rPr lang="en-US">
                <a:latin typeface="Arial" pitchFamily="18"/>
                <a:ea typeface="WenQuanYi Micro Hei" pitchFamily="2"/>
                <a:cs typeface="Lohit Hindi" pitchFamily="2"/>
              </a:rPr>
              <a:t>Bdz antagonisti</a:t>
            </a:r>
          </a:p>
        </p:txBody>
      </p:sp>
    </p:spTree>
    <p:extLst>
      <p:ext uri="{BB962C8B-B14F-4D97-AF65-F5344CB8AC3E}">
        <p14:creationId xmlns:p14="http://schemas.microsoft.com/office/powerpoint/2010/main" val="357909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  <a:buFont typeface="StarSymbol" charset="0"/>
              <a:buNone/>
            </a:pPr>
            <a:r>
              <a:rPr>
                <a:solidFill>
                  <a:srgbClr val="000000"/>
                </a:solidFill>
                <a:latin typeface="Arial" charset="0"/>
              </a:rPr>
              <a:t>Hipnotik Bdz'ler</a:t>
            </a:r>
          </a:p>
        </p:txBody>
      </p:sp>
      <p:sp>
        <p:nvSpPr>
          <p:cNvPr id="13315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endParaRPr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  <p:pic>
        <p:nvPicPr>
          <p:cNvPr id="13316" name="3 Resim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320" y="2227915"/>
            <a:ext cx="3421440" cy="29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486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  <a:buFont typeface="StarSymbol" charset="0"/>
              <a:buChar char="●"/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411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endParaRPr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  <p:pic>
        <p:nvPicPr>
          <p:cNvPr id="17412" name="3 Resim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81" y="913056"/>
            <a:ext cx="7567200" cy="4794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926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 </a:t>
            </a:r>
            <a:r>
              <a:rPr lang="en-US" dirty="0" err="1" smtClean="0"/>
              <a:t>Farmakokinetik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Hızlı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tam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emilir</a:t>
            </a:r>
            <a:endParaRPr lang="en-US" dirty="0"/>
          </a:p>
          <a:p>
            <a:r>
              <a:rPr lang="en-US" dirty="0" smtClean="0"/>
              <a:t>1-1,5 </a:t>
            </a:r>
            <a:r>
              <a:rPr lang="en-US" dirty="0" err="1" smtClean="0"/>
              <a:t>saatte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konsantrasyona</a:t>
            </a:r>
            <a:r>
              <a:rPr lang="en-US" dirty="0" smtClean="0"/>
              <a:t> </a:t>
            </a:r>
            <a:r>
              <a:rPr lang="en-US" dirty="0" err="1" smtClean="0"/>
              <a:t>ulaşır</a:t>
            </a:r>
            <a:endParaRPr lang="en-US" dirty="0" smtClean="0"/>
          </a:p>
          <a:p>
            <a:r>
              <a:rPr lang="en-US" dirty="0" err="1" smtClean="0"/>
              <a:t>Proteine</a:t>
            </a:r>
            <a:r>
              <a:rPr lang="en-US" dirty="0" smtClean="0"/>
              <a:t> </a:t>
            </a:r>
            <a:r>
              <a:rPr lang="en-US" dirty="0" err="1" smtClean="0"/>
              <a:t>bağlanmaz</a:t>
            </a:r>
            <a:r>
              <a:rPr lang="en-US" dirty="0" smtClean="0"/>
              <a:t>, </a:t>
            </a:r>
            <a:r>
              <a:rPr lang="en-US" dirty="0" err="1" smtClean="0"/>
              <a:t>metaboliti</a:t>
            </a:r>
            <a:r>
              <a:rPr lang="en-US" dirty="0" smtClean="0"/>
              <a:t> </a:t>
            </a:r>
            <a:r>
              <a:rPr lang="en-US" dirty="0" err="1" smtClean="0"/>
              <a:t>yoktur</a:t>
            </a:r>
            <a:endParaRPr lang="en-US" dirty="0" smtClean="0"/>
          </a:p>
          <a:p>
            <a:r>
              <a:rPr lang="en-US" dirty="0" err="1" smtClean="0"/>
              <a:t>Tamamiyle</a:t>
            </a:r>
            <a:r>
              <a:rPr lang="en-US" dirty="0" smtClean="0"/>
              <a:t> </a:t>
            </a:r>
            <a:r>
              <a:rPr lang="en-US" dirty="0" err="1" smtClean="0"/>
              <a:t>böbreklerden</a:t>
            </a:r>
            <a:r>
              <a:rPr lang="en-US" dirty="0" smtClean="0"/>
              <a:t> </a:t>
            </a:r>
            <a:r>
              <a:rPr lang="en-US" dirty="0" err="1" smtClean="0"/>
              <a:t>atılır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err="1" smtClean="0"/>
              <a:t>gaita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terde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endParaRPr lang="en-US" dirty="0" smtClean="0"/>
          </a:p>
          <a:p>
            <a:pPr lvl="1"/>
            <a:r>
              <a:rPr lang="en-US" dirty="0" err="1" smtClean="0"/>
              <a:t>proksimal</a:t>
            </a:r>
            <a:r>
              <a:rPr lang="en-US" dirty="0" smtClean="0"/>
              <a:t> </a:t>
            </a:r>
            <a:r>
              <a:rPr lang="en-US" dirty="0" err="1" smtClean="0"/>
              <a:t>tübülden</a:t>
            </a:r>
            <a:r>
              <a:rPr lang="en-US" dirty="0" smtClean="0"/>
              <a:t> </a:t>
            </a:r>
            <a:r>
              <a:rPr lang="en-US" dirty="0" err="1" smtClean="0"/>
              <a:t>çoğu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emilir</a:t>
            </a:r>
            <a:r>
              <a:rPr lang="en-US" dirty="0" smtClean="0"/>
              <a:t>; </a:t>
            </a:r>
            <a:r>
              <a:rPr lang="en-US" dirty="0" err="1" smtClean="0"/>
              <a:t>kreatinin</a:t>
            </a:r>
            <a:r>
              <a:rPr lang="en-US" dirty="0" smtClean="0"/>
              <a:t> </a:t>
            </a:r>
            <a:r>
              <a:rPr lang="en-US" dirty="0" err="1" smtClean="0"/>
              <a:t>klirensinin</a:t>
            </a:r>
            <a:r>
              <a:rPr lang="en-US" dirty="0" smtClean="0"/>
              <a:t> 1/5’i </a:t>
            </a:r>
            <a:endParaRPr lang="en-US" dirty="0"/>
          </a:p>
          <a:p>
            <a:r>
              <a:rPr lang="en-US" dirty="0" err="1" smtClean="0"/>
              <a:t>Eliminasyon</a:t>
            </a:r>
            <a:r>
              <a:rPr lang="en-US" dirty="0" smtClean="0"/>
              <a:t> </a:t>
            </a:r>
            <a:r>
              <a:rPr lang="en-US" dirty="0" err="1" smtClean="0"/>
              <a:t>yarı</a:t>
            </a:r>
            <a:r>
              <a:rPr lang="en-US" dirty="0" smtClean="0"/>
              <a:t> </a:t>
            </a:r>
            <a:r>
              <a:rPr lang="en-US" dirty="0" err="1" smtClean="0"/>
              <a:t>ömrü</a:t>
            </a:r>
            <a:r>
              <a:rPr lang="en-US" dirty="0" smtClean="0"/>
              <a:t>: 18-24 </a:t>
            </a:r>
          </a:p>
          <a:p>
            <a:pPr lvl="1"/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yıldan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2.4 </a:t>
            </a:r>
            <a:r>
              <a:rPr lang="en-US" dirty="0" err="1" smtClean="0"/>
              <a:t>gün</a:t>
            </a:r>
            <a:endParaRPr lang="en-US" dirty="0" smtClean="0"/>
          </a:p>
          <a:p>
            <a:pPr lvl="1"/>
            <a:r>
              <a:rPr lang="en-US" dirty="0" err="1" smtClean="0"/>
              <a:t>yaşlıda</a:t>
            </a:r>
            <a:r>
              <a:rPr lang="en-US" dirty="0" smtClean="0"/>
              <a:t> GFR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bağlantılı</a:t>
            </a:r>
            <a:r>
              <a:rPr lang="en-US" dirty="0" smtClean="0"/>
              <a:t> </a:t>
            </a:r>
            <a:r>
              <a:rPr lang="en-US" dirty="0" err="1" smtClean="0"/>
              <a:t>değişiklik</a:t>
            </a:r>
            <a:r>
              <a:rPr lang="en-US" dirty="0" smtClean="0"/>
              <a:t>: </a:t>
            </a:r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doz</a:t>
            </a:r>
            <a:r>
              <a:rPr lang="en-US" dirty="0" smtClean="0"/>
              <a:t>,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sürede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SS </a:t>
            </a:r>
            <a:r>
              <a:rPr lang="en-US" dirty="0" err="1" smtClean="0"/>
              <a:t>düzeyleri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087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  <a:buFont typeface="StarSymbol" charset="0"/>
              <a:buChar char="●"/>
            </a:pPr>
            <a:endParaRPr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5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endParaRPr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  <p:pic>
        <p:nvPicPr>
          <p:cNvPr id="18436" name="3 Resim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81" y="1500638"/>
            <a:ext cx="7179840" cy="231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297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ites.sinauer.com/psychopharm2e/img/webbox1804.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24408" y="1600200"/>
            <a:ext cx="4319592" cy="5136510"/>
          </a:xfrm>
          <a:prstGeom prst="rect">
            <a:avLst/>
          </a:prstGeom>
          <a:noFill/>
        </p:spPr>
      </p:pic>
      <p:sp>
        <p:nvSpPr>
          <p:cNvPr id="19458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  <a:buFont typeface="StarSymbol" charset="0"/>
              <a:buNone/>
            </a:pPr>
            <a:r>
              <a:rPr>
                <a:solidFill>
                  <a:srgbClr val="000000"/>
                </a:solidFill>
                <a:latin typeface="Arial" charset="0"/>
              </a:rPr>
              <a:t>Benzodiazepinlerin etki mekanizması</a:t>
            </a:r>
          </a:p>
        </p:txBody>
      </p:sp>
      <p:sp>
        <p:nvSpPr>
          <p:cNvPr id="19459" name="2 Metin Yer Tutucusu"/>
          <p:cNvSpPr txBox="1">
            <a:spLocks noGrp="1"/>
          </p:cNvSpPr>
          <p:nvPr>
            <p:ph type="body" idx="4294967295"/>
          </p:nvPr>
        </p:nvSpPr>
        <p:spPr>
          <a:xfrm>
            <a:off x="188259" y="1793838"/>
            <a:ext cx="4276165" cy="4525963"/>
          </a:xfrm>
        </p:spPr>
        <p:txBody>
          <a:bodyPr>
            <a:normAutofit fontScale="85000" lnSpcReduction="10000"/>
          </a:bodyPr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r>
              <a:rPr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GABA-A reseptörü allosterik modülasyonu.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dirty="0">
                <a:solidFill>
                  <a:srgbClr val="000000"/>
                </a:solidFill>
                <a:ea typeface="WenQuanYi Micro Hei" charset="0"/>
                <a:cs typeface="Lohit Hindi" charset="0"/>
              </a:rPr>
              <a:t>Gamma alt ünitesine bağlanırlar. GABA'nın etkisini potansiye ederler. GABA'ya ilişkin etki-miktar eğrisi sola kayar. Daha az GABA daha çok SSS depresan etki gösterir.</a:t>
            </a:r>
          </a:p>
        </p:txBody>
      </p:sp>
    </p:spTree>
    <p:extLst>
      <p:ext uri="{BB962C8B-B14F-4D97-AF65-F5344CB8AC3E}">
        <p14:creationId xmlns:p14="http://schemas.microsoft.com/office/powerpoint/2010/main" val="265094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 txBox="1">
            <a:spLocks/>
          </p:cNvSpPr>
          <p:nvPr/>
        </p:nvSpPr>
        <p:spPr bwMode="auto">
          <a:xfrm>
            <a:off x="456480" y="273629"/>
            <a:ext cx="8229600" cy="114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>
              <a:buSzPct val="45000"/>
              <a:buFont typeface="StarSymbol" charset="0"/>
              <a:buNone/>
            </a:pPr>
            <a:r>
              <a:rPr lang="en-US" sz="4000" dirty="0" err="1">
                <a:solidFill>
                  <a:srgbClr val="000000"/>
                </a:solidFill>
              </a:rPr>
              <a:t>Benzodiazepin</a:t>
            </a:r>
            <a:r>
              <a:rPr lang="en-US" sz="4000" dirty="0">
                <a:solidFill>
                  <a:srgbClr val="000000"/>
                </a:solidFill>
              </a:rPr>
              <a:t> </a:t>
            </a:r>
            <a:r>
              <a:rPr lang="tr-TR" sz="4000" dirty="0" smtClean="0">
                <a:solidFill>
                  <a:srgbClr val="000000"/>
                </a:solidFill>
              </a:rPr>
              <a:t>uygulaması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23555" name="2 Metin Yer Tutucusu"/>
          <p:cNvSpPr txBox="1">
            <a:spLocks/>
          </p:cNvSpPr>
          <p:nvPr/>
        </p:nvSpPr>
        <p:spPr bwMode="auto">
          <a:xfrm>
            <a:off x="456480" y="1604329"/>
            <a:ext cx="8046720" cy="3977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431800" indent="-3238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400" dirty="0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GI emilim iyi</a:t>
            </a: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400" dirty="0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IM emilim güvenilir değil</a:t>
            </a: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endParaRPr lang="tr-TR" sz="2400" dirty="0" smtClean="0">
              <a:solidFill>
                <a:schemeClr val="tx2"/>
              </a:solidFill>
              <a:ea typeface="WenQuanYi Micro Hei" charset="0"/>
              <a:cs typeface="Lohit Hindi" charset="0"/>
            </a:endParaRP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400" dirty="0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IV uygulama uzun </a:t>
            </a:r>
            <a:r>
              <a:rPr lang="tr-TR" sz="2400" dirty="0" err="1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infüzyon</a:t>
            </a:r>
            <a:endParaRPr lang="tr-TR" sz="2400" dirty="0" smtClean="0">
              <a:solidFill>
                <a:schemeClr val="tx2"/>
              </a:solidFill>
              <a:ea typeface="WenQuanYi Micro Hei" charset="0"/>
              <a:cs typeface="Lohit Hindi" charset="0"/>
            </a:endParaRP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endParaRPr lang="tr-TR" sz="2400" dirty="0">
              <a:solidFill>
                <a:schemeClr val="tx2"/>
              </a:solidFill>
              <a:ea typeface="WenQuanYi Micro Hei" charset="0"/>
              <a:cs typeface="Lohit Hindi" charset="0"/>
            </a:endParaRP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400" dirty="0" err="1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İnsomni</a:t>
            </a:r>
            <a:r>
              <a:rPr lang="tr-TR" sz="2400" dirty="0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 için &lt;1 </a:t>
            </a:r>
            <a:r>
              <a:rPr lang="tr-TR" sz="2400" dirty="0" err="1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hft</a:t>
            </a:r>
            <a:r>
              <a:rPr lang="tr-TR" sz="2400" dirty="0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, </a:t>
            </a:r>
            <a:r>
              <a:rPr lang="tr-TR" sz="2400" dirty="0" err="1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anksiyete</a:t>
            </a:r>
            <a:r>
              <a:rPr lang="tr-TR" sz="2400" dirty="0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 için &lt;1 ay</a:t>
            </a: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400" dirty="0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&gt;1 ay kullananların yaklaşık yarısı bağımlılık</a:t>
            </a: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400" dirty="0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Özellikle bağımlılık sorunu olanlar, </a:t>
            </a:r>
            <a:r>
              <a:rPr lang="tr-TR" sz="2400" dirty="0" err="1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borderline</a:t>
            </a:r>
            <a:r>
              <a:rPr lang="tr-TR" sz="2400" dirty="0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, </a:t>
            </a:r>
            <a:r>
              <a:rPr lang="tr-TR" sz="2400" dirty="0" err="1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antisosyal</a:t>
            </a:r>
            <a:r>
              <a:rPr lang="tr-TR" sz="2400" dirty="0" smtClean="0">
                <a:solidFill>
                  <a:schemeClr val="tx2"/>
                </a:solidFill>
                <a:ea typeface="WenQuanYi Micro Hei" charset="0"/>
                <a:cs typeface="Lohit Hindi" charset="0"/>
              </a:rPr>
              <a:t> KB</a:t>
            </a:r>
            <a:endParaRPr lang="en-US" sz="2400" dirty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1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  <a:buFont typeface="StarSymbol" charset="0"/>
              <a:buNone/>
            </a:pPr>
            <a:r>
              <a:rPr>
                <a:solidFill>
                  <a:srgbClr val="000000"/>
                </a:solidFill>
                <a:latin typeface="Arial" charset="0"/>
              </a:rPr>
              <a:t>Benzodiazepin yan etkileri</a:t>
            </a:r>
          </a:p>
        </p:txBody>
      </p:sp>
      <p:sp>
        <p:nvSpPr>
          <p:cNvPr id="22531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 fontScale="85000" lnSpcReduction="10000"/>
          </a:bodyPr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r>
              <a:rPr lang="tr-TR">
                <a:solidFill>
                  <a:schemeClr val="tx2"/>
                </a:solidFill>
                <a:ea typeface="WenQuanYi Micro Hei" charset="0"/>
                <a:cs typeface="Lohit Hindi" charset="0"/>
              </a:rPr>
              <a:t>Paradoksik hiperirritabilite, dürtü denetiminde bozulma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lang="tr-TR">
                <a:solidFill>
                  <a:schemeClr val="tx2"/>
                </a:solidFill>
                <a:ea typeface="WenQuanYi Micro Hei" charset="0"/>
                <a:cs typeface="Lohit Hindi" charset="0"/>
              </a:rPr>
              <a:t>Amnezi, bilişsel işlev bozukluğu (bazen kalıcı olabilen demans tabloları)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lang="tr-TR">
                <a:solidFill>
                  <a:schemeClr val="tx2"/>
                </a:solidFill>
                <a:ea typeface="WenQuanYi Micro Hei" charset="0"/>
                <a:cs typeface="Lohit Hindi" charset="0"/>
              </a:rPr>
              <a:t>Serebeller belirtiler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lang="tr-TR">
                <a:solidFill>
                  <a:schemeClr val="tx2"/>
                </a:solidFill>
                <a:ea typeface="WenQuanYi Micro Hei" charset="0"/>
                <a:cs typeface="Lohit Hindi" charset="0"/>
              </a:rPr>
              <a:t>Tolerans, kesilme belirtileri, bağımlılık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lang="tr-TR">
                <a:solidFill>
                  <a:schemeClr val="tx2"/>
                </a:solidFill>
                <a:ea typeface="WenQuanYi Micro Hei" charset="0"/>
                <a:cs typeface="Lohit Hindi" charset="0"/>
              </a:rPr>
              <a:t>Konfüzyon, uyku hali, araba kullanırken dikkat!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lang="tr-TR">
                <a:solidFill>
                  <a:schemeClr val="tx2"/>
                </a:solidFill>
                <a:ea typeface="WenQuanYi Micro Hei" charset="0"/>
                <a:cs typeface="Lohit Hindi" charset="0"/>
              </a:rPr>
              <a:t>Teratojen: Nöral tüp defektleri, yarık damak dudak, flappy baby (hipotoni, hipotermi, letarji)</a:t>
            </a:r>
          </a:p>
          <a:p>
            <a:pPr eaLnBrk="1">
              <a:buSzPct val="45000"/>
              <a:buFont typeface="StarSymbol" charset="0"/>
              <a:buChar char="●"/>
            </a:pPr>
            <a:endParaRPr lang="tr-TR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endParaRPr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80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 txBox="1">
            <a:spLocks/>
          </p:cNvSpPr>
          <p:nvPr/>
        </p:nvSpPr>
        <p:spPr bwMode="auto">
          <a:xfrm>
            <a:off x="456480" y="273629"/>
            <a:ext cx="8229600" cy="114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>
              <a:buSzPct val="45000"/>
              <a:buFont typeface="StarSymbol" charset="0"/>
              <a:buNone/>
            </a:pPr>
            <a:r>
              <a:rPr lang="en-US" sz="4000" dirty="0" err="1">
                <a:solidFill>
                  <a:srgbClr val="000000"/>
                </a:solidFill>
              </a:rPr>
              <a:t>Benzodiazepin</a:t>
            </a:r>
            <a:r>
              <a:rPr lang="en-US" sz="4000" dirty="0">
                <a:solidFill>
                  <a:srgbClr val="000000"/>
                </a:solidFill>
              </a:rPr>
              <a:t> </a:t>
            </a:r>
            <a:r>
              <a:rPr lang="tr-TR" sz="4000" dirty="0" err="1" smtClean="0">
                <a:solidFill>
                  <a:srgbClr val="000000"/>
                </a:solidFill>
              </a:rPr>
              <a:t>entoksikasyonu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23555" name="2 Metin Yer Tutucusu"/>
          <p:cNvSpPr txBox="1">
            <a:spLocks/>
          </p:cNvSpPr>
          <p:nvPr/>
        </p:nvSpPr>
        <p:spPr bwMode="auto">
          <a:xfrm>
            <a:off x="456480" y="1604329"/>
            <a:ext cx="8046720" cy="3977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431800" indent="-3238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900" dirty="0" err="1">
                <a:solidFill>
                  <a:schemeClr val="tx2"/>
                </a:solidFill>
                <a:ea typeface="WenQuanYi Micro Hei" charset="0"/>
                <a:cs typeface="Lohit Hindi" charset="0"/>
              </a:rPr>
              <a:t>Ataksi</a:t>
            </a:r>
            <a:r>
              <a:rPr lang="tr-TR" sz="2900" dirty="0">
                <a:solidFill>
                  <a:schemeClr val="tx2"/>
                </a:solidFill>
                <a:ea typeface="WenQuanYi Micro Hei" charset="0"/>
                <a:cs typeface="Lohit Hindi" charset="0"/>
              </a:rPr>
              <a:t>, peltek konuşma, uykuya meyil</a:t>
            </a: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900" dirty="0">
                <a:solidFill>
                  <a:schemeClr val="tx2"/>
                </a:solidFill>
                <a:ea typeface="WenQuanYi Micro Hei" charset="0"/>
                <a:cs typeface="Lohit Hindi" charset="0"/>
              </a:rPr>
              <a:t>Patlayıcı tarzda </a:t>
            </a:r>
            <a:r>
              <a:rPr lang="tr-TR" sz="2900" dirty="0" err="1">
                <a:solidFill>
                  <a:schemeClr val="tx2"/>
                </a:solidFill>
                <a:ea typeface="WenQuanYi Micro Hei" charset="0"/>
                <a:cs typeface="Lohit Hindi" charset="0"/>
              </a:rPr>
              <a:t>agresyon</a:t>
            </a:r>
            <a:endParaRPr lang="tr-TR" sz="2900" dirty="0">
              <a:solidFill>
                <a:schemeClr val="tx2"/>
              </a:solidFill>
              <a:ea typeface="WenQuanYi Micro Hei" charset="0"/>
              <a:cs typeface="Lohit Hindi" charset="0"/>
            </a:endParaRP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900" dirty="0" err="1">
                <a:solidFill>
                  <a:schemeClr val="tx2"/>
                </a:solidFill>
                <a:ea typeface="WenQuanYi Micro Hei" charset="0"/>
                <a:cs typeface="Lohit Hindi" charset="0"/>
              </a:rPr>
              <a:t>Nistagmus</a:t>
            </a:r>
            <a:endParaRPr lang="tr-TR" sz="2900" dirty="0">
              <a:solidFill>
                <a:schemeClr val="tx2"/>
              </a:solidFill>
              <a:ea typeface="WenQuanYi Micro Hei" charset="0"/>
              <a:cs typeface="Lohit Hindi" charset="0"/>
            </a:endParaRP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900" dirty="0">
                <a:solidFill>
                  <a:schemeClr val="tx2"/>
                </a:solidFill>
                <a:ea typeface="WenQuanYi Micro Hei" charset="0"/>
                <a:cs typeface="Lohit Hindi" charset="0"/>
              </a:rPr>
              <a:t>Hipotansiyon</a:t>
            </a: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900" dirty="0" err="1">
                <a:solidFill>
                  <a:schemeClr val="tx2"/>
                </a:solidFill>
                <a:ea typeface="WenQuanYi Micro Hei" charset="0"/>
                <a:cs typeface="Lohit Hindi" charset="0"/>
              </a:rPr>
              <a:t>Respiratuar</a:t>
            </a:r>
            <a:r>
              <a:rPr lang="tr-TR" sz="2900" dirty="0">
                <a:solidFill>
                  <a:schemeClr val="tx2"/>
                </a:solidFill>
                <a:ea typeface="WenQuanYi Micro Hei" charset="0"/>
                <a:cs typeface="Lohit Hindi" charset="0"/>
              </a:rPr>
              <a:t> </a:t>
            </a:r>
            <a:r>
              <a:rPr lang="tr-TR" sz="2900" dirty="0" err="1">
                <a:solidFill>
                  <a:schemeClr val="tx2"/>
                </a:solidFill>
                <a:ea typeface="WenQuanYi Micro Hei" charset="0"/>
                <a:cs typeface="Lohit Hindi" charset="0"/>
              </a:rPr>
              <a:t>arrest</a:t>
            </a:r>
            <a:endParaRPr lang="tr-TR" sz="2900" dirty="0">
              <a:solidFill>
                <a:schemeClr val="tx2"/>
              </a:solidFill>
              <a:ea typeface="WenQuanYi Micro Hei" charset="0"/>
              <a:cs typeface="Lohit Hindi" charset="0"/>
            </a:endParaRP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r>
              <a:rPr lang="tr-TR" sz="2900" dirty="0">
                <a:solidFill>
                  <a:schemeClr val="tx2"/>
                </a:solidFill>
                <a:ea typeface="WenQuanYi Micro Hei" charset="0"/>
                <a:cs typeface="Lohit Hindi" charset="0"/>
              </a:rPr>
              <a:t>Koma - ölüm</a:t>
            </a: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endParaRPr lang="tr-TR" sz="2900" dirty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spcAft>
                <a:spcPts val="1282"/>
              </a:spcAft>
              <a:buSzPct val="45000"/>
              <a:buFont typeface="StarSymbol" charset="0"/>
              <a:buChar char="●"/>
            </a:pPr>
            <a:endParaRPr lang="en-US" sz="2900" dirty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180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Benzodiazepin</a:t>
            </a:r>
            <a:r>
              <a:rPr lang="tr-TR" dirty="0" smtClean="0"/>
              <a:t> Çekilmesi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09021" y="1987476"/>
            <a:ext cx="7408713" cy="4525963"/>
          </a:xfrm>
        </p:spPr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tx1"/>
                </a:solidFill>
              </a:rPr>
              <a:t>Anksiyete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iritabilite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insomni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depersonalizasyon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Bulantı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Konsantrasyon </a:t>
            </a:r>
            <a:r>
              <a:rPr lang="tr-TR" dirty="0" err="1" smtClean="0">
                <a:solidFill>
                  <a:schemeClr val="tx1"/>
                </a:solidFill>
              </a:rPr>
              <a:t>bzk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Tremor, </a:t>
            </a:r>
            <a:r>
              <a:rPr lang="tr-TR" dirty="0" err="1" smtClean="0">
                <a:solidFill>
                  <a:schemeClr val="tx1"/>
                </a:solidFill>
              </a:rPr>
              <a:t>hiperestezi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hiperakuzi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dirty="0" err="1" smtClean="0">
                <a:solidFill>
                  <a:schemeClr val="tx1"/>
                </a:solidFill>
              </a:rPr>
              <a:t>myoklonus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Paranoya, depresyon</a:t>
            </a:r>
          </a:p>
          <a:p>
            <a:r>
              <a:rPr lang="tr-TR" dirty="0" err="1" smtClean="0">
                <a:solidFill>
                  <a:schemeClr val="tx1"/>
                </a:solidFill>
              </a:rPr>
              <a:t>Deliryum</a:t>
            </a:r>
            <a:r>
              <a:rPr lang="tr-TR" dirty="0" smtClean="0">
                <a:solidFill>
                  <a:schemeClr val="tx1"/>
                </a:solidFill>
              </a:rPr>
              <a:t>, epileptik nöbetler</a:t>
            </a:r>
          </a:p>
          <a:p>
            <a:endParaRPr lang="tr-TR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Yavaş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azaltma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  <a:r>
              <a:rPr lang="en-US" b="1" dirty="0" err="1" smtClean="0">
                <a:solidFill>
                  <a:schemeClr val="tx1"/>
                </a:solidFill>
              </a:rPr>
              <a:t>haftada</a:t>
            </a:r>
            <a:r>
              <a:rPr lang="en-US" b="1" dirty="0" smtClean="0">
                <a:solidFill>
                  <a:schemeClr val="tx1"/>
                </a:solidFill>
              </a:rPr>
              <a:t> %25</a:t>
            </a:r>
            <a:r>
              <a:rPr lang="tr-TR" b="1" dirty="0" smtClean="0">
                <a:solidFill>
                  <a:schemeClr val="tx1"/>
                </a:solidFill>
              </a:rPr>
              <a:t> → </a:t>
            </a:r>
            <a:r>
              <a:rPr lang="tr-TR" b="1" smtClean="0">
                <a:solidFill>
                  <a:schemeClr val="tx1"/>
                </a:solidFill>
              </a:rPr>
              <a:t>4-8 hafta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Karbamazepin</a:t>
            </a:r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189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</a:pPr>
            <a:r>
              <a:rPr lang="tr-TR" dirty="0" err="1" smtClean="0">
                <a:solidFill>
                  <a:srgbClr val="000000"/>
                </a:solidFill>
                <a:latin typeface="Arial" charset="0"/>
              </a:rPr>
              <a:t>Zopiklon</a:t>
            </a:r>
            <a:r>
              <a:rPr lang="tr-TR" dirty="0" smtClean="0">
                <a:solidFill>
                  <a:srgbClr val="000000"/>
                </a:solidFill>
                <a:latin typeface="Arial" charset="0"/>
              </a:rPr>
              <a:t/>
            </a:r>
            <a:br>
              <a:rPr lang="tr-TR" dirty="0" smtClean="0">
                <a:solidFill>
                  <a:srgbClr val="000000"/>
                </a:solidFill>
                <a:latin typeface="Arial" charset="0"/>
              </a:rPr>
            </a:br>
            <a:r>
              <a:rPr lang="tr-TR" sz="3200" dirty="0" err="1">
                <a:solidFill>
                  <a:srgbClr val="000000"/>
                </a:solidFill>
                <a:latin typeface="Arial" charset="0"/>
              </a:rPr>
              <a:t>Z</a:t>
            </a:r>
            <a:r>
              <a:rPr lang="tr-TR" sz="3200" dirty="0" err="1" smtClean="0">
                <a:solidFill>
                  <a:srgbClr val="000000"/>
                </a:solidFill>
                <a:latin typeface="Arial" charset="0"/>
              </a:rPr>
              <a:t>olpidem</a:t>
            </a:r>
            <a:r>
              <a:rPr lang="tr-TR" sz="3200" dirty="0" smtClean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tr-TR" sz="3200" dirty="0" err="1" smtClean="0">
                <a:solidFill>
                  <a:srgbClr val="000000"/>
                </a:solidFill>
                <a:latin typeface="Arial" charset="0"/>
              </a:rPr>
              <a:t>Alpidem</a:t>
            </a:r>
            <a:r>
              <a:rPr lang="tr-TR" sz="3200" dirty="0" smtClean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tr-TR" sz="3200" dirty="0" err="1" smtClean="0">
                <a:solidFill>
                  <a:srgbClr val="000000"/>
                </a:solidFill>
                <a:latin typeface="Arial" charset="0"/>
              </a:rPr>
              <a:t>Zaleplon</a:t>
            </a:r>
            <a:endParaRPr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79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Yoksunluk, bağımlılık düşük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Rebound</a:t>
            </a: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uykusuzluk düşük</a:t>
            </a:r>
          </a:p>
          <a:p>
            <a:pPr eaLnBrk="1">
              <a:buSzPct val="45000"/>
              <a:buFont typeface="StarSymbol" charset="0"/>
              <a:buChar char="●"/>
            </a:pP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Kabus, ajitasyon, baş dönmesi, </a:t>
            </a: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sedasyon</a:t>
            </a: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endParaRPr dirty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391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 txBox="1"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89822"/>
          </a:xfrm>
        </p:spPr>
        <p:txBody>
          <a:bodyPr/>
          <a:lstStyle/>
          <a:p>
            <a:pPr eaLnBrk="1">
              <a:buSzPct val="45000"/>
            </a:pPr>
            <a:r>
              <a:rPr lang="tr-TR" dirty="0" err="1" smtClean="0">
                <a:solidFill>
                  <a:srgbClr val="000000"/>
                </a:solidFill>
                <a:latin typeface="Arial" charset="0"/>
              </a:rPr>
              <a:t>Buspiron</a:t>
            </a:r>
            <a:endParaRPr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5603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Tedavi güçlendirme</a:t>
            </a:r>
          </a:p>
          <a:p>
            <a:pPr>
              <a:buSzPct val="45000"/>
              <a:buFont typeface="StarSymbol" charset="0"/>
              <a:buChar char="●"/>
            </a:pP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5-HT</a:t>
            </a:r>
            <a:r>
              <a:rPr lang="tr-TR" baseline="-25000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1A </a:t>
            </a: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agonisti</a:t>
            </a: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>
              <a:buSzPct val="45000"/>
              <a:buFont typeface="StarSymbol" charset="0"/>
              <a:buChar char="●"/>
            </a:pP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İyi yan etki profili, bağımlılık yok, alkolle etkileşim yok</a:t>
            </a:r>
          </a:p>
          <a:p>
            <a:pPr>
              <a:buSzPct val="45000"/>
              <a:buFont typeface="StarSymbol" charset="0"/>
              <a:buChar char="●"/>
            </a:pP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>
              <a:buSzPct val="45000"/>
              <a:buFont typeface="StarSymbol" charset="0"/>
              <a:buChar char="●"/>
            </a:pP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Tedavi edici etkiler 2 haftadan sonra </a:t>
            </a:r>
          </a:p>
          <a:p>
            <a:pPr>
              <a:buSzPct val="45000"/>
              <a:buFont typeface="StarSymbol" charset="0"/>
              <a:buChar char="●"/>
            </a:pP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Uzun </a:t>
            </a: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bzd</a:t>
            </a: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kullananlarda etki  </a:t>
            </a:r>
            <a:r>
              <a:rPr lang="tr-TR" b="1" dirty="0" smtClean="0">
                <a:solidFill>
                  <a:srgbClr val="FF0000"/>
                </a:solidFill>
                <a:ea typeface="WenQuanYi Micro Hei" charset="0"/>
                <a:cs typeface="Lohit Hindi" charset="0"/>
              </a:rPr>
              <a:t>↓↓</a:t>
            </a:r>
            <a:endParaRPr lang="tr-TR" b="1" baseline="-25000" dirty="0" smtClean="0">
              <a:solidFill>
                <a:srgbClr val="FF0000"/>
              </a:solidFill>
              <a:ea typeface="WenQuanYi Micro Hei" charset="0"/>
              <a:cs typeface="Lohit Hind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>
              <a:buSzPct val="45000"/>
            </a:pPr>
            <a:r>
              <a:rPr lang="tr-TR" dirty="0" smtClean="0">
                <a:solidFill>
                  <a:srgbClr val="000000"/>
                </a:solidFill>
                <a:latin typeface="Arial" charset="0"/>
              </a:rPr>
              <a:t>Diğer</a:t>
            </a:r>
            <a:endParaRPr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27" name="2 Metin Yer Tutucusu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lvl1pPr marL="431800" indent="-3238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Char char="●"/>
            </a:pP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Kloral</a:t>
            </a: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hidrat</a:t>
            </a:r>
          </a:p>
          <a:p>
            <a:pPr eaLnBrk="1">
              <a:buSzPct val="45000"/>
              <a:buFont typeface="StarSymbol" charset="0"/>
              <a:buChar char="●"/>
            </a:pP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Glutetimit</a:t>
            </a: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, </a:t>
            </a: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meprobamat</a:t>
            </a: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Antihistaminikler</a:t>
            </a: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: </a:t>
            </a: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difenhidramin</a:t>
            </a: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, </a:t>
            </a: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hidrksizin</a:t>
            </a: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endParaRPr lang="tr-TR" dirty="0" smtClean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  <a:p>
            <a:pPr eaLnBrk="1">
              <a:buSzPct val="45000"/>
              <a:buFont typeface="StarSymbol" charset="0"/>
              <a:buChar char="●"/>
            </a:pPr>
            <a:r>
              <a:rPr lang="el-G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β</a:t>
            </a:r>
            <a:r>
              <a:rPr lang="tr-TR" dirty="0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ea typeface="WenQuanYi Micro Hei" charset="0"/>
                <a:cs typeface="Lohit Hindi" charset="0"/>
              </a:rPr>
              <a:t>blokerler</a:t>
            </a:r>
            <a:endParaRPr dirty="0">
              <a:solidFill>
                <a:srgbClr val="000000"/>
              </a:solidFill>
              <a:ea typeface="WenQuanYi Micro Hei" charset="0"/>
              <a:cs typeface="Lohit Hind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40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7716" y="3362732"/>
            <a:ext cx="4796284" cy="34952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 </a:t>
            </a:r>
            <a:r>
              <a:rPr lang="en-US" dirty="0" err="1" smtClean="0"/>
              <a:t>Farmakodinamik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monoaminler</a:t>
            </a:r>
            <a:r>
              <a:rPr lang="en-US" dirty="0" smtClean="0"/>
              <a:t>: 5-HT, NA, DA</a:t>
            </a:r>
          </a:p>
          <a:p>
            <a:endParaRPr lang="en-US" dirty="0"/>
          </a:p>
          <a:p>
            <a:r>
              <a:rPr lang="en-US" dirty="0" smtClean="0"/>
              <a:t>ion </a:t>
            </a:r>
            <a:r>
              <a:rPr lang="en-US" dirty="0" err="1" smtClean="0"/>
              <a:t>transportu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monovalan</a:t>
            </a:r>
            <a:r>
              <a:rPr lang="en-US" dirty="0" smtClean="0"/>
              <a:t> (Na, K)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divalan</a:t>
            </a:r>
            <a:r>
              <a:rPr lang="en-US" dirty="0" smtClean="0"/>
              <a:t> (</a:t>
            </a:r>
            <a:r>
              <a:rPr lang="en-US" dirty="0" err="1" smtClean="0"/>
              <a:t>Ca</a:t>
            </a:r>
            <a:r>
              <a:rPr lang="en-US" dirty="0" smtClean="0"/>
              <a:t>, Mg) </a:t>
            </a:r>
            <a:r>
              <a:rPr lang="en-US" dirty="0" err="1" smtClean="0"/>
              <a:t>katyonlara</a:t>
            </a:r>
            <a:r>
              <a:rPr lang="en-US" dirty="0" smtClean="0"/>
              <a:t> </a:t>
            </a:r>
            <a:r>
              <a:rPr lang="en-US" dirty="0" err="1" smtClean="0"/>
              <a:t>benzerliği</a:t>
            </a:r>
            <a:endParaRPr lang="en-US" dirty="0" smtClean="0"/>
          </a:p>
          <a:p>
            <a:r>
              <a:rPr lang="en-US" dirty="0" err="1" smtClean="0"/>
              <a:t>ikincil</a:t>
            </a:r>
            <a:r>
              <a:rPr lang="en-US" dirty="0" smtClean="0"/>
              <a:t> </a:t>
            </a:r>
            <a:r>
              <a:rPr lang="en-US" dirty="0" err="1" smtClean="0"/>
              <a:t>mesajcılar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fosfotidil</a:t>
            </a:r>
            <a:r>
              <a:rPr lang="en-US" dirty="0" smtClean="0"/>
              <a:t> </a:t>
            </a:r>
            <a:r>
              <a:rPr lang="en-US" dirty="0" err="1" smtClean="0"/>
              <a:t>inostol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adenilatsiklaz</a:t>
            </a:r>
            <a:endParaRPr lang="en-US" dirty="0" smtClean="0"/>
          </a:p>
          <a:p>
            <a:r>
              <a:rPr lang="en-US" dirty="0" err="1"/>
              <a:t>h</a:t>
            </a:r>
            <a:r>
              <a:rPr lang="en-US" dirty="0" err="1" smtClean="0"/>
              <a:t>ipokampuste</a:t>
            </a:r>
            <a:r>
              <a:rPr lang="en-US" dirty="0" smtClean="0"/>
              <a:t> </a:t>
            </a:r>
            <a:r>
              <a:rPr lang="en-US" dirty="0" err="1" smtClean="0"/>
              <a:t>expresyon</a:t>
            </a:r>
            <a:r>
              <a:rPr lang="en-US" dirty="0" smtClean="0"/>
              <a:t> </a:t>
            </a:r>
            <a:r>
              <a:rPr lang="en-US" dirty="0" err="1" smtClean="0"/>
              <a:t>azalması</a:t>
            </a:r>
            <a:endParaRPr lang="en-US" dirty="0" smtClean="0"/>
          </a:p>
          <a:p>
            <a:pPr lvl="1"/>
            <a:r>
              <a:rPr lang="en-US" dirty="0" smtClean="0"/>
              <a:t>PKC, </a:t>
            </a:r>
            <a:r>
              <a:rPr lang="en-US" dirty="0" err="1" smtClean="0"/>
              <a:t>ikiz</a:t>
            </a:r>
            <a:r>
              <a:rPr lang="en-US" dirty="0" smtClean="0"/>
              <a:t> </a:t>
            </a:r>
            <a:r>
              <a:rPr lang="en-US" dirty="0" err="1" smtClean="0"/>
              <a:t>izoenzim</a:t>
            </a:r>
            <a:endParaRPr lang="en-US" dirty="0" smtClean="0"/>
          </a:p>
          <a:p>
            <a:pPr lvl="1"/>
            <a:r>
              <a:rPr lang="en-US" dirty="0" smtClean="0"/>
              <a:t>MARCKS</a:t>
            </a:r>
          </a:p>
          <a:p>
            <a:r>
              <a:rPr lang="en-US" dirty="0" err="1"/>
              <a:t>e</a:t>
            </a:r>
            <a:r>
              <a:rPr lang="en-US" dirty="0" err="1" smtClean="0"/>
              <a:t>ksitotoksisite</a:t>
            </a:r>
            <a:endParaRPr lang="en-US" dirty="0" smtClean="0"/>
          </a:p>
          <a:p>
            <a:pPr lvl="1"/>
            <a:r>
              <a:rPr lang="en-US" dirty="0" smtClean="0"/>
              <a:t>NDMA</a:t>
            </a:r>
          </a:p>
          <a:p>
            <a:pPr lvl="1"/>
            <a:r>
              <a:rPr lang="en-US" dirty="0" smtClean="0"/>
              <a:t>AMPA</a:t>
            </a:r>
          </a:p>
          <a:p>
            <a:r>
              <a:rPr lang="en-US" dirty="0" err="1" smtClean="0"/>
              <a:t>büyüme</a:t>
            </a:r>
            <a:r>
              <a:rPr lang="en-US" dirty="0" smtClean="0"/>
              <a:t> </a:t>
            </a:r>
            <a:r>
              <a:rPr lang="en-US" dirty="0" err="1" smtClean="0"/>
              <a:t>faktörlerinin</a:t>
            </a:r>
            <a:r>
              <a:rPr lang="en-US" dirty="0" smtClean="0"/>
              <a:t> gen </a:t>
            </a:r>
          </a:p>
          <a:p>
            <a:pPr marL="0" indent="0">
              <a:buNone/>
            </a:pPr>
            <a:r>
              <a:rPr lang="en-US" dirty="0" err="1" smtClean="0"/>
              <a:t>ekspresyonunu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nöronal</a:t>
            </a:r>
            <a:r>
              <a:rPr lang="en-US" dirty="0" smtClean="0"/>
              <a:t> </a:t>
            </a:r>
            <a:r>
              <a:rPr lang="en-US" dirty="0" err="1" smtClean="0"/>
              <a:t>plastisiteyi</a:t>
            </a:r>
            <a:endParaRPr lang="en-US" dirty="0" smtClean="0"/>
          </a:p>
          <a:p>
            <a:pPr lvl="1"/>
            <a:r>
              <a:rPr lang="en-US" dirty="0" smtClean="0"/>
              <a:t>GSK3</a:t>
            </a:r>
          </a:p>
          <a:p>
            <a:pPr lvl="1"/>
            <a:r>
              <a:rPr lang="en-US" dirty="0" smtClean="0"/>
              <a:t>PKC</a:t>
            </a:r>
          </a:p>
        </p:txBody>
      </p:sp>
    </p:spTree>
    <p:extLst>
      <p:ext uri="{BB962C8B-B14F-4D97-AF65-F5344CB8AC3E}">
        <p14:creationId xmlns:p14="http://schemas.microsoft.com/office/powerpoint/2010/main" val="34369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 </a:t>
            </a:r>
            <a:r>
              <a:rPr lang="en-US" dirty="0" err="1" smtClean="0"/>
              <a:t>Endikasyonları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Bipolar </a:t>
            </a:r>
            <a:r>
              <a:rPr lang="en-US" b="1" dirty="0" err="1" smtClean="0">
                <a:solidFill>
                  <a:srgbClr val="FF0000"/>
                </a:solidFill>
              </a:rPr>
              <a:t>afektif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bozukluk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err="1" smtClean="0"/>
              <a:t>Tekrarlayıcı</a:t>
            </a:r>
            <a:r>
              <a:rPr lang="en-US" dirty="0" smtClean="0"/>
              <a:t> (unipolar) </a:t>
            </a:r>
            <a:r>
              <a:rPr lang="en-US" dirty="0" err="1" smtClean="0"/>
              <a:t>depresyon</a:t>
            </a:r>
            <a:endParaRPr lang="en-US" dirty="0" smtClean="0"/>
          </a:p>
          <a:p>
            <a:r>
              <a:rPr lang="en-US" dirty="0" err="1" smtClean="0"/>
              <a:t>Şizoafektif</a:t>
            </a:r>
            <a:r>
              <a:rPr lang="en-US" dirty="0" smtClean="0"/>
              <a:t> </a:t>
            </a:r>
            <a:r>
              <a:rPr lang="en-US" dirty="0" err="1" smtClean="0"/>
              <a:t>bozukluk</a:t>
            </a:r>
            <a:r>
              <a:rPr lang="en-US" dirty="0" smtClean="0"/>
              <a:t>; </a:t>
            </a:r>
            <a:r>
              <a:rPr lang="en-US" dirty="0" err="1" smtClean="0"/>
              <a:t>özl</a:t>
            </a:r>
            <a:r>
              <a:rPr lang="en-US" dirty="0" smtClean="0"/>
              <a:t> </a:t>
            </a:r>
            <a:r>
              <a:rPr lang="en-US" dirty="0" err="1" smtClean="0"/>
              <a:t>manik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saldırgan</a:t>
            </a:r>
            <a:r>
              <a:rPr lang="en-US" dirty="0" smtClean="0"/>
              <a:t> </a:t>
            </a:r>
            <a:r>
              <a:rPr lang="en-US" dirty="0" err="1" smtClean="0"/>
              <a:t>davranım</a:t>
            </a:r>
            <a:r>
              <a:rPr lang="en-US" dirty="0" smtClean="0"/>
              <a:t> </a:t>
            </a:r>
            <a:r>
              <a:rPr lang="en-US" dirty="0" err="1" smtClean="0"/>
              <a:t>bozuklukları</a:t>
            </a:r>
            <a:endParaRPr lang="en-US" dirty="0" smtClean="0"/>
          </a:p>
          <a:p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duruma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afektif</a:t>
            </a:r>
            <a:r>
              <a:rPr lang="en-US" dirty="0" smtClean="0"/>
              <a:t> </a:t>
            </a:r>
            <a:r>
              <a:rPr lang="en-US" dirty="0" err="1" smtClean="0"/>
              <a:t>belirtiler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intihar</a:t>
            </a:r>
            <a:r>
              <a:rPr lang="en-US" dirty="0" smtClean="0"/>
              <a:t> </a:t>
            </a:r>
            <a:r>
              <a:rPr lang="en-US" dirty="0" err="1" smtClean="0"/>
              <a:t>engelleyici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79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etkiler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Nörolojik</a:t>
            </a:r>
            <a:endParaRPr lang="en-US" dirty="0" smtClean="0"/>
          </a:p>
          <a:p>
            <a:pPr lvl="1"/>
            <a:r>
              <a:rPr lang="en-US" dirty="0" err="1" smtClean="0"/>
              <a:t>sersemlik</a:t>
            </a:r>
            <a:r>
              <a:rPr lang="en-US" dirty="0" smtClean="0"/>
              <a:t>, </a:t>
            </a:r>
            <a:r>
              <a:rPr lang="en-US" dirty="0" err="1" smtClean="0"/>
              <a:t>disfori</a:t>
            </a:r>
            <a:r>
              <a:rPr lang="en-US" dirty="0" smtClean="0"/>
              <a:t>, </a:t>
            </a:r>
            <a:r>
              <a:rPr lang="en-US" dirty="0" err="1" smtClean="0"/>
              <a:t>spontanlıkta</a:t>
            </a:r>
            <a:r>
              <a:rPr lang="en-US" dirty="0" smtClean="0"/>
              <a:t> </a:t>
            </a:r>
            <a:r>
              <a:rPr lang="en-US" dirty="0" err="1" smtClean="0"/>
              <a:t>azalma</a:t>
            </a:r>
            <a:r>
              <a:rPr lang="en-US" dirty="0" smtClean="0"/>
              <a:t>, </a:t>
            </a:r>
            <a:r>
              <a:rPr lang="en-US" dirty="0" err="1" smtClean="0"/>
              <a:t>yavaşlamış</a:t>
            </a:r>
            <a:r>
              <a:rPr lang="en-US" dirty="0" smtClean="0"/>
              <a:t> </a:t>
            </a:r>
            <a:r>
              <a:rPr lang="en-US" dirty="0" err="1" smtClean="0"/>
              <a:t>reaksiyon</a:t>
            </a:r>
            <a:r>
              <a:rPr lang="en-US" dirty="0" smtClean="0"/>
              <a:t> </a:t>
            </a:r>
            <a:r>
              <a:rPr lang="en-US" dirty="0" err="1" smtClean="0"/>
              <a:t>zamanı</a:t>
            </a:r>
            <a:r>
              <a:rPr lang="en-US" dirty="0" smtClean="0"/>
              <a:t>, </a:t>
            </a:r>
            <a:r>
              <a:rPr lang="en-US" dirty="0" err="1" smtClean="0"/>
              <a:t>bellek</a:t>
            </a:r>
            <a:r>
              <a:rPr lang="en-US" dirty="0" smtClean="0"/>
              <a:t> </a:t>
            </a:r>
            <a:r>
              <a:rPr lang="en-US" dirty="0" err="1" smtClean="0"/>
              <a:t>bzk</a:t>
            </a:r>
            <a:endParaRPr lang="en-US" dirty="0" smtClean="0"/>
          </a:p>
          <a:p>
            <a:pPr lvl="1"/>
            <a:r>
              <a:rPr lang="en-US" dirty="0" smtClean="0"/>
              <a:t>tremor, EPS, </a:t>
            </a:r>
            <a:r>
              <a:rPr lang="en-US" dirty="0" err="1" smtClean="0"/>
              <a:t>nöbet</a:t>
            </a:r>
            <a:r>
              <a:rPr lang="en-US" dirty="0" smtClean="0"/>
              <a:t> </a:t>
            </a:r>
            <a:r>
              <a:rPr lang="en-US" dirty="0" err="1" smtClean="0"/>
              <a:t>eşiği</a:t>
            </a:r>
            <a:r>
              <a:rPr lang="en-US" dirty="0" smtClean="0"/>
              <a:t> </a:t>
            </a:r>
            <a:r>
              <a:rPr lang="en-US" dirty="0" err="1" smtClean="0"/>
              <a:t>düşer</a:t>
            </a:r>
            <a:endParaRPr lang="en-US" dirty="0" smtClean="0"/>
          </a:p>
          <a:p>
            <a:r>
              <a:rPr lang="en-US" dirty="0" err="1" smtClean="0"/>
              <a:t>Endokrin</a:t>
            </a:r>
            <a:endParaRPr lang="en-US" dirty="0" smtClean="0"/>
          </a:p>
          <a:p>
            <a:pPr lvl="1"/>
            <a:r>
              <a:rPr lang="en-US" dirty="0" err="1" smtClean="0"/>
              <a:t>Hipotiroidizm</a:t>
            </a:r>
            <a:r>
              <a:rPr lang="en-US" dirty="0" smtClean="0"/>
              <a:t>, </a:t>
            </a:r>
            <a:r>
              <a:rPr lang="en-US" dirty="0" err="1" smtClean="0"/>
              <a:t>hipertiroidizm</a:t>
            </a:r>
            <a:r>
              <a:rPr lang="en-US" dirty="0" smtClean="0"/>
              <a:t>, </a:t>
            </a:r>
            <a:r>
              <a:rPr lang="en-US" dirty="0" err="1" smtClean="0"/>
              <a:t>hiperparatiroidizm</a:t>
            </a:r>
            <a:r>
              <a:rPr lang="en-US" dirty="0" smtClean="0"/>
              <a:t>, </a:t>
            </a:r>
            <a:r>
              <a:rPr lang="tr-TR" dirty="0" err="1" smtClean="0"/>
              <a:t>hiperkalsemi</a:t>
            </a:r>
            <a:r>
              <a:rPr lang="tr-TR" dirty="0" smtClean="0"/>
              <a:t>, </a:t>
            </a:r>
            <a:r>
              <a:rPr lang="en-US" dirty="0" err="1" smtClean="0"/>
              <a:t>pth</a:t>
            </a:r>
            <a:r>
              <a:rPr lang="en-US" dirty="0" smtClean="0"/>
              <a:t> </a:t>
            </a:r>
            <a:r>
              <a:rPr lang="en-US" dirty="0" err="1" smtClean="0"/>
              <a:t>adenom</a:t>
            </a:r>
            <a:endParaRPr lang="en-US" dirty="0" smtClean="0"/>
          </a:p>
          <a:p>
            <a:r>
              <a:rPr lang="en-US" dirty="0" smtClean="0"/>
              <a:t>KV</a:t>
            </a:r>
          </a:p>
          <a:p>
            <a:pPr lvl="1"/>
            <a:r>
              <a:rPr lang="en-US" dirty="0" err="1" smtClean="0"/>
              <a:t>benin</a:t>
            </a:r>
            <a:r>
              <a:rPr lang="en-US" dirty="0" smtClean="0"/>
              <a:t> T </a:t>
            </a:r>
            <a:r>
              <a:rPr lang="en-US" dirty="0" err="1" smtClean="0"/>
              <a:t>dalgası</a:t>
            </a:r>
            <a:r>
              <a:rPr lang="en-US" dirty="0" smtClean="0"/>
              <a:t> </a:t>
            </a:r>
            <a:r>
              <a:rPr lang="en-US" dirty="0" err="1" smtClean="0"/>
              <a:t>değişiklikleri</a:t>
            </a:r>
            <a:r>
              <a:rPr lang="en-US" dirty="0" smtClean="0"/>
              <a:t>, </a:t>
            </a:r>
            <a:r>
              <a:rPr lang="en-US" dirty="0" err="1" smtClean="0"/>
              <a:t>sinüs</a:t>
            </a:r>
            <a:r>
              <a:rPr lang="en-US" dirty="0" smtClean="0"/>
              <a:t> </a:t>
            </a:r>
            <a:r>
              <a:rPr lang="en-US" dirty="0" err="1" smtClean="0"/>
              <a:t>nodülü</a:t>
            </a:r>
            <a:r>
              <a:rPr lang="en-US" dirty="0" smtClean="0"/>
              <a:t> </a:t>
            </a:r>
            <a:r>
              <a:rPr lang="en-US" dirty="0" err="1" smtClean="0"/>
              <a:t>disfonksiyonu</a:t>
            </a:r>
            <a:endParaRPr lang="en-US" dirty="0" smtClean="0"/>
          </a:p>
          <a:p>
            <a:r>
              <a:rPr lang="en-US" dirty="0" smtClean="0"/>
              <a:t>Renal</a:t>
            </a:r>
          </a:p>
          <a:p>
            <a:pPr lvl="1"/>
            <a:r>
              <a:rPr lang="en-US" dirty="0" err="1" smtClean="0"/>
              <a:t>konsantrasyon</a:t>
            </a:r>
            <a:r>
              <a:rPr lang="en-US" dirty="0" smtClean="0"/>
              <a:t> </a:t>
            </a:r>
            <a:r>
              <a:rPr lang="en-US" dirty="0" err="1" smtClean="0"/>
              <a:t>yetersizliği</a:t>
            </a:r>
            <a:r>
              <a:rPr lang="en-US" dirty="0" smtClean="0"/>
              <a:t>, </a:t>
            </a:r>
            <a:r>
              <a:rPr lang="en-US" dirty="0" err="1" smtClean="0"/>
              <a:t>morfolojik</a:t>
            </a:r>
            <a:r>
              <a:rPr lang="en-US" dirty="0" smtClean="0"/>
              <a:t> </a:t>
            </a:r>
            <a:r>
              <a:rPr lang="en-US" dirty="0" err="1" smtClean="0"/>
              <a:t>değişiklikler</a:t>
            </a:r>
            <a:r>
              <a:rPr lang="en-US" dirty="0" smtClean="0"/>
              <a:t>, </a:t>
            </a:r>
            <a:r>
              <a:rPr lang="en-US" dirty="0" err="1" smtClean="0"/>
              <a:t>poliüri</a:t>
            </a:r>
            <a:r>
              <a:rPr lang="en-US" dirty="0" smtClean="0"/>
              <a:t> (</a:t>
            </a:r>
            <a:r>
              <a:rPr lang="en-US" dirty="0" err="1" smtClean="0"/>
              <a:t>nefrojenik</a:t>
            </a:r>
            <a:r>
              <a:rPr lang="en-US" dirty="0" smtClean="0"/>
              <a:t> DI), GFR </a:t>
            </a:r>
            <a:r>
              <a:rPr lang="en-US" dirty="0" err="1" smtClean="0"/>
              <a:t>düşüklüğü</a:t>
            </a:r>
            <a:r>
              <a:rPr lang="en-US" dirty="0" smtClean="0"/>
              <a:t>, </a:t>
            </a:r>
            <a:r>
              <a:rPr lang="en-US" dirty="0" err="1" smtClean="0"/>
              <a:t>nefrojenik</a:t>
            </a:r>
            <a:r>
              <a:rPr lang="en-US" dirty="0" smtClean="0"/>
              <a:t> </a:t>
            </a:r>
            <a:r>
              <a:rPr lang="en-US" dirty="0" err="1" smtClean="0"/>
              <a:t>sendrom</a:t>
            </a:r>
            <a:r>
              <a:rPr lang="en-US" dirty="0" smtClean="0"/>
              <a:t>, RTA</a:t>
            </a:r>
          </a:p>
          <a:p>
            <a:r>
              <a:rPr lang="en-US" dirty="0" err="1" smtClean="0"/>
              <a:t>Dermatolojik</a:t>
            </a:r>
            <a:endParaRPr lang="en-US" dirty="0"/>
          </a:p>
          <a:p>
            <a:pPr lvl="1"/>
            <a:r>
              <a:rPr lang="en-US" dirty="0" err="1" smtClean="0"/>
              <a:t>Akne</a:t>
            </a:r>
            <a:r>
              <a:rPr lang="en-US" dirty="0" smtClean="0"/>
              <a:t>, </a:t>
            </a:r>
            <a:r>
              <a:rPr lang="en-US" dirty="0" err="1" smtClean="0"/>
              <a:t>saç</a:t>
            </a:r>
            <a:r>
              <a:rPr lang="en-US" dirty="0" smtClean="0"/>
              <a:t> </a:t>
            </a:r>
            <a:r>
              <a:rPr lang="en-US" dirty="0" err="1" smtClean="0"/>
              <a:t>dökülmesi</a:t>
            </a:r>
            <a:r>
              <a:rPr lang="en-US" dirty="0" smtClean="0"/>
              <a:t>, </a:t>
            </a:r>
            <a:r>
              <a:rPr lang="en-US" dirty="0" err="1" smtClean="0"/>
              <a:t>döküntü</a:t>
            </a:r>
            <a:r>
              <a:rPr lang="tr-TR" dirty="0" smtClean="0"/>
              <a:t>, </a:t>
            </a:r>
            <a:r>
              <a:rPr lang="en-US" dirty="0" err="1" smtClean="0"/>
              <a:t>psöriazis</a:t>
            </a:r>
            <a:endParaRPr lang="en-US" dirty="0" smtClean="0"/>
          </a:p>
          <a:p>
            <a:r>
              <a:rPr lang="en-US" dirty="0" smtClean="0"/>
              <a:t>GI</a:t>
            </a:r>
          </a:p>
          <a:p>
            <a:pPr lvl="1"/>
            <a:r>
              <a:rPr lang="en-US" dirty="0" err="1" smtClean="0"/>
              <a:t>iştahsızlık</a:t>
            </a:r>
            <a:r>
              <a:rPr lang="en-US" dirty="0" smtClean="0"/>
              <a:t>, </a:t>
            </a:r>
            <a:r>
              <a:rPr lang="en-US" dirty="0" err="1" smtClean="0"/>
              <a:t>bulantı</a:t>
            </a:r>
            <a:r>
              <a:rPr lang="en-US" dirty="0" smtClean="0"/>
              <a:t>, </a:t>
            </a:r>
            <a:r>
              <a:rPr lang="en-US" dirty="0" err="1" smtClean="0"/>
              <a:t>kusma</a:t>
            </a:r>
            <a:r>
              <a:rPr lang="en-US" dirty="0" smtClean="0"/>
              <a:t>, </a:t>
            </a:r>
            <a:r>
              <a:rPr lang="en-US" dirty="0" err="1" smtClean="0"/>
              <a:t>diyare</a:t>
            </a:r>
            <a:r>
              <a:rPr lang="en-US" dirty="0" smtClean="0"/>
              <a:t>, </a:t>
            </a:r>
            <a:r>
              <a:rPr lang="en-US" dirty="0" err="1" smtClean="0"/>
              <a:t>ağız</a:t>
            </a:r>
            <a:r>
              <a:rPr lang="en-US" dirty="0" smtClean="0"/>
              <a:t> </a:t>
            </a:r>
            <a:r>
              <a:rPr lang="en-US" dirty="0" err="1" smtClean="0"/>
              <a:t>kuruluğu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Diğer</a:t>
            </a:r>
            <a:endParaRPr lang="en-US" dirty="0" smtClean="0"/>
          </a:p>
          <a:p>
            <a:pPr lvl="1"/>
            <a:r>
              <a:rPr lang="en-US" dirty="0" err="1" smtClean="0"/>
              <a:t>Ch</a:t>
            </a:r>
            <a:r>
              <a:rPr lang="en-US" dirty="0" smtClean="0"/>
              <a:t> </a:t>
            </a:r>
            <a:r>
              <a:rPr lang="en-US" dirty="0" err="1" smtClean="0"/>
              <a:t>metabolizması</a:t>
            </a:r>
            <a:r>
              <a:rPr lang="en-US" dirty="0" smtClean="0"/>
              <a:t> </a:t>
            </a:r>
            <a:r>
              <a:rPr lang="en-US" dirty="0" err="1" smtClean="0"/>
              <a:t>değişiklikleri</a:t>
            </a:r>
            <a:r>
              <a:rPr lang="en-US" dirty="0" smtClean="0"/>
              <a:t>, </a:t>
            </a:r>
            <a:r>
              <a:rPr lang="en-US" dirty="0"/>
              <a:t>kilo </a:t>
            </a:r>
            <a:r>
              <a:rPr lang="en-US" dirty="0" err="1" smtClean="0"/>
              <a:t>alımı</a:t>
            </a:r>
            <a:r>
              <a:rPr lang="en-US" dirty="0" smtClean="0"/>
              <a:t>, </a:t>
            </a:r>
            <a:r>
              <a:rPr lang="en-US" dirty="0" err="1" smtClean="0"/>
              <a:t>lökositoz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7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 </a:t>
            </a:r>
            <a:r>
              <a:rPr lang="tr-TR" dirty="0" smtClean="0"/>
              <a:t>takibi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terapotik</a:t>
            </a:r>
            <a:r>
              <a:rPr lang="en-US" dirty="0" smtClean="0"/>
              <a:t> </a:t>
            </a:r>
            <a:r>
              <a:rPr lang="en-US" dirty="0" err="1" smtClean="0"/>
              <a:t>pencere</a:t>
            </a:r>
            <a:r>
              <a:rPr lang="en-US" dirty="0" smtClean="0"/>
              <a:t>: </a:t>
            </a:r>
            <a:r>
              <a:rPr lang="en-US" dirty="0" err="1" smtClean="0"/>
              <a:t>düzenli</a:t>
            </a:r>
            <a:r>
              <a:rPr lang="en-US" dirty="0" smtClean="0"/>
              <a:t> </a:t>
            </a:r>
            <a:r>
              <a:rPr lang="en-US" dirty="0" err="1" smtClean="0"/>
              <a:t>takip</a:t>
            </a:r>
            <a:endParaRPr lang="en-US" dirty="0" smtClean="0"/>
          </a:p>
          <a:p>
            <a:pPr lvl="1"/>
            <a:r>
              <a:rPr lang="en-US" dirty="0" err="1" smtClean="0"/>
              <a:t>manik</a:t>
            </a:r>
            <a:r>
              <a:rPr lang="en-US" dirty="0" smtClean="0"/>
              <a:t> </a:t>
            </a:r>
            <a:r>
              <a:rPr lang="en-US" dirty="0" err="1" smtClean="0"/>
              <a:t>atak</a:t>
            </a:r>
            <a:r>
              <a:rPr lang="en-US" dirty="0" smtClean="0"/>
              <a:t>	0.8 - 1.2 </a:t>
            </a:r>
            <a:r>
              <a:rPr lang="en-US" dirty="0" err="1" smtClean="0"/>
              <a:t>mmol</a:t>
            </a:r>
            <a:r>
              <a:rPr lang="en-US" dirty="0" smtClean="0"/>
              <a:t>/l</a:t>
            </a:r>
          </a:p>
          <a:p>
            <a:pPr lvl="1"/>
            <a:r>
              <a:rPr lang="en-US" dirty="0" err="1" smtClean="0"/>
              <a:t>idame</a:t>
            </a:r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dirty="0" smtClean="0"/>
              <a:t>0.4 - 0.8 </a:t>
            </a:r>
            <a:r>
              <a:rPr lang="en-US" dirty="0" err="1"/>
              <a:t>mmol</a:t>
            </a:r>
            <a:r>
              <a:rPr lang="en-US" dirty="0"/>
              <a:t>/</a:t>
            </a:r>
            <a:r>
              <a:rPr lang="en-US" dirty="0" smtClean="0"/>
              <a:t>l</a:t>
            </a:r>
          </a:p>
          <a:p>
            <a:pPr lvl="1"/>
            <a:r>
              <a:rPr lang="en-US" dirty="0" err="1" smtClean="0"/>
              <a:t>toksisite</a:t>
            </a:r>
            <a:r>
              <a:rPr lang="en-US" dirty="0" smtClean="0"/>
              <a:t>	&gt; 1.5 </a:t>
            </a:r>
            <a:r>
              <a:rPr lang="en-US" dirty="0" err="1"/>
              <a:t>mmol</a:t>
            </a:r>
            <a:r>
              <a:rPr lang="en-US" dirty="0"/>
              <a:t>/</a:t>
            </a:r>
            <a:r>
              <a:rPr lang="en-US" dirty="0" smtClean="0"/>
              <a:t>l; </a:t>
            </a:r>
            <a:r>
              <a:rPr lang="en-US" dirty="0" err="1" smtClean="0"/>
              <a:t>yaşlılar</a:t>
            </a:r>
            <a:r>
              <a:rPr lang="en-US" dirty="0" smtClean="0"/>
              <a:t>, </a:t>
            </a:r>
            <a:r>
              <a:rPr lang="en-US" dirty="0" err="1" smtClean="0"/>
              <a:t>fenitoin</a:t>
            </a:r>
            <a:r>
              <a:rPr lang="en-US" dirty="0" smtClean="0"/>
              <a:t>, </a:t>
            </a:r>
            <a:r>
              <a:rPr lang="en-US" dirty="0" err="1" smtClean="0"/>
              <a:t>karbamezapin</a:t>
            </a:r>
            <a:r>
              <a:rPr lang="en-US" dirty="0" smtClean="0"/>
              <a:t>, haloperidol, genet </a:t>
            </a:r>
            <a:r>
              <a:rPr lang="en-US" dirty="0" err="1" smtClean="0"/>
              <a:t>tıbbi</a:t>
            </a:r>
            <a:r>
              <a:rPr lang="en-US" dirty="0" smtClean="0"/>
              <a:t> durum</a:t>
            </a:r>
          </a:p>
          <a:p>
            <a:pPr lvl="1"/>
            <a:endParaRPr lang="en-US" dirty="0" smtClean="0"/>
          </a:p>
          <a:p>
            <a:r>
              <a:rPr lang="en-US" dirty="0" err="1"/>
              <a:t>Entoksikasyon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bulantı</a:t>
            </a:r>
            <a:r>
              <a:rPr lang="en-US" dirty="0"/>
              <a:t>, </a:t>
            </a:r>
            <a:r>
              <a:rPr lang="en-US" dirty="0" err="1"/>
              <a:t>kusma</a:t>
            </a:r>
            <a:r>
              <a:rPr lang="en-US" dirty="0"/>
              <a:t>, </a:t>
            </a:r>
            <a:r>
              <a:rPr lang="en-US" dirty="0" err="1"/>
              <a:t>iştahsızlık</a:t>
            </a:r>
            <a:r>
              <a:rPr lang="en-US" dirty="0"/>
              <a:t>, </a:t>
            </a:r>
            <a:r>
              <a:rPr lang="en-US" dirty="0" err="1"/>
              <a:t>hiperrefleksi</a:t>
            </a:r>
            <a:r>
              <a:rPr lang="en-US" dirty="0"/>
              <a:t>, </a:t>
            </a:r>
            <a:r>
              <a:rPr lang="en-US" dirty="0" err="1"/>
              <a:t>kaba</a:t>
            </a:r>
            <a:r>
              <a:rPr lang="en-US" dirty="0"/>
              <a:t> tremor, </a:t>
            </a:r>
            <a:r>
              <a:rPr lang="en-US" dirty="0" err="1"/>
              <a:t>ataksi</a:t>
            </a:r>
            <a:r>
              <a:rPr lang="en-US" dirty="0"/>
              <a:t>, </a:t>
            </a:r>
            <a:r>
              <a:rPr lang="en-US" dirty="0" err="1"/>
              <a:t>nistagmus</a:t>
            </a:r>
            <a:r>
              <a:rPr lang="en-US" dirty="0"/>
              <a:t>, </a:t>
            </a:r>
            <a:r>
              <a:rPr lang="en-US" dirty="0" err="1"/>
              <a:t>dizartri</a:t>
            </a:r>
            <a:endParaRPr lang="en-US" dirty="0"/>
          </a:p>
          <a:p>
            <a:pPr lvl="1"/>
            <a:r>
              <a:rPr lang="en-US" dirty="0" err="1"/>
              <a:t>klonik</a:t>
            </a:r>
            <a:r>
              <a:rPr lang="en-US" dirty="0"/>
              <a:t> </a:t>
            </a:r>
            <a:r>
              <a:rPr lang="en-US" dirty="0" err="1"/>
              <a:t>hareketler</a:t>
            </a:r>
            <a:r>
              <a:rPr lang="en-US" dirty="0"/>
              <a:t>, </a:t>
            </a:r>
            <a:r>
              <a:rPr lang="en-US" dirty="0" err="1"/>
              <a:t>görmede</a:t>
            </a:r>
            <a:r>
              <a:rPr lang="en-US" dirty="0"/>
              <a:t> </a:t>
            </a:r>
            <a:r>
              <a:rPr lang="en-US" dirty="0" err="1"/>
              <a:t>bulanma</a:t>
            </a:r>
            <a:r>
              <a:rPr lang="en-US" dirty="0"/>
              <a:t>, </a:t>
            </a:r>
            <a:r>
              <a:rPr lang="en-US" dirty="0" err="1"/>
              <a:t>konvulsif</a:t>
            </a:r>
            <a:r>
              <a:rPr lang="en-US" dirty="0"/>
              <a:t> </a:t>
            </a:r>
            <a:r>
              <a:rPr lang="en-US" dirty="0" err="1"/>
              <a:t>nöbetler</a:t>
            </a:r>
            <a:r>
              <a:rPr lang="en-US" dirty="0"/>
              <a:t>, </a:t>
            </a:r>
            <a:r>
              <a:rPr lang="en-US" dirty="0" err="1"/>
              <a:t>deliryum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oligüri</a:t>
            </a:r>
            <a:r>
              <a:rPr lang="en-US" dirty="0"/>
              <a:t>, BY, </a:t>
            </a:r>
            <a:r>
              <a:rPr lang="en-US" dirty="0" err="1" smtClean="0"/>
              <a:t>koma</a:t>
            </a:r>
            <a:endParaRPr lang="tr-TR" dirty="0" smtClean="0"/>
          </a:p>
          <a:p>
            <a:pPr lvl="1"/>
            <a:endParaRPr lang="tr-TR" dirty="0"/>
          </a:p>
          <a:p>
            <a:r>
              <a:rPr lang="en-US" dirty="0"/>
              <a:t>MSS </a:t>
            </a:r>
            <a:r>
              <a:rPr lang="en-US" dirty="0" err="1"/>
              <a:t>giriş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çıkışı</a:t>
            </a:r>
            <a:r>
              <a:rPr lang="en-US" dirty="0"/>
              <a:t> </a:t>
            </a:r>
            <a:r>
              <a:rPr lang="en-US" dirty="0" err="1"/>
              <a:t>yavaş</a:t>
            </a:r>
            <a:endParaRPr lang="en-US" dirty="0"/>
          </a:p>
          <a:p>
            <a:pPr lvl="1"/>
            <a:r>
              <a:rPr lang="en-US" dirty="0" err="1"/>
              <a:t>akut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dozlarda</a:t>
            </a:r>
            <a:r>
              <a:rPr lang="en-US" dirty="0"/>
              <a:t>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dönemde</a:t>
            </a:r>
            <a:r>
              <a:rPr lang="en-US" dirty="0"/>
              <a:t> </a:t>
            </a:r>
            <a:r>
              <a:rPr lang="en-US" dirty="0" err="1"/>
              <a:t>şiddetli</a:t>
            </a:r>
            <a:r>
              <a:rPr lang="en-US" dirty="0"/>
              <a:t> </a:t>
            </a:r>
            <a:r>
              <a:rPr lang="en-US" dirty="0" err="1"/>
              <a:t>belirti</a:t>
            </a:r>
            <a:r>
              <a:rPr lang="en-US" dirty="0"/>
              <a:t> </a:t>
            </a:r>
            <a:r>
              <a:rPr lang="en-US" dirty="0" err="1"/>
              <a:t>olmayabilir</a:t>
            </a:r>
            <a:endParaRPr lang="en-US" dirty="0"/>
          </a:p>
          <a:p>
            <a:pPr lvl="1"/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düzeyi</a:t>
            </a:r>
            <a:r>
              <a:rPr lang="en-US" dirty="0"/>
              <a:t> </a:t>
            </a:r>
            <a:r>
              <a:rPr lang="en-US" dirty="0" err="1"/>
              <a:t>düştükten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belirtiler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edebilir</a:t>
            </a:r>
            <a:endParaRPr lang="tr-TR" dirty="0"/>
          </a:p>
          <a:p>
            <a:pPr lvl="1"/>
            <a:r>
              <a:rPr lang="tr-TR" dirty="0"/>
              <a:t>Akut ve kronik entoksikasyon aynı düzeye çok farklı belirti verebilir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 err="1"/>
              <a:t>agresif</a:t>
            </a:r>
            <a:r>
              <a:rPr lang="en-US" dirty="0"/>
              <a:t> </a:t>
            </a:r>
            <a:r>
              <a:rPr lang="en-US" dirty="0" err="1"/>
              <a:t>hidrasyon</a:t>
            </a:r>
            <a:r>
              <a:rPr lang="en-US" dirty="0"/>
              <a:t>, </a:t>
            </a:r>
            <a:r>
              <a:rPr lang="en-US" dirty="0" err="1" smtClean="0"/>
              <a:t>diyaliz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680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Li</a:t>
            </a:r>
            <a:r>
              <a:rPr lang="tr-TR" dirty="0" smtClean="0"/>
              <a:t> takibi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dönem sık kan düzeyi kontrolü</a:t>
            </a:r>
          </a:p>
          <a:p>
            <a:r>
              <a:rPr lang="tr-TR" dirty="0" smtClean="0"/>
              <a:t>İlk 6 ayda sık, sonra 6-12 ayda bir</a:t>
            </a:r>
          </a:p>
          <a:p>
            <a:pPr lvl="1"/>
            <a:r>
              <a:rPr lang="tr-TR" dirty="0" smtClean="0"/>
              <a:t>TK</a:t>
            </a:r>
          </a:p>
          <a:p>
            <a:pPr lvl="1"/>
            <a:r>
              <a:rPr lang="tr-TR" dirty="0" smtClean="0"/>
              <a:t>BFT</a:t>
            </a:r>
          </a:p>
          <a:p>
            <a:pPr lvl="1"/>
            <a:r>
              <a:rPr lang="tr-TR" dirty="0" smtClean="0"/>
              <a:t>TFT</a:t>
            </a:r>
          </a:p>
          <a:p>
            <a:pPr lvl="1"/>
            <a:r>
              <a:rPr lang="tr-TR" dirty="0" smtClean="0"/>
              <a:t>TİT</a:t>
            </a:r>
          </a:p>
          <a:p>
            <a:pPr lvl="1"/>
            <a:r>
              <a:rPr lang="tr-TR" dirty="0" err="1" smtClean="0"/>
              <a:t>Li</a:t>
            </a:r>
            <a:r>
              <a:rPr lang="tr-TR" dirty="0" smtClean="0"/>
              <a:t> düzeyi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 </a:t>
            </a:r>
            <a:r>
              <a:rPr lang="tr-TR" dirty="0" smtClean="0"/>
              <a:t>etkileşimler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Na </a:t>
            </a:r>
            <a:r>
              <a:rPr lang="en-US" dirty="0" err="1"/>
              <a:t>dengesini</a:t>
            </a:r>
            <a:r>
              <a:rPr lang="en-US" dirty="0"/>
              <a:t> </a:t>
            </a:r>
            <a:r>
              <a:rPr lang="en-US" dirty="0" err="1"/>
              <a:t>etkileyen</a:t>
            </a:r>
            <a:r>
              <a:rPr lang="en-US" dirty="0"/>
              <a:t> </a:t>
            </a:r>
            <a:r>
              <a:rPr lang="en-US" dirty="0" err="1"/>
              <a:t>ilaçlar</a:t>
            </a:r>
            <a:r>
              <a:rPr lang="en-US" dirty="0"/>
              <a:t>: Li </a:t>
            </a:r>
            <a:r>
              <a:rPr lang="en-US" dirty="0" err="1" smtClean="0"/>
              <a:t>tutulması</a:t>
            </a:r>
            <a:endParaRPr lang="en-US" dirty="0"/>
          </a:p>
          <a:p>
            <a:pPr lvl="1"/>
            <a:r>
              <a:rPr lang="en-US" dirty="0" err="1"/>
              <a:t>diette</a:t>
            </a:r>
            <a:r>
              <a:rPr lang="en-US" dirty="0"/>
              <a:t>, </a:t>
            </a:r>
            <a:r>
              <a:rPr lang="en-US" dirty="0" err="1"/>
              <a:t>sıvı</a:t>
            </a:r>
            <a:r>
              <a:rPr lang="en-US" dirty="0"/>
              <a:t> </a:t>
            </a:r>
            <a:r>
              <a:rPr lang="en-US" dirty="0" err="1"/>
              <a:t>alımında</a:t>
            </a:r>
            <a:r>
              <a:rPr lang="en-US" dirty="0"/>
              <a:t>, </a:t>
            </a:r>
            <a:r>
              <a:rPr lang="en-US" dirty="0" err="1"/>
              <a:t>kaybında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değişiklik</a:t>
            </a:r>
            <a:endParaRPr lang="en-US" dirty="0"/>
          </a:p>
          <a:p>
            <a:pPr lvl="1"/>
            <a:r>
              <a:rPr lang="en-US" dirty="0" err="1" smtClean="0"/>
              <a:t>Diüretikler</a:t>
            </a:r>
            <a:r>
              <a:rPr lang="tr-TR" dirty="0" smtClean="0"/>
              <a:t>: </a:t>
            </a:r>
            <a:r>
              <a:rPr lang="tr-TR" dirty="0" err="1" smtClean="0"/>
              <a:t>özl</a:t>
            </a:r>
            <a:r>
              <a:rPr lang="tr-TR" dirty="0" smtClean="0"/>
              <a:t> </a:t>
            </a:r>
            <a:r>
              <a:rPr lang="en-US" dirty="0" err="1" smtClean="0"/>
              <a:t>tiazit</a:t>
            </a:r>
            <a:r>
              <a:rPr lang="en-US" dirty="0" smtClean="0"/>
              <a:t> </a:t>
            </a:r>
            <a:r>
              <a:rPr lang="en-US" dirty="0" err="1" smtClean="0"/>
              <a:t>diüretikler</a:t>
            </a:r>
            <a:endParaRPr lang="en-US" dirty="0"/>
          </a:p>
          <a:p>
            <a:pPr lvl="1"/>
            <a:r>
              <a:rPr lang="en-US" dirty="0"/>
              <a:t>NSAID: ibuprofen, </a:t>
            </a:r>
            <a:r>
              <a:rPr lang="en-US" dirty="0" err="1"/>
              <a:t>indometazin</a:t>
            </a:r>
            <a:r>
              <a:rPr lang="en-US" dirty="0"/>
              <a:t>, </a:t>
            </a:r>
            <a:r>
              <a:rPr lang="en-US" dirty="0" err="1"/>
              <a:t>mefenamic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, </a:t>
            </a:r>
            <a:r>
              <a:rPr lang="en-US" dirty="0" err="1"/>
              <a:t>diclofenac</a:t>
            </a:r>
            <a:r>
              <a:rPr lang="en-US" dirty="0"/>
              <a:t>, </a:t>
            </a:r>
            <a:r>
              <a:rPr lang="en-US" dirty="0" err="1"/>
              <a:t>piroksikam</a:t>
            </a:r>
            <a:endParaRPr lang="en-US" dirty="0"/>
          </a:p>
          <a:p>
            <a:pPr lvl="1"/>
            <a:r>
              <a:rPr lang="en-US" dirty="0"/>
              <a:t>GFR: </a:t>
            </a:r>
            <a:r>
              <a:rPr lang="en-US" dirty="0" err="1"/>
              <a:t>kardiak</a:t>
            </a:r>
            <a:r>
              <a:rPr lang="en-US" dirty="0"/>
              <a:t>, renal </a:t>
            </a:r>
            <a:r>
              <a:rPr lang="en-US" dirty="0" err="1"/>
              <a:t>hastalıklar</a:t>
            </a:r>
            <a:r>
              <a:rPr lang="en-US" dirty="0"/>
              <a:t>; </a:t>
            </a:r>
          </a:p>
          <a:p>
            <a:pPr marL="0" indent="0">
              <a:buNone/>
            </a:pPr>
            <a:endParaRPr lang="en-US" dirty="0"/>
          </a:p>
          <a:p>
            <a:r>
              <a:rPr lang="tr-TR" dirty="0" err="1" smtClean="0"/>
              <a:t>Kontrendikasyonlar</a:t>
            </a:r>
            <a:r>
              <a:rPr lang="en-US" dirty="0" smtClean="0"/>
              <a:t>: </a:t>
            </a:r>
            <a:endParaRPr lang="tr-TR" dirty="0" smtClean="0"/>
          </a:p>
          <a:p>
            <a:pPr lvl="1"/>
            <a:r>
              <a:rPr lang="tr-TR" dirty="0" smtClean="0"/>
              <a:t>Hamilelik: </a:t>
            </a:r>
            <a:r>
              <a:rPr lang="en-US" dirty="0" err="1" smtClean="0"/>
              <a:t>Ebstein</a:t>
            </a:r>
            <a:r>
              <a:rPr lang="en-US" dirty="0" smtClean="0"/>
              <a:t> </a:t>
            </a:r>
            <a:r>
              <a:rPr lang="en-US" dirty="0" err="1" smtClean="0"/>
              <a:t>anomalisi</a:t>
            </a:r>
            <a:endParaRPr lang="tr-TR" dirty="0" smtClean="0"/>
          </a:p>
          <a:p>
            <a:pPr lvl="1"/>
            <a:r>
              <a:rPr lang="tr-TR" dirty="0" smtClean="0"/>
              <a:t>Akut MI</a:t>
            </a:r>
          </a:p>
          <a:p>
            <a:pPr lvl="1"/>
            <a:r>
              <a:rPr lang="tr-TR" dirty="0" err="1" smtClean="0"/>
              <a:t>Myastenia</a:t>
            </a:r>
            <a:r>
              <a:rPr lang="tr-TR" dirty="0" smtClean="0"/>
              <a:t> </a:t>
            </a:r>
            <a:r>
              <a:rPr lang="tr-TR" dirty="0" err="1" smtClean="0"/>
              <a:t>gravis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28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12390</TotalTime>
  <Words>1228</Words>
  <Application>Microsoft Office PowerPoint</Application>
  <PresentationFormat>Ekran Gösterisi (4:3)</PresentationFormat>
  <Paragraphs>353</Paragraphs>
  <Slides>38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8" baseType="lpstr">
      <vt:lpstr>ＭＳ ゴシック</vt:lpstr>
      <vt:lpstr>ＭＳ Ｐゴシック</vt:lpstr>
      <vt:lpstr>Arial</vt:lpstr>
      <vt:lpstr>Calibri</vt:lpstr>
      <vt:lpstr>Century Gothic</vt:lpstr>
      <vt:lpstr>Courier New</vt:lpstr>
      <vt:lpstr>Lohit Hindi</vt:lpstr>
      <vt:lpstr>StarSymbol</vt:lpstr>
      <vt:lpstr>WenQuanYi Micro Hei</vt:lpstr>
      <vt:lpstr>Executive</vt:lpstr>
      <vt:lpstr>Duygudurum Düzenleyiciler</vt:lpstr>
      <vt:lpstr>DD</vt:lpstr>
      <vt:lpstr>Li Farmakokinetik</vt:lpstr>
      <vt:lpstr>Li Farmakodinamik</vt:lpstr>
      <vt:lpstr>Li Endikasyonları</vt:lpstr>
      <vt:lpstr>Li yan etkiler</vt:lpstr>
      <vt:lpstr>Li takibi</vt:lpstr>
      <vt:lpstr>Li takibi</vt:lpstr>
      <vt:lpstr>Li etkileşimler</vt:lpstr>
      <vt:lpstr>Antikonvulsanlar</vt:lpstr>
      <vt:lpstr>Valproik asit</vt:lpstr>
      <vt:lpstr>VA</vt:lpstr>
      <vt:lpstr>VA yan etkiler</vt:lpstr>
      <vt:lpstr>VA </vt:lpstr>
      <vt:lpstr>VA ilaç etkileşimleri</vt:lpstr>
      <vt:lpstr>Karbamazepin</vt:lpstr>
      <vt:lpstr>CBZ yan etkiler</vt:lpstr>
      <vt:lpstr>Lamotrijin</vt:lpstr>
      <vt:lpstr>Diğer antikonvülsanlar</vt:lpstr>
      <vt:lpstr>PowerPoint Sunusu</vt:lpstr>
      <vt:lpstr>İKAP YE</vt:lpstr>
      <vt:lpstr>ANKSİYOLİTİKLER</vt:lpstr>
      <vt:lpstr>ANKSİYOLİTİKLER</vt:lpstr>
      <vt:lpstr>ANKSİYOLİTİKLER</vt:lpstr>
      <vt:lpstr>BARBİTÜRATLAR</vt:lpstr>
      <vt:lpstr>BENZODİYAZEPİNLER</vt:lpstr>
      <vt:lpstr>Sedatif Bdz.ler</vt:lpstr>
      <vt:lpstr>Hipnotik Bdz'ler</vt:lpstr>
      <vt:lpstr>PowerPoint Sunusu</vt:lpstr>
      <vt:lpstr>PowerPoint Sunusu</vt:lpstr>
      <vt:lpstr>Benzodiazepinlerin etki mekanizması</vt:lpstr>
      <vt:lpstr>PowerPoint Sunusu</vt:lpstr>
      <vt:lpstr>Benzodiazepin yan etkileri</vt:lpstr>
      <vt:lpstr>PowerPoint Sunusu</vt:lpstr>
      <vt:lpstr>Benzodiazepin Çekilmesi</vt:lpstr>
      <vt:lpstr>Zopiklon Zolpidem, Alpidem, Zaleplon</vt:lpstr>
      <vt:lpstr>Buspiron</vt:lpstr>
      <vt:lpstr>Diğer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mcs</dc:creator>
  <cp:lastModifiedBy>user</cp:lastModifiedBy>
  <cp:revision>118</cp:revision>
  <dcterms:created xsi:type="dcterms:W3CDTF">2014-09-01T10:00:25Z</dcterms:created>
  <dcterms:modified xsi:type="dcterms:W3CDTF">2020-03-25T10:24:03Z</dcterms:modified>
</cp:coreProperties>
</file>