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6" r:id="rId1"/>
  </p:sldMasterIdLst>
  <p:notesMasterIdLst>
    <p:notesMasterId r:id="rId40"/>
  </p:notesMasterIdLst>
  <p:sldIdLst>
    <p:sldId id="256" r:id="rId2"/>
    <p:sldId id="304" r:id="rId3"/>
    <p:sldId id="260" r:id="rId4"/>
    <p:sldId id="261" r:id="rId5"/>
    <p:sldId id="265" r:id="rId6"/>
    <p:sldId id="356" r:id="rId7"/>
    <p:sldId id="266" r:id="rId8"/>
    <p:sldId id="375" r:id="rId9"/>
    <p:sldId id="302" r:id="rId10"/>
    <p:sldId id="271" r:id="rId11"/>
    <p:sldId id="306" r:id="rId12"/>
    <p:sldId id="309" r:id="rId13"/>
    <p:sldId id="326" r:id="rId14"/>
    <p:sldId id="322" r:id="rId15"/>
    <p:sldId id="325" r:id="rId16"/>
    <p:sldId id="311" r:id="rId17"/>
    <p:sldId id="357" r:id="rId18"/>
    <p:sldId id="312" r:id="rId19"/>
    <p:sldId id="313" r:id="rId20"/>
    <p:sldId id="294" r:id="rId21"/>
    <p:sldId id="377" r:id="rId22"/>
    <p:sldId id="378" r:id="rId23"/>
    <p:sldId id="380" r:id="rId24"/>
    <p:sldId id="381" r:id="rId25"/>
    <p:sldId id="330" r:id="rId26"/>
    <p:sldId id="334" r:id="rId27"/>
    <p:sldId id="335" r:id="rId28"/>
    <p:sldId id="336" r:id="rId29"/>
    <p:sldId id="340" r:id="rId30"/>
    <p:sldId id="341" r:id="rId31"/>
    <p:sldId id="342" r:id="rId32"/>
    <p:sldId id="383" r:id="rId33"/>
    <p:sldId id="345" r:id="rId34"/>
    <p:sldId id="346" r:id="rId35"/>
    <p:sldId id="384" r:id="rId36"/>
    <p:sldId id="347" r:id="rId37"/>
    <p:sldId id="348" r:id="rId38"/>
    <p:sldId id="349" r:id="rId39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13"/>
  </p:normalViewPr>
  <p:slideViewPr>
    <p:cSldViewPr snapToGrid="0" snapToObjects="1">
      <p:cViewPr varScale="1">
        <p:scale>
          <a:sx n="86" d="100"/>
          <a:sy n="86" d="100"/>
        </p:scale>
        <p:origin x="152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5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050D84-1E59-8948-86B6-0DE4F0BA9588}" type="datetimeFigureOut">
              <a:rPr lang="en-US" smtClean="0"/>
              <a:pPr/>
              <a:t>3/25/2020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446CA8-5FEC-FA4C-82F7-176BAD3419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650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latin typeface="Calibri" charset="0"/>
              <a:ea typeface="ＭＳ Ｐゴシック" charset="0"/>
            </a:endParaRPr>
          </a:p>
        </p:txBody>
      </p:sp>
      <p:sp>
        <p:nvSpPr>
          <p:cNvPr id="1034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57066" indent="-291179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64717" indent="-232943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30604" indent="-232943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96491" indent="-232943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728488B4-362D-7445-B62A-7CDDBA3E8073}" type="slidenum">
              <a:rPr lang="en-US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8446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CFE7F5"/>
          </a:solidFill>
          <a:ln w="25400">
            <a:solidFill>
              <a:srgbClr val="808080"/>
            </a:solidFill>
            <a:miter lim="800000"/>
            <a:headEnd/>
            <a:tailEnd/>
          </a:ln>
        </p:spPr>
      </p:sp>
      <p:sp>
        <p:nvSpPr>
          <p:cNvPr id="62467" name="2 Not Yer Tutucusu"/>
          <p:cNvSpPr txBox="1">
            <a:spLocks noGrp="1"/>
          </p:cNvSpPr>
          <p:nvPr>
            <p:ph type="body" sz="quarter" idx="1"/>
          </p:nvPr>
        </p:nvSpPr>
        <p:spPr bwMode="auto">
          <a:noFill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>
              <a:spcBef>
                <a:spcPct val="0"/>
              </a:spcBef>
            </a:pPr>
            <a:endParaRPr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7961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CFE7F5"/>
          </a:solidFill>
          <a:ln w="25400">
            <a:solidFill>
              <a:srgbClr val="808080"/>
            </a:solidFill>
            <a:miter lim="800000"/>
            <a:headEnd/>
            <a:tailEnd/>
          </a:ln>
        </p:spPr>
      </p:sp>
      <p:sp>
        <p:nvSpPr>
          <p:cNvPr id="63491" name="2 Not Yer Tutucusu"/>
          <p:cNvSpPr txBox="1">
            <a:spLocks noGrp="1"/>
          </p:cNvSpPr>
          <p:nvPr>
            <p:ph type="body" sz="quarter" idx="1"/>
          </p:nvPr>
        </p:nvSpPr>
        <p:spPr bwMode="auto">
          <a:noFill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>
              <a:spcBef>
                <a:spcPct val="0"/>
              </a:spcBef>
            </a:pPr>
            <a:endParaRPr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00584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CFE7F5"/>
          </a:solidFill>
          <a:ln w="25400">
            <a:solidFill>
              <a:srgbClr val="808080"/>
            </a:solidFill>
            <a:miter lim="800000"/>
            <a:headEnd/>
            <a:tailEnd/>
          </a:ln>
        </p:spPr>
      </p:sp>
      <p:sp>
        <p:nvSpPr>
          <p:cNvPr id="66563" name="2 Not Yer Tutucusu"/>
          <p:cNvSpPr txBox="1">
            <a:spLocks noGrp="1"/>
          </p:cNvSpPr>
          <p:nvPr>
            <p:ph type="body" sz="quarter" idx="1"/>
          </p:nvPr>
        </p:nvSpPr>
        <p:spPr bwMode="auto">
          <a:noFill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>
              <a:spcBef>
                <a:spcPct val="0"/>
              </a:spcBef>
            </a:pPr>
            <a:endParaRPr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85944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CFE7F5"/>
          </a:solidFill>
          <a:ln w="25400">
            <a:solidFill>
              <a:srgbClr val="808080"/>
            </a:solidFill>
            <a:miter lim="800000"/>
            <a:headEnd/>
            <a:tailEnd/>
          </a:ln>
        </p:spPr>
      </p:sp>
      <p:sp>
        <p:nvSpPr>
          <p:cNvPr id="67587" name="2 Not Yer Tutucusu"/>
          <p:cNvSpPr txBox="1">
            <a:spLocks noGrp="1"/>
          </p:cNvSpPr>
          <p:nvPr>
            <p:ph type="body" sz="quarter" idx="1"/>
          </p:nvPr>
        </p:nvSpPr>
        <p:spPr bwMode="auto">
          <a:noFill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>
              <a:spcBef>
                <a:spcPct val="0"/>
              </a:spcBef>
            </a:pPr>
            <a:endParaRPr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4096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CFE7F5"/>
          </a:solidFill>
          <a:ln w="25400">
            <a:solidFill>
              <a:srgbClr val="808080"/>
            </a:solidFill>
            <a:miter lim="800000"/>
            <a:headEnd/>
            <a:tailEnd/>
          </a:ln>
        </p:spPr>
      </p:sp>
      <p:sp>
        <p:nvSpPr>
          <p:cNvPr id="68611" name="2 Not Yer Tutucusu"/>
          <p:cNvSpPr txBox="1">
            <a:spLocks noGrp="1"/>
          </p:cNvSpPr>
          <p:nvPr>
            <p:ph type="body" sz="quarter" idx="1"/>
          </p:nvPr>
        </p:nvSpPr>
        <p:spPr bwMode="auto">
          <a:noFill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>
              <a:spcBef>
                <a:spcPct val="0"/>
              </a:spcBef>
            </a:pPr>
            <a:endParaRPr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9984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CFE7F5"/>
          </a:solidFill>
          <a:ln w="25400">
            <a:solidFill>
              <a:srgbClr val="808080"/>
            </a:solidFill>
            <a:miter lim="800000"/>
            <a:headEnd/>
            <a:tailEnd/>
          </a:ln>
        </p:spPr>
      </p:sp>
      <p:sp>
        <p:nvSpPr>
          <p:cNvPr id="69635" name="2 Not Yer Tutucusu"/>
          <p:cNvSpPr txBox="1">
            <a:spLocks noGrp="1"/>
          </p:cNvSpPr>
          <p:nvPr>
            <p:ph type="body" sz="quarter" idx="1"/>
          </p:nvPr>
        </p:nvSpPr>
        <p:spPr bwMode="auto">
          <a:noFill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>
              <a:spcBef>
                <a:spcPct val="0"/>
              </a:spcBef>
            </a:pPr>
            <a:endParaRPr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86585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CFE7F5"/>
          </a:solidFill>
          <a:ln w="25400">
            <a:solidFill>
              <a:srgbClr val="808080"/>
            </a:solidFill>
            <a:miter lim="800000"/>
            <a:headEnd/>
            <a:tailEnd/>
          </a:ln>
        </p:spPr>
      </p:sp>
      <p:sp>
        <p:nvSpPr>
          <p:cNvPr id="49155" name="2 Not Yer Tutucusu"/>
          <p:cNvSpPr txBox="1">
            <a:spLocks noGrp="1"/>
          </p:cNvSpPr>
          <p:nvPr>
            <p:ph type="body" sz="quarter" idx="1"/>
          </p:nvPr>
        </p:nvSpPr>
        <p:spPr bwMode="auto">
          <a:noFill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>
              <a:spcBef>
                <a:spcPct val="0"/>
              </a:spcBef>
            </a:pPr>
            <a:endParaRPr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07084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CFE7F5"/>
          </a:solidFill>
          <a:ln w="25400">
            <a:solidFill>
              <a:srgbClr val="808080"/>
            </a:solidFill>
            <a:miter lim="800000"/>
            <a:headEnd/>
            <a:tailEnd/>
          </a:ln>
        </p:spPr>
      </p:sp>
      <p:sp>
        <p:nvSpPr>
          <p:cNvPr id="49155" name="2 Not Yer Tutucusu"/>
          <p:cNvSpPr txBox="1">
            <a:spLocks noGrp="1"/>
          </p:cNvSpPr>
          <p:nvPr>
            <p:ph type="body" sz="quarter" idx="1"/>
          </p:nvPr>
        </p:nvSpPr>
        <p:spPr bwMode="auto">
          <a:noFill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>
              <a:spcBef>
                <a:spcPct val="0"/>
              </a:spcBef>
            </a:pPr>
            <a:endParaRPr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07084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CFE7F5"/>
          </a:solidFill>
          <a:ln w="25400">
            <a:solidFill>
              <a:srgbClr val="808080"/>
            </a:solidFill>
            <a:miter lim="800000"/>
            <a:headEnd/>
            <a:tailEnd/>
          </a:ln>
        </p:spPr>
      </p:sp>
      <p:sp>
        <p:nvSpPr>
          <p:cNvPr id="49155" name="2 Not Yer Tutucusu"/>
          <p:cNvSpPr txBox="1">
            <a:spLocks noGrp="1"/>
          </p:cNvSpPr>
          <p:nvPr>
            <p:ph type="body" sz="quarter" idx="1"/>
          </p:nvPr>
        </p:nvSpPr>
        <p:spPr bwMode="auto">
          <a:noFill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>
              <a:spcBef>
                <a:spcPct val="0"/>
              </a:spcBef>
            </a:pPr>
            <a:endParaRPr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07084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CFE7F5"/>
          </a:solidFill>
          <a:ln w="25400">
            <a:solidFill>
              <a:srgbClr val="808080"/>
            </a:solidFill>
            <a:miter lim="800000"/>
            <a:headEnd/>
            <a:tailEnd/>
          </a:ln>
        </p:spPr>
      </p:sp>
      <p:sp>
        <p:nvSpPr>
          <p:cNvPr id="51203" name="2 Not Yer Tutucusu"/>
          <p:cNvSpPr txBox="1">
            <a:spLocks noGrp="1"/>
          </p:cNvSpPr>
          <p:nvPr>
            <p:ph type="body" sz="quarter" idx="1"/>
          </p:nvPr>
        </p:nvSpPr>
        <p:spPr bwMode="auto">
          <a:noFill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>
              <a:spcBef>
                <a:spcPct val="0"/>
              </a:spcBef>
            </a:pPr>
            <a:endParaRPr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1675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CFE7F5"/>
          </a:solidFill>
          <a:ln w="25400">
            <a:solidFill>
              <a:srgbClr val="808080"/>
            </a:solidFill>
            <a:miter lim="800000"/>
            <a:headEnd/>
            <a:tailEnd/>
          </a:ln>
        </p:spPr>
      </p:sp>
      <p:sp>
        <p:nvSpPr>
          <p:cNvPr id="55299" name="2 Not Yer Tutucusu"/>
          <p:cNvSpPr txBox="1">
            <a:spLocks noGrp="1"/>
          </p:cNvSpPr>
          <p:nvPr>
            <p:ph type="body" sz="quarter" idx="1"/>
          </p:nvPr>
        </p:nvSpPr>
        <p:spPr bwMode="auto">
          <a:noFill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>
              <a:spcBef>
                <a:spcPct val="0"/>
              </a:spcBef>
            </a:pPr>
            <a:endParaRPr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3120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CFE7F5"/>
          </a:solidFill>
          <a:ln w="25400">
            <a:solidFill>
              <a:srgbClr val="808080"/>
            </a:solidFill>
            <a:miter lim="800000"/>
            <a:headEnd/>
            <a:tailEnd/>
          </a:ln>
        </p:spPr>
      </p:sp>
      <p:sp>
        <p:nvSpPr>
          <p:cNvPr id="56323" name="2 Not Yer Tutucusu"/>
          <p:cNvSpPr txBox="1">
            <a:spLocks noGrp="1"/>
          </p:cNvSpPr>
          <p:nvPr>
            <p:ph type="body" sz="quarter" idx="1"/>
          </p:nvPr>
        </p:nvSpPr>
        <p:spPr bwMode="auto">
          <a:noFill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>
              <a:spcBef>
                <a:spcPct val="0"/>
              </a:spcBef>
            </a:pPr>
            <a:endParaRPr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5010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CFE7F5"/>
          </a:solidFill>
          <a:ln w="25400">
            <a:solidFill>
              <a:srgbClr val="808080"/>
            </a:solidFill>
            <a:miter lim="800000"/>
            <a:headEnd/>
            <a:tailEnd/>
          </a:ln>
        </p:spPr>
      </p:sp>
      <p:sp>
        <p:nvSpPr>
          <p:cNvPr id="57347" name="2 Not Yer Tutucusu"/>
          <p:cNvSpPr txBox="1">
            <a:spLocks noGrp="1"/>
          </p:cNvSpPr>
          <p:nvPr>
            <p:ph type="body" sz="quarter" idx="1"/>
          </p:nvPr>
        </p:nvSpPr>
        <p:spPr bwMode="auto">
          <a:noFill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>
              <a:spcBef>
                <a:spcPct val="0"/>
              </a:spcBef>
            </a:pPr>
            <a:endParaRPr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46617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CFE7F5"/>
          </a:solidFill>
          <a:ln w="25400">
            <a:solidFill>
              <a:srgbClr val="808080"/>
            </a:solidFill>
            <a:miter lim="800000"/>
            <a:headEnd/>
            <a:tailEnd/>
          </a:ln>
        </p:spPr>
      </p:sp>
      <p:sp>
        <p:nvSpPr>
          <p:cNvPr id="61443" name="2 Not Yer Tutucusu"/>
          <p:cNvSpPr txBox="1">
            <a:spLocks noGrp="1"/>
          </p:cNvSpPr>
          <p:nvPr>
            <p:ph type="body" sz="quarter" idx="1"/>
          </p:nvPr>
        </p:nvSpPr>
        <p:spPr bwMode="auto">
          <a:noFill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>
              <a:spcBef>
                <a:spcPct val="0"/>
              </a:spcBef>
            </a:pPr>
            <a:endParaRPr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0974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F466F-BDA4-4F18-9C7B-FF0A9A1B0E80}" type="datetime1">
              <a:rPr lang="en-US" smtClean="0"/>
              <a:pPr/>
              <a:t>3/25/2020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4290-6522-4139-852E-05BD9E7F0D2E}" type="datetime1">
              <a:rPr lang="en-US" smtClean="0"/>
              <a:pPr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955F9-81EA-47C5-8059-9E5C2B437C70}" type="datetime1">
              <a:rPr lang="en-US" smtClean="0"/>
              <a:pPr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607B-A47E-422C-9BEF-122CCDB7C526}" type="datetime1">
              <a:rPr lang="en-US" smtClean="0"/>
              <a:pPr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9A7CB-BEE6-4F99-898E-913F06E8E125}" type="datetime1">
              <a:rPr lang="en-US" smtClean="0"/>
              <a:pPr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E300C-6FC5-4FC3-AF1A-075E4F50620D}" type="datetime1">
              <a:rPr lang="en-US" smtClean="0"/>
              <a:pPr/>
              <a:t>3/25/2020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D295D-4A77-4DEB-B04C-9F4282A8BC04}" type="datetime1">
              <a:rPr lang="en-US" smtClean="0"/>
              <a:pPr/>
              <a:t>3/25/2020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28685-4D0C-42D5-8013-B5904CD1FCBC}" type="datetime1">
              <a:rPr lang="en-US" smtClean="0"/>
              <a:pPr/>
              <a:t>3/25/2020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226C0-9885-4BA9-BBFA-A52CBFEBB775}" type="datetime1">
              <a:rPr lang="en-US" smtClean="0"/>
              <a:pPr/>
              <a:t>3/25/2020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E1B38-C5EB-4D66-9137-0AFE9CDEDE8F}" type="datetime1">
              <a:rPr lang="en-US" smtClean="0"/>
              <a:pPr/>
              <a:t>3/25/2020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613C-1AD7-49D3-885D-F654C5CDBAA6}" type="datetime1">
              <a:rPr lang="en-US" smtClean="0"/>
              <a:pPr/>
              <a:t>3/25/2020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327B613C-1AD7-49D3-885D-F654C5CDBAA6}" type="datetime1">
              <a:rPr lang="en-US" smtClean="0"/>
              <a:pPr/>
              <a:t>3/25/2020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7" r:id="rId1"/>
    <p:sldLayoutId id="2147483988" r:id="rId2"/>
    <p:sldLayoutId id="2147483989" r:id="rId3"/>
    <p:sldLayoutId id="2147483990" r:id="rId4"/>
    <p:sldLayoutId id="2147483991" r:id="rId5"/>
    <p:sldLayoutId id="2147483992" r:id="rId6"/>
    <p:sldLayoutId id="2147483993" r:id="rId7"/>
    <p:sldLayoutId id="2147483994" r:id="rId8"/>
    <p:sldLayoutId id="2147483995" r:id="rId9"/>
    <p:sldLayoutId id="2147483996" r:id="rId10"/>
    <p:sldLayoutId id="2147483997" r:id="rId11"/>
  </p:sldLayoutIdLst>
  <p:hf sldNum="0"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Duygudurum</a:t>
            </a:r>
            <a:r>
              <a:rPr lang="en-US" dirty="0" smtClean="0"/>
              <a:t> </a:t>
            </a:r>
            <a:r>
              <a:rPr lang="en-US" dirty="0" err="1" smtClean="0"/>
              <a:t>Düzenleyiciler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Meram</a:t>
            </a:r>
            <a:r>
              <a:rPr lang="en-US" dirty="0" smtClean="0"/>
              <a:t> Can SAKA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071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effectLst/>
              </a:rPr>
              <a:t>Antikonvulsanlar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dirty="0" err="1"/>
              <a:t>Valproat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Karbamazepin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 err="1" smtClean="0"/>
              <a:t>Lamotrijin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1405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Valproik</a:t>
            </a:r>
            <a:r>
              <a:rPr lang="en-US" dirty="0" smtClean="0"/>
              <a:t> </a:t>
            </a:r>
            <a:r>
              <a:rPr lang="en-US" dirty="0" err="1" smtClean="0"/>
              <a:t>asit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= </a:t>
            </a:r>
            <a:r>
              <a:rPr lang="en-US" dirty="0" err="1" smtClean="0"/>
              <a:t>Valproat</a:t>
            </a:r>
            <a:r>
              <a:rPr lang="en-US" dirty="0" smtClean="0"/>
              <a:t>     </a:t>
            </a:r>
            <a:r>
              <a:rPr lang="en-US" dirty="0" smtClean="0">
                <a:latin typeface="ＭＳ ゴシック"/>
                <a:ea typeface="ＭＳ ゴシック"/>
                <a:cs typeface="ＭＳ ゴシック"/>
              </a:rPr>
              <a:t>≅</a:t>
            </a:r>
            <a:r>
              <a:rPr lang="en-US" dirty="0" smtClean="0"/>
              <a:t>Na </a:t>
            </a:r>
            <a:r>
              <a:rPr lang="en-US" dirty="0" err="1" smtClean="0"/>
              <a:t>Valproat</a:t>
            </a:r>
            <a:r>
              <a:rPr lang="en-US" dirty="0" smtClean="0"/>
              <a:t>   </a:t>
            </a:r>
            <a:r>
              <a:rPr lang="en-US" dirty="0" smtClean="0">
                <a:latin typeface="ＭＳ ゴシック"/>
                <a:ea typeface="ＭＳ ゴシック"/>
                <a:cs typeface="ＭＳ ゴシック"/>
              </a:rPr>
              <a:t>≅</a:t>
            </a:r>
            <a:r>
              <a:rPr lang="en-US" dirty="0" smtClean="0"/>
              <a:t>XR </a:t>
            </a:r>
          </a:p>
          <a:p>
            <a:endParaRPr lang="en-US" dirty="0"/>
          </a:p>
          <a:p>
            <a:r>
              <a:rPr lang="en-US" dirty="0" err="1" smtClean="0"/>
              <a:t>Etki</a:t>
            </a:r>
            <a:r>
              <a:rPr lang="en-US" dirty="0" smtClean="0"/>
              <a:t> </a:t>
            </a:r>
            <a:r>
              <a:rPr lang="en-US" dirty="0" err="1" smtClean="0"/>
              <a:t>mekanizması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voltaja</a:t>
            </a:r>
            <a:r>
              <a:rPr lang="en-US" dirty="0" smtClean="0"/>
              <a:t> </a:t>
            </a:r>
            <a:r>
              <a:rPr lang="en-US" dirty="0" err="1" smtClean="0"/>
              <a:t>duyarlı</a:t>
            </a:r>
            <a:r>
              <a:rPr lang="en-US" dirty="0" smtClean="0"/>
              <a:t> Na </a:t>
            </a:r>
            <a:r>
              <a:rPr lang="en-US" dirty="0" err="1" smtClean="0"/>
              <a:t>kanallarının</a:t>
            </a:r>
            <a:r>
              <a:rPr lang="en-US" dirty="0" smtClean="0"/>
              <a:t> </a:t>
            </a:r>
            <a:r>
              <a:rPr lang="en-US" dirty="0" err="1" smtClean="0"/>
              <a:t>inhibisyonu</a:t>
            </a:r>
            <a:endParaRPr lang="en-US" dirty="0" smtClean="0"/>
          </a:p>
          <a:p>
            <a:pPr lvl="1"/>
            <a:r>
              <a:rPr lang="en-US" dirty="0" smtClean="0"/>
              <a:t>GABA </a:t>
            </a:r>
            <a:r>
              <a:rPr lang="en-US" dirty="0" err="1" smtClean="0"/>
              <a:t>etkilerinin</a:t>
            </a:r>
            <a:r>
              <a:rPr lang="en-US" dirty="0" smtClean="0"/>
              <a:t> </a:t>
            </a:r>
            <a:r>
              <a:rPr lang="en-US" dirty="0" err="1" smtClean="0"/>
              <a:t>güçlendirilmesi</a:t>
            </a:r>
            <a:endParaRPr lang="en-US" dirty="0" smtClean="0"/>
          </a:p>
          <a:p>
            <a:pPr lvl="1"/>
            <a:r>
              <a:rPr lang="en-US" dirty="0" err="1" smtClean="0"/>
              <a:t>mesaj</a:t>
            </a:r>
            <a:r>
              <a:rPr lang="en-US" dirty="0" smtClean="0"/>
              <a:t> </a:t>
            </a:r>
            <a:r>
              <a:rPr lang="en-US" dirty="0" err="1" smtClean="0"/>
              <a:t>iletim</a:t>
            </a:r>
            <a:r>
              <a:rPr lang="en-US" dirty="0" smtClean="0"/>
              <a:t> </a:t>
            </a:r>
            <a:r>
              <a:rPr lang="en-US" dirty="0" err="1" smtClean="0"/>
              <a:t>yolakları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32756" y="0"/>
            <a:ext cx="2411244" cy="238480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73738" y="4437063"/>
            <a:ext cx="4648200" cy="168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986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Bipolar </a:t>
            </a:r>
            <a:r>
              <a:rPr lang="en-US" dirty="0" err="1" smtClean="0"/>
              <a:t>bozukluk</a:t>
            </a:r>
            <a:endParaRPr lang="en-US" dirty="0" smtClean="0"/>
          </a:p>
          <a:p>
            <a:pPr lvl="1"/>
            <a:r>
              <a:rPr lang="en-US" dirty="0" err="1" smtClean="0"/>
              <a:t>Akut</a:t>
            </a:r>
            <a:r>
              <a:rPr lang="en-US" dirty="0" smtClean="0"/>
              <a:t> </a:t>
            </a:r>
            <a:r>
              <a:rPr lang="en-US" dirty="0" err="1" smtClean="0"/>
              <a:t>mani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err="1" smtClean="0"/>
              <a:t>Maniden</a:t>
            </a:r>
            <a:r>
              <a:rPr lang="en-US" dirty="0" smtClean="0"/>
              <a:t> </a:t>
            </a:r>
            <a:r>
              <a:rPr lang="en-US" dirty="0" err="1" smtClean="0"/>
              <a:t>koruma</a:t>
            </a:r>
            <a:endParaRPr lang="en-US" dirty="0" smtClean="0"/>
          </a:p>
          <a:p>
            <a:pPr lvl="1"/>
            <a:r>
              <a:rPr lang="en-US" dirty="0" err="1" smtClean="0"/>
              <a:t>Depresif</a:t>
            </a:r>
            <a:r>
              <a:rPr lang="en-US" dirty="0" smtClean="0"/>
              <a:t> </a:t>
            </a:r>
            <a:r>
              <a:rPr lang="en-US" dirty="0" err="1" smtClean="0"/>
              <a:t>ataklar</a:t>
            </a:r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err="1" smtClean="0"/>
              <a:t>Hangi</a:t>
            </a:r>
            <a:r>
              <a:rPr lang="en-US" dirty="0"/>
              <a:t> </a:t>
            </a:r>
            <a:r>
              <a:rPr lang="en-US" dirty="0" err="1" smtClean="0"/>
              <a:t>hastalar</a:t>
            </a:r>
            <a:endParaRPr lang="en-US" dirty="0"/>
          </a:p>
          <a:p>
            <a:pPr lvl="1"/>
            <a:r>
              <a:rPr lang="en-US" dirty="0" err="1" smtClean="0"/>
              <a:t>hızlı</a:t>
            </a:r>
            <a:r>
              <a:rPr lang="en-US" dirty="0" smtClean="0"/>
              <a:t> </a:t>
            </a:r>
            <a:r>
              <a:rPr lang="en-US" dirty="0" err="1" smtClean="0"/>
              <a:t>döngülü</a:t>
            </a:r>
            <a:r>
              <a:rPr lang="en-US" dirty="0" smtClean="0"/>
              <a:t> </a:t>
            </a:r>
            <a:r>
              <a:rPr lang="en-US" dirty="0" err="1" smtClean="0"/>
              <a:t>hastalar</a:t>
            </a:r>
            <a:endParaRPr lang="en-US" dirty="0" smtClean="0"/>
          </a:p>
          <a:p>
            <a:pPr lvl="1"/>
            <a:r>
              <a:rPr lang="en-US" dirty="0" err="1" smtClean="0"/>
              <a:t>ek</a:t>
            </a:r>
            <a:r>
              <a:rPr lang="en-US" dirty="0" smtClean="0"/>
              <a:t> </a:t>
            </a:r>
            <a:r>
              <a:rPr lang="en-US" dirty="0" err="1" smtClean="0"/>
              <a:t>madde</a:t>
            </a:r>
            <a:r>
              <a:rPr lang="en-US" dirty="0" smtClean="0"/>
              <a:t> </a:t>
            </a:r>
            <a:r>
              <a:rPr lang="en-US" dirty="0" err="1" smtClean="0"/>
              <a:t>kullanımı</a:t>
            </a:r>
            <a:endParaRPr lang="en-US" dirty="0" smtClean="0"/>
          </a:p>
          <a:p>
            <a:pPr lvl="1"/>
            <a:r>
              <a:rPr lang="en-US" dirty="0" err="1" smtClean="0"/>
              <a:t>miks</a:t>
            </a:r>
            <a:r>
              <a:rPr lang="en-US" dirty="0" smtClean="0"/>
              <a:t> </a:t>
            </a:r>
            <a:r>
              <a:rPr lang="en-US" dirty="0" err="1" smtClean="0"/>
              <a:t>özellikli</a:t>
            </a:r>
            <a:r>
              <a:rPr lang="en-US" dirty="0" smtClean="0"/>
              <a:t> </a:t>
            </a:r>
            <a:r>
              <a:rPr lang="en-US" dirty="0" err="1" smtClean="0"/>
              <a:t>ataklar</a:t>
            </a:r>
            <a:endParaRPr lang="en-US" dirty="0" smtClean="0"/>
          </a:p>
          <a:p>
            <a:pPr lvl="1"/>
            <a:r>
              <a:rPr lang="en-US" dirty="0" err="1" smtClean="0"/>
              <a:t>anksiyete</a:t>
            </a:r>
            <a:r>
              <a:rPr lang="en-US" dirty="0" smtClean="0"/>
              <a:t> </a:t>
            </a:r>
            <a:r>
              <a:rPr lang="en-US" dirty="0" err="1" smtClean="0"/>
              <a:t>bozukluğu</a:t>
            </a:r>
            <a:r>
              <a:rPr lang="en-US" dirty="0" smtClean="0"/>
              <a:t> </a:t>
            </a:r>
            <a:r>
              <a:rPr lang="en-US" dirty="0" err="1" smtClean="0"/>
              <a:t>ektanısı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05521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 </a:t>
            </a:r>
            <a:r>
              <a:rPr lang="en-US" dirty="0" err="1" smtClean="0"/>
              <a:t>yan</a:t>
            </a:r>
            <a:r>
              <a:rPr lang="en-US" dirty="0" smtClean="0"/>
              <a:t> </a:t>
            </a:r>
            <a:r>
              <a:rPr lang="en-US" dirty="0" err="1" smtClean="0"/>
              <a:t>etkiler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47050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>
                <a:solidFill>
                  <a:schemeClr val="tx1"/>
                </a:solidFill>
              </a:rPr>
              <a:t>Sık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görülenler</a:t>
            </a:r>
            <a:r>
              <a:rPr lang="en-US" dirty="0" smtClean="0">
                <a:solidFill>
                  <a:schemeClr val="tx1"/>
                </a:solidFill>
              </a:rPr>
              <a:t>:		</a:t>
            </a:r>
          </a:p>
          <a:p>
            <a:pPr lvl="1"/>
            <a:r>
              <a:rPr lang="en-US" sz="1900" dirty="0" smtClean="0">
                <a:solidFill>
                  <a:schemeClr val="tx1"/>
                </a:solidFill>
              </a:rPr>
              <a:t>GI </a:t>
            </a:r>
            <a:r>
              <a:rPr lang="en-US" sz="1900" dirty="0" err="1" smtClean="0">
                <a:solidFill>
                  <a:schemeClr val="tx1"/>
                </a:solidFill>
              </a:rPr>
              <a:t>iritasyon</a:t>
            </a:r>
            <a:r>
              <a:rPr lang="en-US" sz="1900" dirty="0" smtClean="0">
                <a:solidFill>
                  <a:schemeClr val="tx1"/>
                </a:solidFill>
              </a:rPr>
              <a:t>, </a:t>
            </a:r>
            <a:r>
              <a:rPr lang="en-US" sz="1900" dirty="0" err="1" smtClean="0">
                <a:solidFill>
                  <a:schemeClr val="tx1"/>
                </a:solidFill>
              </a:rPr>
              <a:t>bulantı</a:t>
            </a:r>
            <a:r>
              <a:rPr lang="en-US" sz="1900" dirty="0" smtClean="0">
                <a:solidFill>
                  <a:schemeClr val="tx1"/>
                </a:solidFill>
              </a:rPr>
              <a:t>				</a:t>
            </a:r>
          </a:p>
          <a:p>
            <a:pPr lvl="1"/>
            <a:r>
              <a:rPr lang="en-US" sz="1900" dirty="0" smtClean="0">
                <a:solidFill>
                  <a:schemeClr val="tx1"/>
                </a:solidFill>
              </a:rPr>
              <a:t>Kilo </a:t>
            </a:r>
            <a:r>
              <a:rPr lang="en-US" sz="1900" dirty="0" err="1" smtClean="0">
                <a:solidFill>
                  <a:schemeClr val="tx1"/>
                </a:solidFill>
              </a:rPr>
              <a:t>alımı</a:t>
            </a:r>
            <a:r>
              <a:rPr lang="en-US" sz="1900" dirty="0" smtClean="0">
                <a:solidFill>
                  <a:schemeClr val="tx1"/>
                </a:solidFill>
              </a:rPr>
              <a:t>					 </a:t>
            </a:r>
          </a:p>
          <a:p>
            <a:pPr lvl="1"/>
            <a:r>
              <a:rPr lang="en-US" sz="1900" dirty="0" err="1" smtClean="0">
                <a:solidFill>
                  <a:schemeClr val="tx1"/>
                </a:solidFill>
              </a:rPr>
              <a:t>Sedasyon</a:t>
            </a:r>
            <a:r>
              <a:rPr lang="en-US" sz="1900" dirty="0" smtClean="0">
                <a:solidFill>
                  <a:schemeClr val="tx1"/>
                </a:solidFill>
              </a:rPr>
              <a:t>					 </a:t>
            </a:r>
          </a:p>
          <a:p>
            <a:pPr lvl="1"/>
            <a:r>
              <a:rPr lang="en-US" sz="1900" dirty="0" err="1" smtClean="0">
                <a:solidFill>
                  <a:schemeClr val="tx1"/>
                </a:solidFill>
              </a:rPr>
              <a:t>Saç</a:t>
            </a:r>
            <a:r>
              <a:rPr lang="en-US" sz="1900" dirty="0" smtClean="0">
                <a:solidFill>
                  <a:schemeClr val="tx1"/>
                </a:solidFill>
              </a:rPr>
              <a:t> </a:t>
            </a:r>
            <a:r>
              <a:rPr lang="en-US" sz="1900" dirty="0" err="1" smtClean="0">
                <a:solidFill>
                  <a:schemeClr val="tx1"/>
                </a:solidFill>
              </a:rPr>
              <a:t>dökülmesi</a:t>
            </a:r>
            <a:endParaRPr lang="tr-TR" sz="1900" dirty="0" smtClean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r>
              <a:rPr lang="en-US" sz="1900" dirty="0" smtClean="0">
                <a:solidFill>
                  <a:schemeClr val="tx1"/>
                </a:solidFill>
              </a:rPr>
              <a:t>				</a:t>
            </a:r>
            <a:endParaRPr lang="en-US" sz="1900" dirty="0">
              <a:solidFill>
                <a:schemeClr val="tx1"/>
              </a:solidFill>
            </a:endParaRPr>
          </a:p>
          <a:p>
            <a:r>
              <a:rPr lang="en-US" dirty="0" err="1">
                <a:solidFill>
                  <a:schemeClr val="tx1"/>
                </a:solidFill>
              </a:rPr>
              <a:t>Sık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olmayan</a:t>
            </a:r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 err="1">
                <a:solidFill>
                  <a:schemeClr val="tx1"/>
                </a:solidFill>
              </a:rPr>
              <a:t>Kusma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ishal</a:t>
            </a:r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 err="1">
                <a:solidFill>
                  <a:schemeClr val="tx1"/>
                </a:solidFill>
              </a:rPr>
              <a:t>Ataksi</a:t>
            </a:r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 err="1">
                <a:solidFill>
                  <a:schemeClr val="tx1"/>
                </a:solidFill>
              </a:rPr>
              <a:t>Dizartri</a:t>
            </a:r>
            <a:r>
              <a:rPr lang="en-US" dirty="0">
                <a:solidFill>
                  <a:schemeClr val="tx1"/>
                </a:solidFill>
              </a:rPr>
              <a:t>, tremor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ALT, AST </a:t>
            </a:r>
            <a:r>
              <a:rPr lang="en-US" dirty="0" err="1" smtClean="0">
                <a:solidFill>
                  <a:schemeClr val="tx1"/>
                </a:solidFill>
              </a:rPr>
              <a:t>yüksekliği</a:t>
            </a:r>
            <a:endParaRPr lang="en-US" dirty="0" smtClean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Nadir </a:t>
            </a:r>
            <a:r>
              <a:rPr lang="en-US" dirty="0" err="1" smtClean="0">
                <a:solidFill>
                  <a:schemeClr val="tx1"/>
                </a:solidFill>
              </a:rPr>
              <a:t>görülenler</a:t>
            </a:r>
            <a:endParaRPr lang="en-US" dirty="0" smtClean="0">
              <a:solidFill>
                <a:schemeClr val="tx1"/>
              </a:solidFill>
            </a:endParaRPr>
          </a:p>
          <a:p>
            <a:pPr lvl="1"/>
            <a:r>
              <a:rPr lang="en-US" dirty="0" err="1" smtClean="0">
                <a:solidFill>
                  <a:schemeClr val="tx1"/>
                </a:solidFill>
              </a:rPr>
              <a:t>Hepatotoksisite</a:t>
            </a:r>
            <a:endParaRPr lang="en-US" dirty="0" smtClean="0">
              <a:solidFill>
                <a:schemeClr val="tx1"/>
              </a:solidFill>
            </a:endParaRPr>
          </a:p>
          <a:p>
            <a:pPr lvl="1"/>
            <a:r>
              <a:rPr lang="en-US" dirty="0" err="1" smtClean="0">
                <a:solidFill>
                  <a:schemeClr val="tx1"/>
                </a:solidFill>
              </a:rPr>
              <a:t>Trombositopeni</a:t>
            </a:r>
            <a:endParaRPr lang="en-US" dirty="0" smtClean="0">
              <a:solidFill>
                <a:schemeClr val="tx1"/>
              </a:solidFill>
            </a:endParaRPr>
          </a:p>
          <a:p>
            <a:pPr lvl="1"/>
            <a:r>
              <a:rPr lang="en-US" dirty="0" err="1" smtClean="0">
                <a:solidFill>
                  <a:schemeClr val="tx1"/>
                </a:solidFill>
              </a:rPr>
              <a:t>Pıhtılaşma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bozuklukları</a:t>
            </a:r>
            <a:endParaRPr lang="en-US" dirty="0" smtClean="0">
              <a:solidFill>
                <a:schemeClr val="tx1"/>
              </a:solidFill>
            </a:endParaRPr>
          </a:p>
          <a:p>
            <a:pPr lvl="1"/>
            <a:r>
              <a:rPr lang="en-US" dirty="0" err="1" smtClean="0">
                <a:solidFill>
                  <a:schemeClr val="tx1"/>
                </a:solidFill>
              </a:rPr>
              <a:t>Ödem</a:t>
            </a:r>
            <a:endParaRPr lang="en-US" dirty="0" smtClean="0">
              <a:solidFill>
                <a:schemeClr val="tx1"/>
              </a:solidFill>
            </a:endParaRPr>
          </a:p>
          <a:p>
            <a:pPr lvl="1"/>
            <a:r>
              <a:rPr lang="en-US" dirty="0" err="1" smtClean="0">
                <a:solidFill>
                  <a:schemeClr val="tx1"/>
                </a:solidFill>
              </a:rPr>
              <a:t>Pankreatit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30477" y="647791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93189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Hamilelikte</a:t>
            </a:r>
            <a:r>
              <a:rPr lang="en-US" dirty="0" smtClean="0"/>
              <a:t> </a:t>
            </a:r>
            <a:r>
              <a:rPr lang="en-US" dirty="0" err="1" smtClean="0"/>
              <a:t>kullanılmamalı</a:t>
            </a:r>
            <a:r>
              <a:rPr lang="en-US" dirty="0" smtClean="0"/>
              <a:t>: </a:t>
            </a:r>
            <a:r>
              <a:rPr lang="en-US" dirty="0" err="1" smtClean="0"/>
              <a:t>nöral</a:t>
            </a:r>
            <a:r>
              <a:rPr lang="en-US" dirty="0" smtClean="0"/>
              <a:t> </a:t>
            </a:r>
            <a:r>
              <a:rPr lang="en-US" dirty="0" err="1" smtClean="0"/>
              <a:t>tüp</a:t>
            </a:r>
            <a:r>
              <a:rPr lang="en-US" dirty="0" smtClean="0"/>
              <a:t> </a:t>
            </a:r>
            <a:r>
              <a:rPr lang="en-US" dirty="0" err="1" smtClean="0"/>
              <a:t>defektleri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KC </a:t>
            </a:r>
            <a:r>
              <a:rPr lang="en-US" dirty="0" err="1" smtClean="0"/>
              <a:t>hastalıkları</a:t>
            </a:r>
            <a:endParaRPr lang="en-US" dirty="0" smtClean="0"/>
          </a:p>
          <a:p>
            <a:r>
              <a:rPr lang="en-US" dirty="0" smtClean="0"/>
              <a:t>PKO - PKOS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201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 </a:t>
            </a:r>
            <a:r>
              <a:rPr lang="en-US" dirty="0" err="1" smtClean="0"/>
              <a:t>ilaç</a:t>
            </a:r>
            <a:r>
              <a:rPr lang="en-US" dirty="0" smtClean="0"/>
              <a:t> </a:t>
            </a:r>
            <a:r>
              <a:rPr lang="en-US" dirty="0" err="1" smtClean="0"/>
              <a:t>etkileşimleri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Li</a:t>
            </a:r>
            <a:r>
              <a:rPr lang="en-US" dirty="0" smtClean="0"/>
              <a:t>: tremor</a:t>
            </a:r>
          </a:p>
          <a:p>
            <a:endParaRPr lang="en-US" dirty="0"/>
          </a:p>
          <a:p>
            <a:r>
              <a:rPr lang="en-US" b="1" dirty="0" smtClean="0"/>
              <a:t>AP</a:t>
            </a:r>
            <a:r>
              <a:rPr lang="en-US" dirty="0" smtClean="0"/>
              <a:t>: EPS, </a:t>
            </a:r>
            <a:r>
              <a:rPr lang="en-US" dirty="0" err="1" smtClean="0"/>
              <a:t>sedasyon</a:t>
            </a:r>
            <a:endParaRPr lang="en-US" dirty="0" smtClean="0"/>
          </a:p>
          <a:p>
            <a:endParaRPr lang="en-US" dirty="0" smtClean="0"/>
          </a:p>
          <a:p>
            <a:r>
              <a:rPr lang="en-US" b="1" dirty="0" err="1" smtClean="0"/>
              <a:t>lamotrijin</a:t>
            </a:r>
            <a:r>
              <a:rPr lang="en-US" dirty="0" smtClean="0"/>
              <a:t>: </a:t>
            </a:r>
            <a:r>
              <a:rPr lang="en-US" dirty="0" err="1" smtClean="0"/>
              <a:t>konsantrasyonu</a:t>
            </a:r>
            <a:r>
              <a:rPr lang="en-US" dirty="0" smtClean="0"/>
              <a:t>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katın</a:t>
            </a:r>
            <a:r>
              <a:rPr lang="en-US" dirty="0" smtClean="0"/>
              <a:t> </a:t>
            </a:r>
            <a:r>
              <a:rPr lang="en-US" dirty="0" err="1" smtClean="0"/>
              <a:t>üzerinde</a:t>
            </a:r>
            <a:r>
              <a:rPr lang="en-US" dirty="0" smtClean="0"/>
              <a:t> </a:t>
            </a:r>
            <a:r>
              <a:rPr lang="en-US" dirty="0" err="1" smtClean="0"/>
              <a:t>artar</a:t>
            </a:r>
            <a:endParaRPr lang="en-US" dirty="0" smtClean="0"/>
          </a:p>
          <a:p>
            <a:endParaRPr lang="en-US" dirty="0"/>
          </a:p>
          <a:p>
            <a:r>
              <a:rPr lang="en-US" b="1" dirty="0" err="1" smtClean="0"/>
              <a:t>karbamezapin</a:t>
            </a:r>
            <a:r>
              <a:rPr lang="tr-TR" b="1" dirty="0" smtClean="0"/>
              <a:t>: </a:t>
            </a:r>
            <a:r>
              <a:rPr lang="tr-TR" dirty="0" smtClean="0"/>
              <a:t>azaltır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smtClean="0"/>
              <a:t>		</a:t>
            </a:r>
            <a:r>
              <a:rPr lang="en-US" b="1" dirty="0" err="1" smtClean="0"/>
              <a:t>fluoksetin</a:t>
            </a:r>
            <a:endParaRPr lang="en-US" b="1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000000"/>
                </a:solidFill>
              </a:rPr>
              <a:t>				</a:t>
            </a:r>
            <a:r>
              <a:rPr lang="tr-TR" b="1" dirty="0" smtClean="0">
                <a:solidFill>
                  <a:srgbClr val="000000"/>
                </a:solidFill>
              </a:rPr>
              <a:t>	</a:t>
            </a:r>
            <a:r>
              <a:rPr lang="en-US" b="1" dirty="0" err="1" smtClean="0"/>
              <a:t>amitriptilin</a:t>
            </a:r>
            <a:endParaRPr lang="en-US" b="1" dirty="0" smtClean="0"/>
          </a:p>
          <a:p>
            <a:pPr marL="0" indent="0">
              <a:buNone/>
            </a:pPr>
            <a:endParaRPr lang="en-US" b="1" dirty="0"/>
          </a:p>
          <a:p>
            <a:r>
              <a:rPr lang="en-US" b="1" dirty="0" err="1" smtClean="0"/>
              <a:t>Kumadin</a:t>
            </a:r>
            <a:r>
              <a:rPr lang="en-US" dirty="0" smtClean="0"/>
              <a:t>: ilk </a:t>
            </a:r>
            <a:r>
              <a:rPr lang="en-US" dirty="0" err="1" smtClean="0"/>
              <a:t>dönem</a:t>
            </a:r>
            <a:r>
              <a:rPr lang="en-US" dirty="0" smtClean="0"/>
              <a:t> </a:t>
            </a:r>
            <a:r>
              <a:rPr lang="en-US" dirty="0" err="1" smtClean="0"/>
              <a:t>dikkat</a:t>
            </a:r>
            <a:endParaRPr lang="en-US" dirty="0" smtClean="0"/>
          </a:p>
        </p:txBody>
      </p:sp>
      <p:sp>
        <p:nvSpPr>
          <p:cNvPr id="4" name="Right Brace 3"/>
          <p:cNvSpPr/>
          <p:nvPr/>
        </p:nvSpPr>
        <p:spPr>
          <a:xfrm>
            <a:off x="6723529" y="4329953"/>
            <a:ext cx="188259" cy="766482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063194" y="4482361"/>
            <a:ext cx="9188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/>
              <a:t>artırır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9754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49831" y="0"/>
            <a:ext cx="2994169" cy="23825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Karbamazepin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err="1" smtClean="0"/>
              <a:t>Voltaja</a:t>
            </a:r>
            <a:r>
              <a:rPr lang="en-US" dirty="0" smtClean="0"/>
              <a:t> </a:t>
            </a:r>
            <a:r>
              <a:rPr lang="en-US" dirty="0" err="1"/>
              <a:t>duyarlı</a:t>
            </a:r>
            <a:r>
              <a:rPr lang="en-US" dirty="0"/>
              <a:t> Na </a:t>
            </a:r>
            <a:r>
              <a:rPr lang="en-US" dirty="0" err="1"/>
              <a:t>kanalları</a:t>
            </a:r>
            <a:endParaRPr lang="en-US" dirty="0"/>
          </a:p>
          <a:p>
            <a:endParaRPr lang="en-US" dirty="0" smtClean="0"/>
          </a:p>
          <a:p>
            <a:r>
              <a:rPr lang="en-US" dirty="0" err="1" smtClean="0"/>
              <a:t>Manik</a:t>
            </a:r>
            <a:r>
              <a:rPr lang="en-US" dirty="0" smtClean="0"/>
              <a:t> </a:t>
            </a:r>
            <a:r>
              <a:rPr lang="en-US" dirty="0" err="1" smtClean="0"/>
              <a:t>dönemde</a:t>
            </a:r>
            <a:r>
              <a:rPr lang="en-US" dirty="0" smtClean="0"/>
              <a:t> </a:t>
            </a:r>
            <a:r>
              <a:rPr lang="en-US" dirty="0" err="1" smtClean="0"/>
              <a:t>etkili</a:t>
            </a:r>
            <a:endParaRPr lang="en-US" dirty="0"/>
          </a:p>
          <a:p>
            <a:r>
              <a:rPr lang="en-US" dirty="0" smtClean="0"/>
              <a:t>Li, VA </a:t>
            </a:r>
            <a:r>
              <a:rPr lang="en-US" dirty="0" err="1" smtClean="0"/>
              <a:t>kontrendike</a:t>
            </a:r>
            <a:r>
              <a:rPr lang="en-US" dirty="0" smtClean="0"/>
              <a:t>, </a:t>
            </a:r>
            <a:r>
              <a:rPr lang="en-US" dirty="0" err="1" smtClean="0"/>
              <a:t>tolore</a:t>
            </a:r>
            <a:r>
              <a:rPr lang="en-US" dirty="0" smtClean="0"/>
              <a:t> </a:t>
            </a:r>
            <a:r>
              <a:rPr lang="en-US" dirty="0" err="1" smtClean="0"/>
              <a:t>edilemez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5678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CBZ </a:t>
            </a:r>
            <a:r>
              <a:rPr lang="en-US" dirty="0" err="1" smtClean="0"/>
              <a:t>yan</a:t>
            </a:r>
            <a:r>
              <a:rPr lang="en-US" dirty="0" smtClean="0"/>
              <a:t> </a:t>
            </a:r>
            <a:r>
              <a:rPr lang="en-US" dirty="0" err="1" smtClean="0"/>
              <a:t>etkiler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 smtClean="0"/>
              <a:t>döküntü</a:t>
            </a:r>
            <a:r>
              <a:rPr lang="tr-TR" dirty="0" smtClean="0"/>
              <a:t> %10-15</a:t>
            </a:r>
            <a:endParaRPr lang="en-US" dirty="0" smtClean="0"/>
          </a:p>
          <a:p>
            <a:r>
              <a:rPr lang="en-US" dirty="0" err="1" smtClean="0"/>
              <a:t>bulantı</a:t>
            </a:r>
            <a:r>
              <a:rPr lang="en-US" dirty="0" smtClean="0"/>
              <a:t>, </a:t>
            </a:r>
            <a:r>
              <a:rPr lang="en-US" dirty="0" err="1" smtClean="0"/>
              <a:t>kusma</a:t>
            </a:r>
            <a:r>
              <a:rPr lang="en-US" dirty="0" smtClean="0"/>
              <a:t>, </a:t>
            </a:r>
            <a:r>
              <a:rPr lang="en-US" dirty="0" err="1" smtClean="0"/>
              <a:t>diare</a:t>
            </a:r>
            <a:r>
              <a:rPr lang="en-US" dirty="0" smtClean="0"/>
              <a:t>, </a:t>
            </a:r>
            <a:r>
              <a:rPr lang="en-US" dirty="0" err="1" smtClean="0"/>
              <a:t>transaminit</a:t>
            </a:r>
            <a:endParaRPr lang="en-US" dirty="0" smtClean="0"/>
          </a:p>
          <a:p>
            <a:r>
              <a:rPr lang="en-US" dirty="0" err="1" smtClean="0"/>
              <a:t>sedasyon</a:t>
            </a:r>
            <a:r>
              <a:rPr lang="en-US" dirty="0" smtClean="0"/>
              <a:t>, </a:t>
            </a:r>
            <a:r>
              <a:rPr lang="en-US" dirty="0" err="1" smtClean="0"/>
              <a:t>ataksi</a:t>
            </a:r>
            <a:endParaRPr lang="en-US" dirty="0" smtClean="0"/>
          </a:p>
          <a:p>
            <a:r>
              <a:rPr lang="en-US" dirty="0" smtClean="0"/>
              <a:t>AV </a:t>
            </a:r>
            <a:r>
              <a:rPr lang="en-US" dirty="0" err="1" smtClean="0"/>
              <a:t>iletim</a:t>
            </a:r>
            <a:r>
              <a:rPr lang="en-US" dirty="0" smtClean="0"/>
              <a:t> </a:t>
            </a:r>
            <a:r>
              <a:rPr lang="en-US" dirty="0" err="1" smtClean="0"/>
              <a:t>bozuklukları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aplastik</a:t>
            </a:r>
            <a:r>
              <a:rPr lang="en-US" dirty="0" smtClean="0"/>
              <a:t> </a:t>
            </a:r>
            <a:r>
              <a:rPr lang="en-US" dirty="0" err="1" smtClean="0"/>
              <a:t>anemi</a:t>
            </a:r>
            <a:r>
              <a:rPr lang="en-US" dirty="0" smtClean="0"/>
              <a:t>, </a:t>
            </a:r>
            <a:r>
              <a:rPr lang="en-US" dirty="0" err="1" smtClean="0"/>
              <a:t>agranülositoz</a:t>
            </a:r>
            <a:r>
              <a:rPr lang="en-US" dirty="0" smtClean="0"/>
              <a:t> (&lt;0.002%)</a:t>
            </a:r>
          </a:p>
          <a:p>
            <a:r>
              <a:rPr lang="en-US" dirty="0" err="1" smtClean="0"/>
              <a:t>vazopressin</a:t>
            </a:r>
            <a:r>
              <a:rPr lang="en-US" dirty="0" smtClean="0"/>
              <a:t> </a:t>
            </a:r>
            <a:r>
              <a:rPr lang="en-US" dirty="0" err="1" smtClean="0"/>
              <a:t>benzeri</a:t>
            </a:r>
            <a:r>
              <a:rPr lang="en-US" dirty="0" smtClean="0"/>
              <a:t> </a:t>
            </a:r>
            <a:r>
              <a:rPr lang="en-US" dirty="0" err="1" smtClean="0"/>
              <a:t>etki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tutumu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olası</a:t>
            </a:r>
            <a:r>
              <a:rPr lang="en-US" dirty="0" smtClean="0"/>
              <a:t> </a:t>
            </a:r>
            <a:r>
              <a:rPr lang="en-US" dirty="0" err="1" smtClean="0"/>
              <a:t>hiponatremi</a:t>
            </a:r>
            <a:endParaRPr lang="en-US" dirty="0" smtClean="0"/>
          </a:p>
          <a:p>
            <a:endParaRPr lang="en-US" dirty="0" smtClean="0">
              <a:latin typeface="Arial" charset="0"/>
            </a:endParaRPr>
          </a:p>
          <a:p>
            <a:r>
              <a:rPr lang="en-US" dirty="0" err="1" smtClean="0">
                <a:latin typeface="Arial" charset="0"/>
              </a:rPr>
              <a:t>ilaç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etkileşimleri</a:t>
            </a:r>
            <a:r>
              <a:rPr lang="en-US" dirty="0" smtClean="0">
                <a:latin typeface="Arial" charset="0"/>
              </a:rPr>
              <a:t>: </a:t>
            </a:r>
            <a:r>
              <a:rPr lang="en-US" dirty="0" err="1" smtClean="0">
                <a:latin typeface="Arial" charset="0"/>
              </a:rPr>
              <a:t>güçlü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enzim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indüksiyonu</a:t>
            </a:r>
            <a:endParaRPr lang="en-US" dirty="0" smtClean="0">
              <a:latin typeface="Arial" charset="0"/>
            </a:endParaRPr>
          </a:p>
          <a:p>
            <a:pPr lvl="1"/>
            <a:r>
              <a:rPr lang="en-US" dirty="0" err="1" smtClean="0">
                <a:latin typeface="Arial" charset="0"/>
              </a:rPr>
              <a:t>östrojen</a:t>
            </a:r>
            <a:r>
              <a:rPr lang="en-US" dirty="0" smtClean="0">
                <a:latin typeface="Arial" charset="0"/>
              </a:rPr>
              <a:t>, </a:t>
            </a:r>
            <a:r>
              <a:rPr lang="en-US" dirty="0" err="1" smtClean="0">
                <a:latin typeface="Arial" charset="0"/>
              </a:rPr>
              <a:t>progesteron</a:t>
            </a:r>
            <a:r>
              <a:rPr lang="en-US" dirty="0" smtClean="0">
                <a:latin typeface="Arial" charset="0"/>
              </a:rPr>
              <a:t> (OK), </a:t>
            </a:r>
            <a:r>
              <a:rPr lang="en-US" dirty="0" err="1" smtClean="0">
                <a:latin typeface="Arial" charset="0"/>
              </a:rPr>
              <a:t>varfarin</a:t>
            </a:r>
            <a:r>
              <a:rPr lang="en-US" dirty="0" smtClean="0">
                <a:latin typeface="Arial" charset="0"/>
              </a:rPr>
              <a:t>, </a:t>
            </a:r>
            <a:r>
              <a:rPr lang="en-US" dirty="0" err="1" smtClean="0">
                <a:latin typeface="Arial" charset="0"/>
              </a:rPr>
              <a:t>metadon</a:t>
            </a:r>
            <a:r>
              <a:rPr lang="en-US" dirty="0" smtClean="0">
                <a:latin typeface="Arial" charset="0"/>
              </a:rPr>
              <a:t>, AD, AP, BZD, </a:t>
            </a:r>
            <a:r>
              <a:rPr lang="en-US" dirty="0" err="1" smtClean="0">
                <a:latin typeface="Arial" charset="0"/>
              </a:rPr>
              <a:t>siklosporin</a:t>
            </a:r>
            <a:r>
              <a:rPr lang="en-US" dirty="0" smtClean="0">
                <a:latin typeface="Arial" charset="0"/>
              </a:rPr>
              <a:t>, </a:t>
            </a:r>
            <a:r>
              <a:rPr lang="en-US" dirty="0" err="1" smtClean="0">
                <a:latin typeface="Arial" charset="0"/>
              </a:rPr>
              <a:t>teofilin</a:t>
            </a:r>
            <a:r>
              <a:rPr lang="en-US" dirty="0" smtClean="0">
                <a:latin typeface="Arial" charset="0"/>
              </a:rPr>
              <a:t> …</a:t>
            </a:r>
          </a:p>
          <a:p>
            <a:endParaRPr lang="en-US" dirty="0">
              <a:latin typeface="Arial" charset="0"/>
            </a:endParaRPr>
          </a:p>
          <a:p>
            <a:r>
              <a:rPr lang="en-US" dirty="0"/>
              <a:t>Fetal </a:t>
            </a:r>
            <a:r>
              <a:rPr lang="en-US" dirty="0" err="1"/>
              <a:t>toksisite</a:t>
            </a:r>
            <a:r>
              <a:rPr lang="en-US" dirty="0"/>
              <a:t>: </a:t>
            </a:r>
            <a:r>
              <a:rPr lang="en-US" dirty="0" err="1"/>
              <a:t>nöral</a:t>
            </a:r>
            <a:r>
              <a:rPr lang="en-US" dirty="0"/>
              <a:t> </a:t>
            </a:r>
            <a:r>
              <a:rPr lang="en-US" dirty="0" err="1"/>
              <a:t>tüp</a:t>
            </a:r>
            <a:r>
              <a:rPr lang="en-US" dirty="0"/>
              <a:t> </a:t>
            </a:r>
            <a:r>
              <a:rPr lang="en-US" dirty="0" err="1"/>
              <a:t>defektleri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6322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Lamotrijin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Özellikle</a:t>
            </a:r>
            <a:r>
              <a:rPr lang="en-US" dirty="0" smtClean="0"/>
              <a:t> BP </a:t>
            </a:r>
            <a:r>
              <a:rPr lang="en-US" dirty="0" err="1" smtClean="0"/>
              <a:t>depresyonda</a:t>
            </a:r>
            <a:r>
              <a:rPr lang="en-US" dirty="0" smtClean="0"/>
              <a:t> </a:t>
            </a:r>
            <a:r>
              <a:rPr lang="en-US" dirty="0" err="1" smtClean="0"/>
              <a:t>tercih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Manide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az</a:t>
            </a:r>
            <a:r>
              <a:rPr lang="en-US" dirty="0" smtClean="0"/>
              <a:t> </a:t>
            </a:r>
            <a:r>
              <a:rPr lang="en-US" dirty="0" err="1" smtClean="0"/>
              <a:t>etkin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Titrasyon</a:t>
            </a:r>
            <a:r>
              <a:rPr lang="en-US" dirty="0" smtClean="0"/>
              <a:t> </a:t>
            </a:r>
            <a:r>
              <a:rPr lang="en-US" dirty="0" err="1" smtClean="0"/>
              <a:t>gerektirir</a:t>
            </a:r>
            <a:r>
              <a:rPr lang="tr-TR" dirty="0" smtClean="0"/>
              <a:t> (hedef doz 5 </a:t>
            </a:r>
            <a:r>
              <a:rPr lang="tr-TR" dirty="0" err="1" smtClean="0"/>
              <a:t>hft</a:t>
            </a:r>
            <a:r>
              <a:rPr lang="tr-TR" dirty="0" smtClean="0"/>
              <a:t>) 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YE: </a:t>
            </a:r>
          </a:p>
          <a:p>
            <a:pPr lvl="1"/>
            <a:r>
              <a:rPr lang="en-US" dirty="0" err="1" smtClean="0"/>
              <a:t>bulantı</a:t>
            </a:r>
            <a:r>
              <a:rPr lang="en-US" dirty="0" smtClean="0"/>
              <a:t>, </a:t>
            </a:r>
            <a:r>
              <a:rPr lang="en-US" dirty="0" err="1" smtClean="0"/>
              <a:t>kusma</a:t>
            </a:r>
            <a:r>
              <a:rPr lang="en-US" dirty="0" smtClean="0"/>
              <a:t>, </a:t>
            </a:r>
            <a:r>
              <a:rPr lang="en-US" dirty="0" err="1" smtClean="0"/>
              <a:t>sedasyon</a:t>
            </a:r>
            <a:r>
              <a:rPr lang="en-US" dirty="0" smtClean="0"/>
              <a:t>, </a:t>
            </a:r>
            <a:r>
              <a:rPr lang="en-US" dirty="0" err="1" smtClean="0"/>
              <a:t>ataksi</a:t>
            </a:r>
            <a:r>
              <a:rPr lang="en-US" dirty="0" smtClean="0"/>
              <a:t>, </a:t>
            </a:r>
            <a:r>
              <a:rPr lang="en-US" dirty="0" err="1" smtClean="0"/>
              <a:t>konfüzyon</a:t>
            </a:r>
            <a:endParaRPr lang="en-US" dirty="0"/>
          </a:p>
          <a:p>
            <a:pPr lvl="1"/>
            <a:r>
              <a:rPr lang="tr-TR" dirty="0" smtClean="0"/>
              <a:t>DÖKÜNTÜ</a:t>
            </a:r>
            <a:r>
              <a:rPr lang="en-US" dirty="0" smtClean="0"/>
              <a:t>, Stevens Johnson’s </a:t>
            </a:r>
            <a:r>
              <a:rPr lang="en-US" dirty="0" err="1" smtClean="0"/>
              <a:t>sendromu</a:t>
            </a:r>
            <a:r>
              <a:rPr lang="en-US" dirty="0" smtClean="0"/>
              <a:t>, </a:t>
            </a:r>
            <a:r>
              <a:rPr lang="en-US" dirty="0" err="1" smtClean="0"/>
              <a:t>toksik</a:t>
            </a:r>
            <a:r>
              <a:rPr lang="en-US" dirty="0" smtClean="0"/>
              <a:t> epidermal </a:t>
            </a:r>
            <a:r>
              <a:rPr lang="en-US" dirty="0" err="1" smtClean="0"/>
              <a:t>nekroz</a:t>
            </a:r>
            <a:r>
              <a:rPr lang="tr-TR" dirty="0" smtClean="0"/>
              <a:t>, </a:t>
            </a:r>
            <a:r>
              <a:rPr lang="tr-TR" dirty="0" err="1" smtClean="0"/>
              <a:t>hemofagositik</a:t>
            </a:r>
            <a:r>
              <a:rPr lang="tr-TR" dirty="0" smtClean="0"/>
              <a:t> </a:t>
            </a:r>
            <a:r>
              <a:rPr lang="tr-TR" dirty="0" err="1" smtClean="0"/>
              <a:t>lenfohistiyositozis</a:t>
            </a:r>
            <a:endParaRPr lang="en-US" dirty="0" smtClean="0"/>
          </a:p>
          <a:p>
            <a:endParaRPr lang="en-US" dirty="0"/>
          </a:p>
          <a:p>
            <a:pPr>
              <a:lnSpc>
                <a:spcPct val="90000"/>
              </a:lnSpc>
            </a:pPr>
            <a:r>
              <a:rPr lang="en-US" dirty="0" smtClean="0">
                <a:latin typeface="Arial" charset="0"/>
              </a:rPr>
              <a:t>VA </a:t>
            </a:r>
            <a:r>
              <a:rPr lang="en-US" dirty="0" err="1" smtClean="0">
                <a:latin typeface="Arial" charset="0"/>
              </a:rPr>
              <a:t>kan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düzeyini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artırır</a:t>
            </a:r>
            <a:r>
              <a:rPr lang="en-US" dirty="0" smtClean="0">
                <a:latin typeface="Arial" charset="0"/>
              </a:rPr>
              <a:t>, </a:t>
            </a:r>
            <a:r>
              <a:rPr lang="en-US" dirty="0" smtClean="0"/>
              <a:t>CBZ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nörotoksisite</a:t>
            </a:r>
            <a:endParaRPr lang="en-US" dirty="0">
              <a:latin typeface="Arial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98248" y="0"/>
            <a:ext cx="2945752" cy="2567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52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antikonvülsanlar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Okskarbazepin</a:t>
            </a:r>
            <a:r>
              <a:rPr lang="en-US" dirty="0" smtClean="0"/>
              <a:t>: CBZ </a:t>
            </a:r>
            <a:r>
              <a:rPr lang="en-US" dirty="0" err="1" smtClean="0"/>
              <a:t>benzeri</a:t>
            </a:r>
            <a:endParaRPr lang="en-US" dirty="0" smtClean="0"/>
          </a:p>
          <a:p>
            <a:endParaRPr lang="tr-TR" dirty="0" smtClean="0"/>
          </a:p>
          <a:p>
            <a:r>
              <a:rPr lang="tr-TR" dirty="0" smtClean="0"/>
              <a:t>Diğerleri DDD değil!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58221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4400" dirty="0" err="1" smtClean="0">
                <a:solidFill>
                  <a:srgbClr val="FF0000"/>
                </a:solidFill>
              </a:rPr>
              <a:t>Endikasyonlar</a:t>
            </a:r>
            <a:endParaRPr lang="en-US" sz="4400" dirty="0" smtClean="0">
              <a:solidFill>
                <a:srgbClr val="FF0000"/>
              </a:solidFill>
            </a:endParaRPr>
          </a:p>
          <a:p>
            <a:pPr lvl="1"/>
            <a:r>
              <a:rPr lang="en-US" sz="3200" dirty="0" smtClean="0"/>
              <a:t>BP </a:t>
            </a:r>
            <a:r>
              <a:rPr lang="en-US" sz="3200" dirty="0" err="1" smtClean="0"/>
              <a:t>bzk</a:t>
            </a:r>
            <a:r>
              <a:rPr lang="en-US" sz="3200" dirty="0" smtClean="0"/>
              <a:t>, </a:t>
            </a:r>
          </a:p>
          <a:p>
            <a:pPr lvl="1"/>
            <a:r>
              <a:rPr lang="en-US" sz="3200" dirty="0" err="1" smtClean="0"/>
              <a:t>siklotimi</a:t>
            </a:r>
            <a:endParaRPr lang="en-US" sz="3200" dirty="0" smtClean="0"/>
          </a:p>
          <a:p>
            <a:pPr lvl="1"/>
            <a:r>
              <a:rPr lang="en-US" sz="3200" dirty="0" smtClean="0"/>
              <a:t>ŞA </a:t>
            </a:r>
            <a:r>
              <a:rPr lang="en-US" sz="3200" dirty="0" err="1" smtClean="0"/>
              <a:t>bzk</a:t>
            </a:r>
            <a:endParaRPr lang="en-US" sz="3200" dirty="0"/>
          </a:p>
          <a:p>
            <a:pPr lvl="1"/>
            <a:r>
              <a:rPr lang="en-US" sz="3200" dirty="0" err="1" smtClean="0"/>
              <a:t>impuls</a:t>
            </a:r>
            <a:r>
              <a:rPr lang="en-US" sz="3200" dirty="0" smtClean="0"/>
              <a:t> </a:t>
            </a:r>
            <a:r>
              <a:rPr lang="en-US" sz="3200" dirty="0" err="1" smtClean="0"/>
              <a:t>kontrol</a:t>
            </a:r>
            <a:r>
              <a:rPr lang="en-US" sz="3200" dirty="0"/>
              <a:t> </a:t>
            </a:r>
            <a:r>
              <a:rPr lang="en-US" sz="3200" dirty="0" err="1" smtClean="0"/>
              <a:t>bzk</a:t>
            </a:r>
            <a:r>
              <a:rPr lang="en-US" sz="3200" dirty="0" smtClean="0"/>
              <a:t>, </a:t>
            </a:r>
          </a:p>
          <a:p>
            <a:r>
              <a:rPr lang="en-US" sz="4400" dirty="0" err="1" smtClean="0">
                <a:solidFill>
                  <a:srgbClr val="FF0000"/>
                </a:solidFill>
              </a:rPr>
              <a:t>Sınıflar</a:t>
            </a:r>
            <a:endParaRPr lang="en-US" sz="4400" dirty="0" smtClean="0">
              <a:solidFill>
                <a:srgbClr val="FF0000"/>
              </a:solidFill>
            </a:endParaRPr>
          </a:p>
          <a:p>
            <a:pPr lvl="1"/>
            <a:r>
              <a:rPr lang="en-US" sz="3200" dirty="0" err="1" smtClean="0"/>
              <a:t>Lityum</a:t>
            </a:r>
            <a:endParaRPr lang="en-US" sz="3200" dirty="0" smtClean="0"/>
          </a:p>
          <a:p>
            <a:pPr lvl="1"/>
            <a:r>
              <a:rPr lang="en-US" sz="3200" dirty="0" err="1" smtClean="0"/>
              <a:t>Antikonvulsanlar</a:t>
            </a:r>
            <a:endParaRPr lang="en-US" sz="3200" dirty="0" smtClean="0"/>
          </a:p>
          <a:p>
            <a:pPr lvl="1"/>
            <a:r>
              <a:rPr lang="en-US" sz="3200" dirty="0" err="1" smtClean="0"/>
              <a:t>Antipsikotikler</a:t>
            </a:r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3297647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0762297"/>
              </p:ext>
            </p:extLst>
          </p:nvPr>
        </p:nvGraphicFramePr>
        <p:xfrm>
          <a:off x="1421248" y="1779854"/>
          <a:ext cx="5867400" cy="35165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56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48825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Generic name</a:t>
                      </a:r>
                      <a:endParaRPr lang="en-US" sz="12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Trade name</a:t>
                      </a:r>
                      <a:endParaRPr lang="en-US" sz="12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Manic</a:t>
                      </a:r>
                      <a:r>
                        <a:rPr lang="en-US" sz="1800" dirty="0" smtClean="0"/>
                        <a:t> </a:t>
                      </a:r>
                      <a:endParaRPr lang="en-US" sz="18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Mixed</a:t>
                      </a:r>
                      <a:endParaRPr lang="en-US" sz="12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Maintenance</a:t>
                      </a:r>
                    </a:p>
                    <a:p>
                      <a:endParaRPr lang="en-US" sz="18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Depressed</a:t>
                      </a:r>
                      <a:endParaRPr lang="en-US" sz="1200" dirty="0"/>
                    </a:p>
                  </a:txBody>
                  <a:tcPr marT="45735" marB="4573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965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Aripiprazole</a:t>
                      </a:r>
                      <a:endParaRPr lang="en-US" sz="1100" dirty="0"/>
                    </a:p>
                  </a:txBody>
                  <a:tcPr marT="45735" marB="4573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Abilify</a:t>
                      </a:r>
                      <a:endParaRPr lang="en-US" sz="11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x</a:t>
                      </a:r>
                      <a:endParaRPr lang="en-US" sz="18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x</a:t>
                      </a:r>
                      <a:endParaRPr lang="en-US" sz="18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x</a:t>
                      </a:r>
                      <a:endParaRPr lang="en-US" sz="1800" dirty="0"/>
                    </a:p>
                  </a:txBody>
                  <a:tcPr marT="45735" marB="4573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35" marB="4573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965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Ziprasidone</a:t>
                      </a:r>
                      <a:endParaRPr lang="en-US" sz="11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Geodon</a:t>
                      </a:r>
                      <a:endParaRPr lang="en-US" sz="11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x</a:t>
                      </a:r>
                      <a:endParaRPr lang="en-US" sz="18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x</a:t>
                      </a:r>
                      <a:endParaRPr lang="en-US" sz="18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X*</a:t>
                      </a:r>
                      <a:endParaRPr lang="en-US" sz="18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35" marB="4573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965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Risperdone</a:t>
                      </a:r>
                      <a:endParaRPr lang="en-US" sz="11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Risperdal</a:t>
                      </a:r>
                      <a:endParaRPr lang="en-US" sz="11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x</a:t>
                      </a:r>
                      <a:endParaRPr lang="en-US" sz="18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x</a:t>
                      </a:r>
                      <a:endParaRPr lang="en-US" sz="18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35" marB="4573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965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Asenapine</a:t>
                      </a:r>
                      <a:endParaRPr lang="en-US" sz="11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Saphris</a:t>
                      </a:r>
                      <a:endParaRPr lang="en-US" sz="11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x</a:t>
                      </a:r>
                      <a:endParaRPr lang="en-US" sz="18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x</a:t>
                      </a:r>
                      <a:endParaRPr lang="en-US" sz="18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35" marB="4573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965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Quetiapine</a:t>
                      </a:r>
                      <a:endParaRPr lang="en-US" sz="11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Seroquel</a:t>
                      </a:r>
                      <a:endParaRPr lang="en-US" sz="11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x</a:t>
                      </a:r>
                      <a:endParaRPr lang="en-US" sz="18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X*</a:t>
                      </a:r>
                      <a:endParaRPr lang="en-US" sz="18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35" marB="4573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965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Quetiapine XR</a:t>
                      </a:r>
                      <a:endParaRPr lang="en-US" sz="1100" dirty="0"/>
                    </a:p>
                  </a:txBody>
                  <a:tcPr marT="45735" marB="45735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Seroquel XR</a:t>
                      </a:r>
                      <a:endParaRPr lang="en-US" sz="11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x</a:t>
                      </a:r>
                      <a:endParaRPr lang="en-US" sz="18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X*</a:t>
                      </a:r>
                      <a:endParaRPr lang="en-US" sz="18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x</a:t>
                      </a:r>
                      <a:endParaRPr lang="en-US" sz="1800" dirty="0"/>
                    </a:p>
                  </a:txBody>
                  <a:tcPr marT="45735" marB="45735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965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Chlorpromazine</a:t>
                      </a:r>
                      <a:endParaRPr lang="en-US" sz="11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Thorazine</a:t>
                      </a:r>
                      <a:endParaRPr lang="en-US" sz="11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x</a:t>
                      </a:r>
                      <a:endParaRPr lang="en-US" sz="18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35" marB="4573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965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Olanzapine</a:t>
                      </a:r>
                      <a:endParaRPr lang="en-US" sz="1100" dirty="0"/>
                    </a:p>
                  </a:txBody>
                  <a:tcPr marT="45735" marB="4573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Zyprexa</a:t>
                      </a:r>
                      <a:endParaRPr lang="en-US" sz="11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x</a:t>
                      </a:r>
                      <a:endParaRPr lang="en-US" sz="18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x</a:t>
                      </a:r>
                      <a:endParaRPr lang="en-US" sz="18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x</a:t>
                      </a:r>
                      <a:endParaRPr lang="en-US" sz="1800" dirty="0"/>
                    </a:p>
                  </a:txBody>
                  <a:tcPr marT="45735" marB="4573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35" marB="45735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81200" y="6356350"/>
            <a:ext cx="40386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dirty="0"/>
              <a:t>*denotes FDA approval for adjunct therapy not mono-therapy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endParaRPr lang="en-US" dirty="0" smtClean="0"/>
          </a:p>
          <a:p>
            <a:r>
              <a:rPr lang="en-US" dirty="0" smtClean="0"/>
              <a:t>İKAP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1878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İKAP YE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Hareket bozuklukları</a:t>
            </a:r>
          </a:p>
          <a:p>
            <a:endParaRPr lang="tr-TR" dirty="0" smtClean="0"/>
          </a:p>
          <a:p>
            <a:r>
              <a:rPr lang="tr-TR" dirty="0" err="1" smtClean="0"/>
              <a:t>Metabolik</a:t>
            </a:r>
            <a:r>
              <a:rPr lang="tr-TR" dirty="0" smtClean="0"/>
              <a:t> sendrom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Başlık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>
              <a:buSzPct val="45000"/>
              <a:buFont typeface="StarSymbol" charset="0"/>
              <a:buNone/>
            </a:pPr>
            <a:r>
              <a:rPr>
                <a:solidFill>
                  <a:srgbClr val="000000"/>
                </a:solidFill>
                <a:latin typeface="Arial" charset="0"/>
              </a:rPr>
              <a:t>ANKSİYOLİTİKLER</a:t>
            </a:r>
          </a:p>
        </p:txBody>
      </p:sp>
      <p:sp>
        <p:nvSpPr>
          <p:cNvPr id="4099" name="2 Metin Yer Tutucusu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>
            <a:lvl1pPr marL="431800" indent="-32385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>
              <a:buSzPct val="45000"/>
              <a:buFont typeface="StarSymbol" charset="0"/>
              <a:buChar char="●"/>
            </a:pPr>
            <a:endParaRPr lang="tr-TR" dirty="0" smtClean="0">
              <a:solidFill>
                <a:srgbClr val="000000"/>
              </a:solidFill>
              <a:ea typeface="WenQuanYi Micro Hei" charset="0"/>
              <a:cs typeface="Lohit Hindi" charset="0"/>
            </a:endParaRPr>
          </a:p>
          <a:p>
            <a:pPr eaLnBrk="1">
              <a:buSzPct val="45000"/>
              <a:buFont typeface="StarSymbol" charset="0"/>
              <a:buChar char="●"/>
            </a:pPr>
            <a:r>
              <a:rPr smtClean="0">
                <a:solidFill>
                  <a:srgbClr val="000000"/>
                </a:solidFill>
                <a:ea typeface="WenQuanYi Micro Hei" charset="0"/>
                <a:cs typeface="Lohit Hindi" charset="0"/>
              </a:rPr>
              <a:t>Barbitüratlar</a:t>
            </a:r>
            <a:endParaRPr>
              <a:solidFill>
                <a:srgbClr val="000000"/>
              </a:solidFill>
              <a:ea typeface="WenQuanYi Micro Hei" charset="0"/>
              <a:cs typeface="Lohit Hindi" charset="0"/>
            </a:endParaRPr>
          </a:p>
          <a:p>
            <a:pPr eaLnBrk="1">
              <a:buSzPct val="45000"/>
              <a:buFont typeface="StarSymbol" charset="0"/>
              <a:buChar char="●"/>
            </a:pPr>
            <a:r>
              <a:rPr>
                <a:solidFill>
                  <a:srgbClr val="000000"/>
                </a:solidFill>
                <a:ea typeface="WenQuanYi Micro Hei" charset="0"/>
                <a:cs typeface="Lohit Hindi" charset="0"/>
              </a:rPr>
              <a:t>Benzodiazepinler</a:t>
            </a:r>
          </a:p>
          <a:p>
            <a:pPr eaLnBrk="1">
              <a:buSzPct val="45000"/>
              <a:buFont typeface="StarSymbol" charset="0"/>
              <a:buChar char="●"/>
            </a:pPr>
            <a:endParaRPr lang="tr-TR" dirty="0" smtClean="0">
              <a:solidFill>
                <a:srgbClr val="000000"/>
              </a:solidFill>
              <a:ea typeface="WenQuanYi Micro Hei" charset="0"/>
              <a:cs typeface="Lohit Hindi" charset="0"/>
            </a:endParaRPr>
          </a:p>
          <a:p>
            <a:pPr lvl="1">
              <a:buSzPct val="45000"/>
              <a:buFont typeface="StarSymbol" charset="0"/>
              <a:buChar char="●"/>
            </a:pPr>
            <a:r>
              <a:rPr smtClean="0">
                <a:solidFill>
                  <a:srgbClr val="000000"/>
                </a:solidFill>
                <a:ea typeface="WenQuanYi Micro Hei" charset="0"/>
                <a:cs typeface="Lohit Hindi" charset="0"/>
              </a:rPr>
              <a:t>Antihistaminikler</a:t>
            </a:r>
            <a:endParaRPr>
              <a:solidFill>
                <a:srgbClr val="000000"/>
              </a:solidFill>
              <a:ea typeface="WenQuanYi Micro Hei" charset="0"/>
              <a:cs typeface="Lohit Hindi" charset="0"/>
            </a:endParaRPr>
          </a:p>
          <a:p>
            <a:pPr lvl="1">
              <a:buSzPct val="45000"/>
              <a:buFont typeface="StarSymbol" charset="0"/>
              <a:buChar char="●"/>
            </a:pPr>
            <a:r>
              <a:rPr>
                <a:solidFill>
                  <a:srgbClr val="000000"/>
                </a:solidFill>
                <a:ea typeface="WenQuanYi Micro Hei" charset="0"/>
                <a:cs typeface="Lohit Hindi" charset="0"/>
              </a:rPr>
              <a:t>Beta blokerler</a:t>
            </a:r>
          </a:p>
          <a:p>
            <a:pPr lvl="1">
              <a:buSzPct val="45000"/>
              <a:buFont typeface="StarSymbol" charset="0"/>
              <a:buChar char="●"/>
            </a:pPr>
            <a:r>
              <a:rPr>
                <a:solidFill>
                  <a:srgbClr val="000000"/>
                </a:solidFill>
                <a:ea typeface="WenQuanYi Micro Hei" charset="0"/>
                <a:cs typeface="Lohit Hindi" charset="0"/>
              </a:rPr>
              <a:t>Buspiron</a:t>
            </a:r>
          </a:p>
          <a:p>
            <a:pPr lvl="1">
              <a:buSzPct val="45000"/>
              <a:buFont typeface="StarSymbol" charset="0"/>
              <a:buChar char="●"/>
            </a:pPr>
            <a:r>
              <a:rPr smtClean="0">
                <a:solidFill>
                  <a:srgbClr val="000000"/>
                </a:solidFill>
                <a:ea typeface="WenQuanYi Micro Hei" charset="0"/>
                <a:cs typeface="Lohit Hindi" charset="0"/>
              </a:rPr>
              <a:t>Diğer</a:t>
            </a:r>
            <a:endParaRPr>
              <a:solidFill>
                <a:srgbClr val="000000"/>
              </a:solidFill>
              <a:ea typeface="WenQuanYi Micro Hei" charset="0"/>
              <a:cs typeface="Lohit Hind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2783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Başlık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>
              <a:buSzPct val="45000"/>
              <a:buFont typeface="StarSymbol" charset="0"/>
              <a:buNone/>
            </a:pPr>
            <a:r>
              <a:rPr>
                <a:solidFill>
                  <a:srgbClr val="000000"/>
                </a:solidFill>
                <a:latin typeface="Arial" charset="0"/>
              </a:rPr>
              <a:t>ANKSİYOLİTİKLER</a:t>
            </a:r>
          </a:p>
        </p:txBody>
      </p:sp>
      <p:sp>
        <p:nvSpPr>
          <p:cNvPr id="4099" name="2 Metin Yer Tutucusu"/>
          <p:cNvSpPr txBox="1">
            <a:spLocks noGrp="1"/>
          </p:cNvSpPr>
          <p:nvPr>
            <p:ph type="body" idx="4294967295"/>
          </p:nvPr>
        </p:nvSpPr>
        <p:spPr/>
        <p:txBody>
          <a:bodyPr>
            <a:normAutofit/>
          </a:bodyPr>
          <a:lstStyle>
            <a:lvl1pPr marL="431800" indent="-32385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SzPct val="45000"/>
              <a:buFont typeface="StarSymbol" charset="0"/>
              <a:buChar char="●"/>
            </a:pPr>
            <a:endParaRPr lang="tr-TR" dirty="0" smtClean="0"/>
          </a:p>
          <a:p>
            <a:pPr>
              <a:buSzPct val="45000"/>
              <a:buFont typeface="StarSymbol" charset="0"/>
              <a:buChar char="●"/>
            </a:pPr>
            <a:r>
              <a:rPr lang="tr-TR" dirty="0" smtClean="0"/>
              <a:t>Panik </a:t>
            </a:r>
            <a:r>
              <a:rPr lang="tr-TR" dirty="0" err="1" smtClean="0"/>
              <a:t>bzk</a:t>
            </a:r>
            <a:r>
              <a:rPr lang="tr-TR" dirty="0" smtClean="0"/>
              <a:t>, YAB, diğer </a:t>
            </a:r>
            <a:r>
              <a:rPr lang="tr-TR" dirty="0" err="1" smtClean="0"/>
              <a:t>anksiyete</a:t>
            </a:r>
            <a:endParaRPr lang="tr-TR" dirty="0" smtClean="0"/>
          </a:p>
          <a:p>
            <a:pPr>
              <a:buSzPct val="45000"/>
              <a:buFont typeface="StarSymbol" charset="0"/>
              <a:buChar char="●"/>
            </a:pPr>
            <a:r>
              <a:rPr lang="tr-TR" dirty="0" smtClean="0"/>
              <a:t>Madde kullanım </a:t>
            </a:r>
            <a:r>
              <a:rPr lang="tr-TR" dirty="0" err="1" smtClean="0"/>
              <a:t>bzk</a:t>
            </a:r>
            <a:r>
              <a:rPr lang="tr-TR" dirty="0" smtClean="0"/>
              <a:t>, çekilmelerde</a:t>
            </a:r>
          </a:p>
          <a:p>
            <a:pPr>
              <a:buSzPct val="45000"/>
              <a:buFont typeface="StarSymbol" charset="0"/>
              <a:buChar char="●"/>
            </a:pPr>
            <a:r>
              <a:rPr lang="tr-TR" dirty="0" err="1" smtClean="0"/>
              <a:t>İnsomni</a:t>
            </a:r>
            <a:r>
              <a:rPr lang="tr-TR" dirty="0" smtClean="0"/>
              <a:t>, </a:t>
            </a:r>
            <a:r>
              <a:rPr lang="tr-TR" dirty="0" err="1" smtClean="0"/>
              <a:t>parasomni</a:t>
            </a:r>
            <a:r>
              <a:rPr lang="tr-TR" dirty="0" smtClean="0"/>
              <a:t> </a:t>
            </a:r>
          </a:p>
          <a:p>
            <a:pPr>
              <a:buSzPct val="45000"/>
              <a:buFont typeface="StarSymbol" charset="0"/>
              <a:buChar char="●"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182783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Başlık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>
              <a:buSzPct val="45000"/>
              <a:buFont typeface="StarSymbol" charset="0"/>
              <a:buNone/>
            </a:pPr>
            <a:r>
              <a:rPr>
                <a:solidFill>
                  <a:srgbClr val="000000"/>
                </a:solidFill>
                <a:latin typeface="Arial" charset="0"/>
              </a:rPr>
              <a:t>ANKSİYOLİTİKLER</a:t>
            </a:r>
          </a:p>
        </p:txBody>
      </p:sp>
      <p:sp>
        <p:nvSpPr>
          <p:cNvPr id="4099" name="2 Metin Yer Tutucusu"/>
          <p:cNvSpPr txBox="1">
            <a:spLocks noGrp="1"/>
          </p:cNvSpPr>
          <p:nvPr>
            <p:ph type="body" idx="4294967295"/>
          </p:nvPr>
        </p:nvSpPr>
        <p:spPr/>
        <p:txBody>
          <a:bodyPr>
            <a:normAutofit/>
          </a:bodyPr>
          <a:lstStyle>
            <a:lvl1pPr marL="431800" indent="-32385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SzPct val="45000"/>
              <a:buFont typeface="StarSymbol" charset="0"/>
              <a:buChar char="●"/>
            </a:pPr>
            <a:endParaRPr lang="tr-TR" dirty="0" smtClean="0"/>
          </a:p>
          <a:p>
            <a:pPr>
              <a:buSzPct val="45000"/>
              <a:buFont typeface="StarSymbol" charset="0"/>
              <a:buChar char="●"/>
            </a:pPr>
            <a:r>
              <a:rPr lang="tr-TR" dirty="0" smtClean="0"/>
              <a:t>Panik </a:t>
            </a:r>
            <a:r>
              <a:rPr lang="tr-TR" dirty="0" err="1" smtClean="0"/>
              <a:t>bzk</a:t>
            </a:r>
            <a:r>
              <a:rPr lang="tr-TR" dirty="0" smtClean="0"/>
              <a:t>, YAB, diğer </a:t>
            </a:r>
            <a:r>
              <a:rPr lang="tr-TR" dirty="0" err="1" smtClean="0"/>
              <a:t>anksiyete</a:t>
            </a:r>
            <a:endParaRPr lang="tr-TR" dirty="0" smtClean="0"/>
          </a:p>
          <a:p>
            <a:pPr>
              <a:buSzPct val="45000"/>
              <a:buFont typeface="StarSymbol" charset="0"/>
              <a:buChar char="●"/>
            </a:pPr>
            <a:r>
              <a:rPr lang="tr-TR" dirty="0" smtClean="0"/>
              <a:t>Madde kullanım </a:t>
            </a:r>
            <a:r>
              <a:rPr lang="tr-TR" dirty="0" err="1" smtClean="0"/>
              <a:t>bzk</a:t>
            </a:r>
            <a:r>
              <a:rPr lang="tr-TR" dirty="0" smtClean="0"/>
              <a:t>, çekilmelerde</a:t>
            </a:r>
          </a:p>
          <a:p>
            <a:pPr>
              <a:buSzPct val="45000"/>
              <a:buFont typeface="StarSymbol" charset="0"/>
              <a:buChar char="●"/>
            </a:pPr>
            <a:r>
              <a:rPr lang="tr-TR" dirty="0" err="1" smtClean="0"/>
              <a:t>İnsomni</a:t>
            </a:r>
            <a:r>
              <a:rPr lang="tr-TR" dirty="0" smtClean="0"/>
              <a:t>, </a:t>
            </a:r>
            <a:r>
              <a:rPr lang="tr-TR" dirty="0" err="1" smtClean="0"/>
              <a:t>parasomni</a:t>
            </a:r>
            <a:r>
              <a:rPr lang="tr-TR" dirty="0" smtClean="0"/>
              <a:t> </a:t>
            </a:r>
          </a:p>
          <a:p>
            <a:pPr>
              <a:buSzPct val="45000"/>
              <a:buFont typeface="StarSymbol" charset="0"/>
              <a:buChar char="●"/>
            </a:pPr>
            <a:endParaRPr lang="tr-TR" dirty="0" smtClean="0"/>
          </a:p>
          <a:p>
            <a:pPr>
              <a:buSzPct val="45000"/>
              <a:buFont typeface="StarSymbol" charset="0"/>
              <a:buChar char="●"/>
            </a:pPr>
            <a:r>
              <a:rPr lang="tr-TR" dirty="0" err="1" smtClean="0"/>
              <a:t>Anksiyete</a:t>
            </a:r>
            <a:r>
              <a:rPr lang="tr-TR" dirty="0" smtClean="0"/>
              <a:t> bozukluğu → </a:t>
            </a:r>
            <a:r>
              <a:rPr lang="tr-TR" dirty="0" err="1" smtClean="0"/>
              <a:t>anksiyolitik</a:t>
            </a:r>
            <a:r>
              <a:rPr lang="tr-TR" dirty="0" smtClean="0"/>
              <a:t> </a:t>
            </a:r>
            <a:endParaRPr>
              <a:solidFill>
                <a:srgbClr val="000000"/>
              </a:solidFill>
              <a:ea typeface="WenQuanYi Micro Hei" charset="0"/>
              <a:cs typeface="Lohit Hindi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4736735" y="4447833"/>
            <a:ext cx="16304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400" b="1" dirty="0" smtClean="0">
                <a:solidFill>
                  <a:srgbClr val="FF0000"/>
                </a:solidFill>
              </a:rPr>
              <a:t>X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783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Başlık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>
              <a:buSzPct val="45000"/>
              <a:buFont typeface="StarSymbol" charset="0"/>
              <a:buNone/>
            </a:pPr>
            <a:r>
              <a:rPr>
                <a:solidFill>
                  <a:srgbClr val="000000"/>
                </a:solidFill>
                <a:latin typeface="Arial" charset="0"/>
              </a:rPr>
              <a:t>BARBİTÜRATLAR</a:t>
            </a:r>
          </a:p>
        </p:txBody>
      </p:sp>
      <p:sp>
        <p:nvSpPr>
          <p:cNvPr id="7171" name="2 Metin Yer Tutucusu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>
            <a:lvl1pPr marL="431800" indent="-32385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>
              <a:buSzPct val="45000"/>
              <a:buFont typeface="StarSymbol" charset="0"/>
              <a:buChar char="●"/>
            </a:pPr>
            <a:endParaRPr lang="tr-TR" sz="2200" dirty="0" smtClean="0">
              <a:solidFill>
                <a:srgbClr val="000000"/>
              </a:solidFill>
              <a:ea typeface="WenQuanYi Micro Hei" charset="0"/>
              <a:cs typeface="Lohit Hindi" charset="0"/>
            </a:endParaRPr>
          </a:p>
          <a:p>
            <a:pPr eaLnBrk="1">
              <a:buSzPct val="45000"/>
              <a:buFont typeface="StarSymbol" charset="0"/>
              <a:buChar char="●"/>
            </a:pPr>
            <a:endParaRPr lang="tr-TR" sz="2200" dirty="0" smtClean="0">
              <a:solidFill>
                <a:srgbClr val="000000"/>
              </a:solidFill>
              <a:ea typeface="WenQuanYi Micro Hei" charset="0"/>
              <a:cs typeface="Lohit Hindi" charset="0"/>
            </a:endParaRPr>
          </a:p>
          <a:p>
            <a:pPr eaLnBrk="1">
              <a:buSzPct val="45000"/>
              <a:buFont typeface="StarSymbol" charset="0"/>
              <a:buChar char="●"/>
            </a:pPr>
            <a:r>
              <a:rPr sz="2200" dirty="0" smtClean="0">
                <a:solidFill>
                  <a:srgbClr val="000000"/>
                </a:solidFill>
                <a:ea typeface="WenQuanYi Micro Hei" charset="0"/>
                <a:cs typeface="Lohit Hindi" charset="0"/>
              </a:rPr>
              <a:t>1867 </a:t>
            </a:r>
            <a:r>
              <a:rPr sz="2200" dirty="0">
                <a:solidFill>
                  <a:srgbClr val="000000"/>
                </a:solidFill>
                <a:ea typeface="WenQuanYi Micro Hei" charset="0"/>
                <a:cs typeface="Lohit Hindi" charset="0"/>
              </a:rPr>
              <a:t>Baeyer</a:t>
            </a:r>
            <a:r>
              <a:rPr lang="tr-TR" sz="2200" dirty="0">
                <a:solidFill>
                  <a:srgbClr val="000000"/>
                </a:solidFill>
                <a:ea typeface="WenQuanYi Micro Hei" charset="0"/>
                <a:cs typeface="Lohit Hindi" charset="0"/>
              </a:rPr>
              <a:t> tarafından sentezlenmiş (</a:t>
            </a:r>
            <a:r>
              <a:rPr lang="tr-TR" sz="2200" dirty="0" err="1" smtClean="0">
                <a:solidFill>
                  <a:srgbClr val="000000"/>
                </a:solidFill>
                <a:ea typeface="WenQuanYi Micro Hei" charset="0"/>
                <a:cs typeface="Lohit Hindi" charset="0"/>
              </a:rPr>
              <a:t>Barbara’nın</a:t>
            </a:r>
            <a:r>
              <a:rPr lang="tr-TR" sz="2200" dirty="0" smtClean="0">
                <a:solidFill>
                  <a:srgbClr val="000000"/>
                </a:solidFill>
                <a:ea typeface="WenQuanYi Micro Hei" charset="0"/>
                <a:cs typeface="Lohit Hindi" charset="0"/>
              </a:rPr>
              <a:t> idrarı).</a:t>
            </a:r>
            <a:endParaRPr sz="2200" dirty="0">
              <a:solidFill>
                <a:srgbClr val="000000"/>
              </a:solidFill>
              <a:ea typeface="WenQuanYi Micro Hei" charset="0"/>
              <a:cs typeface="Lohit Hindi" charset="0"/>
            </a:endParaRPr>
          </a:p>
          <a:p>
            <a:pPr eaLnBrk="1">
              <a:buSzPct val="45000"/>
              <a:buFont typeface="StarSymbol" charset="0"/>
              <a:buChar char="●"/>
            </a:pPr>
            <a:r>
              <a:rPr sz="2200" dirty="0">
                <a:solidFill>
                  <a:srgbClr val="000000"/>
                </a:solidFill>
                <a:ea typeface="WenQuanYi Micro Hei" charset="0"/>
                <a:cs typeface="Lohit Hindi" charset="0"/>
              </a:rPr>
              <a:t>2. </a:t>
            </a:r>
            <a:r>
              <a:rPr sz="2200" dirty="0" err="1">
                <a:solidFill>
                  <a:srgbClr val="000000"/>
                </a:solidFill>
                <a:ea typeface="WenQuanYi Micro Hei" charset="0"/>
                <a:cs typeface="Lohit Hindi" charset="0"/>
              </a:rPr>
              <a:t>Dünya</a:t>
            </a:r>
            <a:r>
              <a:rPr sz="2200" dirty="0">
                <a:solidFill>
                  <a:srgbClr val="000000"/>
                </a:solidFill>
                <a:ea typeface="WenQuanYi Micro Hei" charset="0"/>
                <a:cs typeface="Lohit Hindi" charset="0"/>
              </a:rPr>
              <a:t> </a:t>
            </a:r>
            <a:r>
              <a:rPr sz="2200" dirty="0" err="1">
                <a:solidFill>
                  <a:srgbClr val="000000"/>
                </a:solidFill>
                <a:ea typeface="WenQuanYi Micro Hei" charset="0"/>
                <a:cs typeface="Lohit Hindi" charset="0"/>
              </a:rPr>
              <a:t>savaşı</a:t>
            </a:r>
            <a:r>
              <a:rPr sz="2200" dirty="0">
                <a:solidFill>
                  <a:srgbClr val="000000"/>
                </a:solidFill>
                <a:ea typeface="WenQuanYi Micro Hei" charset="0"/>
                <a:cs typeface="Lohit Hindi" charset="0"/>
              </a:rPr>
              <a:t> </a:t>
            </a:r>
            <a:r>
              <a:rPr sz="2200" dirty="0" err="1">
                <a:solidFill>
                  <a:srgbClr val="000000"/>
                </a:solidFill>
                <a:ea typeface="WenQuanYi Micro Hei" charset="0"/>
                <a:cs typeface="Lohit Hindi" charset="0"/>
              </a:rPr>
              <a:t>metabolizma</a:t>
            </a:r>
            <a:r>
              <a:rPr sz="2200" dirty="0">
                <a:solidFill>
                  <a:srgbClr val="000000"/>
                </a:solidFill>
                <a:ea typeface="WenQuanYi Micro Hei" charset="0"/>
                <a:cs typeface="Lohit Hindi" charset="0"/>
              </a:rPr>
              <a:t> </a:t>
            </a:r>
            <a:r>
              <a:rPr sz="2200" dirty="0" err="1">
                <a:solidFill>
                  <a:srgbClr val="000000"/>
                </a:solidFill>
                <a:ea typeface="WenQuanYi Micro Hei" charset="0"/>
                <a:cs typeface="Lohit Hindi" charset="0"/>
              </a:rPr>
              <a:t>yavaşlatıcı</a:t>
            </a:r>
            <a:r>
              <a:rPr sz="2200" dirty="0">
                <a:solidFill>
                  <a:srgbClr val="000000"/>
                </a:solidFill>
                <a:ea typeface="WenQuanYi Micro Hei" charset="0"/>
                <a:cs typeface="Lohit Hindi" charset="0"/>
              </a:rPr>
              <a:t>.</a:t>
            </a:r>
          </a:p>
          <a:p>
            <a:pPr eaLnBrk="1">
              <a:buSzPct val="45000"/>
              <a:buFont typeface="StarSymbol" charset="0"/>
              <a:buChar char="●"/>
            </a:pPr>
            <a:r>
              <a:rPr sz="2200" dirty="0">
                <a:solidFill>
                  <a:srgbClr val="000000"/>
                </a:solidFill>
                <a:ea typeface="WenQuanYi Micro Hei" charset="0"/>
                <a:cs typeface="Lohit Hindi" charset="0"/>
              </a:rPr>
              <a:t>1950'lerde </a:t>
            </a:r>
            <a:r>
              <a:rPr sz="2200" dirty="0" err="1">
                <a:solidFill>
                  <a:srgbClr val="000000"/>
                </a:solidFill>
                <a:ea typeface="WenQuanYi Micro Hei" charset="0"/>
                <a:cs typeface="Lohit Hindi" charset="0"/>
              </a:rPr>
              <a:t>kötüye</a:t>
            </a:r>
            <a:r>
              <a:rPr sz="2200" dirty="0">
                <a:solidFill>
                  <a:srgbClr val="000000"/>
                </a:solidFill>
                <a:ea typeface="WenQuanYi Micro Hei" charset="0"/>
                <a:cs typeface="Lohit Hindi" charset="0"/>
              </a:rPr>
              <a:t> </a:t>
            </a:r>
            <a:r>
              <a:rPr sz="2200" dirty="0" err="1">
                <a:solidFill>
                  <a:srgbClr val="000000"/>
                </a:solidFill>
                <a:ea typeface="WenQuanYi Micro Hei" charset="0"/>
                <a:cs typeface="Lohit Hindi" charset="0"/>
              </a:rPr>
              <a:t>kullanım</a:t>
            </a:r>
            <a:r>
              <a:rPr sz="2200" dirty="0">
                <a:solidFill>
                  <a:srgbClr val="000000"/>
                </a:solidFill>
                <a:ea typeface="WenQuanYi Micro Hei" charset="0"/>
                <a:cs typeface="Lohit Hindi" charset="0"/>
              </a:rPr>
              <a:t> </a:t>
            </a:r>
            <a:r>
              <a:rPr sz="2200" dirty="0" err="1">
                <a:solidFill>
                  <a:srgbClr val="000000"/>
                </a:solidFill>
                <a:ea typeface="WenQuanYi Micro Hei" charset="0"/>
                <a:cs typeface="Lohit Hindi" charset="0"/>
              </a:rPr>
              <a:t>ve</a:t>
            </a:r>
            <a:r>
              <a:rPr sz="2200" dirty="0">
                <a:solidFill>
                  <a:srgbClr val="000000"/>
                </a:solidFill>
                <a:ea typeface="WenQuanYi Micro Hei" charset="0"/>
                <a:cs typeface="Lohit Hindi" charset="0"/>
              </a:rPr>
              <a:t> </a:t>
            </a:r>
            <a:r>
              <a:rPr sz="2200" dirty="0" err="1">
                <a:solidFill>
                  <a:srgbClr val="000000"/>
                </a:solidFill>
                <a:ea typeface="WenQuanYi Micro Hei" charset="0"/>
                <a:cs typeface="Lohit Hindi" charset="0"/>
              </a:rPr>
              <a:t>bağımlılık</a:t>
            </a:r>
            <a:r>
              <a:rPr sz="2200" dirty="0">
                <a:solidFill>
                  <a:srgbClr val="000000"/>
                </a:solidFill>
                <a:ea typeface="WenQuanYi Micro Hei" charset="0"/>
                <a:cs typeface="Lohit Hindi" charset="0"/>
              </a:rPr>
              <a:t> </a:t>
            </a:r>
            <a:r>
              <a:rPr sz="2200" dirty="0" err="1">
                <a:solidFill>
                  <a:srgbClr val="000000"/>
                </a:solidFill>
                <a:ea typeface="WenQuanYi Micro Hei" charset="0"/>
                <a:cs typeface="Lohit Hindi" charset="0"/>
              </a:rPr>
              <a:t>olguları</a:t>
            </a:r>
            <a:r>
              <a:rPr sz="2200" dirty="0">
                <a:solidFill>
                  <a:srgbClr val="000000"/>
                </a:solidFill>
                <a:ea typeface="WenQuanYi Micro Hei" charset="0"/>
                <a:cs typeface="Lohit Hindi" charset="0"/>
              </a:rPr>
              <a:t> </a:t>
            </a:r>
            <a:r>
              <a:rPr sz="2200" dirty="0" err="1">
                <a:solidFill>
                  <a:srgbClr val="000000"/>
                </a:solidFill>
                <a:ea typeface="WenQuanYi Micro Hei" charset="0"/>
                <a:cs typeface="Lohit Hindi" charset="0"/>
              </a:rPr>
              <a:t>bildirilmiş</a:t>
            </a:r>
            <a:r>
              <a:rPr sz="2200" dirty="0">
                <a:solidFill>
                  <a:srgbClr val="000000"/>
                </a:solidFill>
                <a:ea typeface="WenQuanYi Micro Hei" charset="0"/>
                <a:cs typeface="Lohit Hindi" charset="0"/>
              </a:rPr>
              <a:t>. </a:t>
            </a:r>
            <a:r>
              <a:rPr sz="2200" dirty="0" err="1">
                <a:solidFill>
                  <a:srgbClr val="000000"/>
                </a:solidFill>
                <a:ea typeface="WenQuanYi Micro Hei" charset="0"/>
                <a:cs typeface="Lohit Hindi" charset="0"/>
              </a:rPr>
              <a:t>Sedatif</a:t>
            </a:r>
            <a:r>
              <a:rPr sz="2200" dirty="0">
                <a:solidFill>
                  <a:srgbClr val="000000"/>
                </a:solidFill>
                <a:ea typeface="WenQuanYi Micro Hei" charset="0"/>
                <a:cs typeface="Lohit Hindi" charset="0"/>
              </a:rPr>
              <a:t> </a:t>
            </a:r>
            <a:r>
              <a:rPr sz="2200" dirty="0" err="1">
                <a:solidFill>
                  <a:srgbClr val="000000"/>
                </a:solidFill>
                <a:ea typeface="WenQuanYi Micro Hei" charset="0"/>
                <a:cs typeface="Lohit Hindi" charset="0"/>
              </a:rPr>
              <a:t>etkileri</a:t>
            </a:r>
            <a:r>
              <a:rPr sz="2200" dirty="0">
                <a:solidFill>
                  <a:srgbClr val="000000"/>
                </a:solidFill>
                <a:ea typeface="WenQuanYi Micro Hei" charset="0"/>
                <a:cs typeface="Lohit Hindi" charset="0"/>
              </a:rPr>
              <a:t> </a:t>
            </a:r>
            <a:r>
              <a:rPr sz="2200" dirty="0" err="1">
                <a:solidFill>
                  <a:srgbClr val="000000"/>
                </a:solidFill>
                <a:ea typeface="WenQuanYi Micro Hei" charset="0"/>
                <a:cs typeface="Lohit Hindi" charset="0"/>
              </a:rPr>
              <a:t>görülmüş</a:t>
            </a:r>
            <a:r>
              <a:rPr sz="2200" dirty="0">
                <a:solidFill>
                  <a:srgbClr val="000000"/>
                </a:solidFill>
                <a:ea typeface="WenQuanYi Micro Hei" charset="0"/>
                <a:cs typeface="Lohit Hindi" charset="0"/>
              </a:rPr>
              <a:t>.</a:t>
            </a:r>
          </a:p>
          <a:p>
            <a:pPr eaLnBrk="1">
              <a:buSzPct val="45000"/>
              <a:buFont typeface="StarSymbol" charset="0"/>
              <a:buChar char="●"/>
            </a:pPr>
            <a:r>
              <a:rPr sz="2200" dirty="0">
                <a:solidFill>
                  <a:srgbClr val="000000"/>
                </a:solidFill>
                <a:ea typeface="WenQuanYi Micro Hei" charset="0"/>
                <a:cs typeface="Lohit Hindi" charset="0"/>
              </a:rPr>
              <a:t>1960'larda </a:t>
            </a:r>
            <a:r>
              <a:rPr sz="2200" dirty="0" err="1">
                <a:solidFill>
                  <a:srgbClr val="000000"/>
                </a:solidFill>
                <a:ea typeface="WenQuanYi Micro Hei" charset="0"/>
                <a:cs typeface="Lohit Hindi" charset="0"/>
              </a:rPr>
              <a:t>antiepileptik</a:t>
            </a:r>
            <a:r>
              <a:rPr sz="2200" dirty="0">
                <a:solidFill>
                  <a:srgbClr val="000000"/>
                </a:solidFill>
                <a:ea typeface="WenQuanYi Micro Hei" charset="0"/>
                <a:cs typeface="Lohit Hindi" charset="0"/>
              </a:rPr>
              <a:t> </a:t>
            </a:r>
            <a:r>
              <a:rPr sz="2200" dirty="0" err="1">
                <a:solidFill>
                  <a:srgbClr val="000000"/>
                </a:solidFill>
                <a:ea typeface="WenQuanYi Micro Hei" charset="0"/>
                <a:cs typeface="Lohit Hindi" charset="0"/>
              </a:rPr>
              <a:t>etkisi</a:t>
            </a:r>
            <a:r>
              <a:rPr sz="2200" dirty="0">
                <a:solidFill>
                  <a:srgbClr val="000000"/>
                </a:solidFill>
                <a:ea typeface="WenQuanYi Micro Hei" charset="0"/>
                <a:cs typeface="Lohit Hindi" charset="0"/>
              </a:rPr>
              <a:t> </a:t>
            </a:r>
            <a:r>
              <a:rPr sz="2200" dirty="0" err="1">
                <a:solidFill>
                  <a:srgbClr val="000000"/>
                </a:solidFill>
                <a:ea typeface="WenQuanYi Micro Hei" charset="0"/>
                <a:cs typeface="Lohit Hindi" charset="0"/>
              </a:rPr>
              <a:t>fark</a:t>
            </a:r>
            <a:r>
              <a:rPr sz="2200" dirty="0">
                <a:solidFill>
                  <a:srgbClr val="000000"/>
                </a:solidFill>
                <a:ea typeface="WenQuanYi Micro Hei" charset="0"/>
                <a:cs typeface="Lohit Hindi" charset="0"/>
              </a:rPr>
              <a:t> </a:t>
            </a:r>
            <a:r>
              <a:rPr sz="2200" dirty="0" err="1">
                <a:solidFill>
                  <a:srgbClr val="000000"/>
                </a:solidFill>
                <a:ea typeface="WenQuanYi Micro Hei" charset="0"/>
                <a:cs typeface="Lohit Hindi" charset="0"/>
              </a:rPr>
              <a:t>edilmiş</a:t>
            </a:r>
            <a:r>
              <a:rPr sz="2200" dirty="0">
                <a:solidFill>
                  <a:srgbClr val="000000"/>
                </a:solidFill>
                <a:ea typeface="WenQuanYi Micro Hei" charset="0"/>
                <a:cs typeface="Lohit Hindi" charset="0"/>
              </a:rPr>
              <a:t>.</a:t>
            </a:r>
          </a:p>
          <a:p>
            <a:pPr eaLnBrk="1">
              <a:buSzPct val="45000"/>
              <a:buFont typeface="StarSymbol" charset="0"/>
              <a:buChar char="●"/>
            </a:pPr>
            <a:r>
              <a:rPr sz="2200" dirty="0">
                <a:solidFill>
                  <a:srgbClr val="000000"/>
                </a:solidFill>
                <a:ea typeface="WenQuanYi Micro Hei" charset="0"/>
                <a:cs typeface="Lohit Hindi" charset="0"/>
              </a:rPr>
              <a:t>1960'lardan </a:t>
            </a:r>
            <a:r>
              <a:rPr sz="2200" dirty="0" err="1">
                <a:solidFill>
                  <a:srgbClr val="000000"/>
                </a:solidFill>
                <a:ea typeface="WenQuanYi Micro Hei" charset="0"/>
                <a:cs typeface="Lohit Hindi" charset="0"/>
              </a:rPr>
              <a:t>sonra</a:t>
            </a:r>
            <a:r>
              <a:rPr sz="2200" dirty="0">
                <a:solidFill>
                  <a:srgbClr val="000000"/>
                </a:solidFill>
                <a:ea typeface="WenQuanYi Micro Hei" charset="0"/>
                <a:cs typeface="Lohit Hindi" charset="0"/>
              </a:rPr>
              <a:t> </a:t>
            </a:r>
            <a:r>
              <a:rPr sz="2200" dirty="0" err="1">
                <a:solidFill>
                  <a:srgbClr val="000000"/>
                </a:solidFill>
                <a:ea typeface="WenQuanYi Micro Hei" charset="0"/>
                <a:cs typeface="Lohit Hindi" charset="0"/>
              </a:rPr>
              <a:t>anksiyolitik</a:t>
            </a:r>
            <a:r>
              <a:rPr sz="2200" dirty="0">
                <a:solidFill>
                  <a:srgbClr val="000000"/>
                </a:solidFill>
                <a:ea typeface="WenQuanYi Micro Hei" charset="0"/>
                <a:cs typeface="Lohit Hindi" charset="0"/>
              </a:rPr>
              <a:t> </a:t>
            </a:r>
            <a:r>
              <a:rPr sz="2200" dirty="0" err="1">
                <a:solidFill>
                  <a:srgbClr val="000000"/>
                </a:solidFill>
                <a:ea typeface="WenQuanYi Micro Hei" charset="0"/>
                <a:cs typeface="Lohit Hindi" charset="0"/>
              </a:rPr>
              <a:t>ve</a:t>
            </a:r>
            <a:r>
              <a:rPr sz="2200" dirty="0">
                <a:solidFill>
                  <a:srgbClr val="000000"/>
                </a:solidFill>
                <a:ea typeface="WenQuanYi Micro Hei" charset="0"/>
                <a:cs typeface="Lohit Hindi" charset="0"/>
              </a:rPr>
              <a:t> </a:t>
            </a:r>
            <a:r>
              <a:rPr sz="2200" dirty="0" err="1">
                <a:solidFill>
                  <a:srgbClr val="000000"/>
                </a:solidFill>
                <a:ea typeface="WenQuanYi Micro Hei" charset="0"/>
                <a:cs typeface="Lohit Hindi" charset="0"/>
              </a:rPr>
              <a:t>hipnotik</a:t>
            </a:r>
            <a:r>
              <a:rPr sz="2200" dirty="0">
                <a:solidFill>
                  <a:srgbClr val="000000"/>
                </a:solidFill>
                <a:ea typeface="WenQuanYi Micro Hei" charset="0"/>
                <a:cs typeface="Lohit Hindi" charset="0"/>
              </a:rPr>
              <a:t> </a:t>
            </a:r>
            <a:r>
              <a:rPr sz="2200" dirty="0" err="1">
                <a:solidFill>
                  <a:srgbClr val="000000"/>
                </a:solidFill>
                <a:ea typeface="WenQuanYi Micro Hei" charset="0"/>
                <a:cs typeface="Lohit Hindi" charset="0"/>
              </a:rPr>
              <a:t>olarak</a:t>
            </a:r>
            <a:r>
              <a:rPr sz="2200" dirty="0">
                <a:solidFill>
                  <a:srgbClr val="000000"/>
                </a:solidFill>
                <a:ea typeface="WenQuanYi Micro Hei" charset="0"/>
                <a:cs typeface="Lohit Hindi" charset="0"/>
              </a:rPr>
              <a:t> </a:t>
            </a:r>
            <a:r>
              <a:rPr sz="2200" dirty="0" err="1">
                <a:solidFill>
                  <a:srgbClr val="000000"/>
                </a:solidFill>
                <a:ea typeface="WenQuanYi Micro Hei" charset="0"/>
                <a:cs typeface="Lohit Hindi" charset="0"/>
              </a:rPr>
              <a:t>kullanıma</a:t>
            </a:r>
            <a:r>
              <a:rPr sz="2200" dirty="0">
                <a:solidFill>
                  <a:srgbClr val="000000"/>
                </a:solidFill>
                <a:ea typeface="WenQuanYi Micro Hei" charset="0"/>
                <a:cs typeface="Lohit Hindi" charset="0"/>
              </a:rPr>
              <a:t> </a:t>
            </a:r>
            <a:r>
              <a:rPr sz="2200" dirty="0" err="1">
                <a:solidFill>
                  <a:srgbClr val="000000"/>
                </a:solidFill>
                <a:ea typeface="WenQuanYi Micro Hei" charset="0"/>
                <a:cs typeface="Lohit Hindi" charset="0"/>
              </a:rPr>
              <a:t>girmiş</a:t>
            </a:r>
            <a:r>
              <a:rPr sz="2200" dirty="0">
                <a:solidFill>
                  <a:srgbClr val="000000"/>
                </a:solidFill>
                <a:ea typeface="WenQuanYi Micro Hei" charset="0"/>
                <a:cs typeface="Lohit Hindi" charset="0"/>
              </a:rPr>
              <a:t>. </a:t>
            </a:r>
            <a:endParaRPr lang="tr-TR" sz="2200" dirty="0" smtClean="0">
              <a:solidFill>
                <a:srgbClr val="000000"/>
              </a:solidFill>
              <a:ea typeface="WenQuanYi Micro Hei" charset="0"/>
              <a:cs typeface="Lohit Hindi" charset="0"/>
            </a:endParaRPr>
          </a:p>
          <a:p>
            <a:pPr eaLnBrk="1">
              <a:buSzPct val="45000"/>
              <a:buFont typeface="StarSymbol" charset="0"/>
              <a:buChar char="●"/>
            </a:pPr>
            <a:r>
              <a:rPr sz="2200" dirty="0" err="1" smtClean="0">
                <a:solidFill>
                  <a:srgbClr val="000000"/>
                </a:solidFill>
                <a:ea typeface="WenQuanYi Micro Hei" charset="0"/>
                <a:cs typeface="Lohit Hindi" charset="0"/>
              </a:rPr>
              <a:t>terapötik</a:t>
            </a:r>
            <a:r>
              <a:rPr sz="2200" dirty="0" smtClean="0">
                <a:solidFill>
                  <a:srgbClr val="000000"/>
                </a:solidFill>
                <a:ea typeface="WenQuanYi Micro Hei" charset="0"/>
                <a:cs typeface="Lohit Hindi" charset="0"/>
              </a:rPr>
              <a:t> </a:t>
            </a:r>
            <a:r>
              <a:rPr sz="2200" dirty="0" err="1">
                <a:solidFill>
                  <a:srgbClr val="000000"/>
                </a:solidFill>
                <a:ea typeface="WenQuanYi Micro Hei" charset="0"/>
                <a:cs typeface="Lohit Hindi" charset="0"/>
              </a:rPr>
              <a:t>penceresinin</a:t>
            </a:r>
            <a:r>
              <a:rPr sz="2200" dirty="0">
                <a:solidFill>
                  <a:srgbClr val="000000"/>
                </a:solidFill>
                <a:ea typeface="WenQuanYi Micro Hei" charset="0"/>
                <a:cs typeface="Lohit Hindi" charset="0"/>
              </a:rPr>
              <a:t> </a:t>
            </a:r>
            <a:r>
              <a:rPr sz="2200" dirty="0" err="1">
                <a:solidFill>
                  <a:srgbClr val="000000"/>
                </a:solidFill>
                <a:ea typeface="WenQuanYi Micro Hei" charset="0"/>
                <a:cs typeface="Lohit Hindi" charset="0"/>
              </a:rPr>
              <a:t>dar</a:t>
            </a:r>
            <a:r>
              <a:rPr sz="2200" dirty="0">
                <a:solidFill>
                  <a:srgbClr val="000000"/>
                </a:solidFill>
                <a:ea typeface="WenQuanYi Micro Hei" charset="0"/>
                <a:cs typeface="Lohit Hindi" charset="0"/>
              </a:rPr>
              <a:t> </a:t>
            </a:r>
            <a:r>
              <a:rPr sz="2200" dirty="0" err="1">
                <a:solidFill>
                  <a:srgbClr val="000000"/>
                </a:solidFill>
                <a:ea typeface="WenQuanYi Micro Hei" charset="0"/>
                <a:cs typeface="Lohit Hindi" charset="0"/>
              </a:rPr>
              <a:t>olduğu</a:t>
            </a:r>
            <a:r>
              <a:rPr sz="2200" dirty="0">
                <a:solidFill>
                  <a:srgbClr val="000000"/>
                </a:solidFill>
                <a:ea typeface="WenQuanYi Micro Hei" charset="0"/>
                <a:cs typeface="Lohit Hindi" charset="0"/>
              </a:rPr>
              <a:t> </a:t>
            </a:r>
            <a:r>
              <a:rPr sz="2200" dirty="0" err="1">
                <a:solidFill>
                  <a:srgbClr val="000000"/>
                </a:solidFill>
                <a:ea typeface="WenQuanYi Micro Hei" charset="0"/>
                <a:cs typeface="Lohit Hindi" charset="0"/>
              </a:rPr>
              <a:t>görülmüş</a:t>
            </a:r>
            <a:r>
              <a:rPr sz="2200" dirty="0" smtClean="0">
                <a:solidFill>
                  <a:srgbClr val="000000"/>
                </a:solidFill>
                <a:ea typeface="WenQuanYi Micro Hei" charset="0"/>
                <a:cs typeface="Lohit Hindi" charset="0"/>
              </a:rPr>
              <a:t>.</a:t>
            </a:r>
            <a:endParaRPr lang="tr-TR" sz="2200" dirty="0" smtClean="0">
              <a:solidFill>
                <a:srgbClr val="000000"/>
              </a:solidFill>
              <a:ea typeface="WenQuanYi Micro Hei" charset="0"/>
              <a:cs typeface="Lohit Hindi" charset="0"/>
            </a:endParaRPr>
          </a:p>
          <a:p>
            <a:pPr eaLnBrk="1">
              <a:buSzPct val="45000"/>
              <a:buFont typeface="StarSymbol" charset="0"/>
              <a:buChar char="●"/>
            </a:pPr>
            <a:r>
              <a:rPr lang="tr-TR" sz="2200" dirty="0" smtClean="0">
                <a:solidFill>
                  <a:srgbClr val="000000"/>
                </a:solidFill>
                <a:ea typeface="WenQuanYi Micro Hei" charset="0"/>
                <a:cs typeface="Lohit Hindi" charset="0"/>
              </a:rPr>
              <a:t>Çok ağır bağımlılık, çekilme sendromu</a:t>
            </a:r>
            <a:endParaRPr sz="2200" dirty="0">
              <a:solidFill>
                <a:srgbClr val="000000"/>
              </a:solidFill>
              <a:ea typeface="WenQuanYi Micro Hei" charset="0"/>
              <a:cs typeface="Lohit Hindi" charset="0"/>
            </a:endParaRPr>
          </a:p>
        </p:txBody>
      </p:sp>
      <p:pic>
        <p:nvPicPr>
          <p:cNvPr id="7172" name="3 Resim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3200" y="198741"/>
            <a:ext cx="1900800" cy="1875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4188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3 Resim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6321" y="165618"/>
            <a:ext cx="1044000" cy="1157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6" name="1 Başlık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>
              <a:buSzPct val="45000"/>
              <a:buFont typeface="StarSymbol" charset="0"/>
              <a:buNone/>
            </a:pPr>
            <a:r>
              <a:rPr dirty="0">
                <a:solidFill>
                  <a:srgbClr val="000000"/>
                </a:solidFill>
                <a:latin typeface="Arial" charset="0"/>
              </a:rPr>
              <a:t>BENZODİYAZEPİNLER</a:t>
            </a:r>
          </a:p>
        </p:txBody>
      </p:sp>
      <p:sp>
        <p:nvSpPr>
          <p:cNvPr id="11267" name="2 Metin Yer Tutucusu"/>
          <p:cNvSpPr txBox="1">
            <a:spLocks noGrp="1"/>
          </p:cNvSpPr>
          <p:nvPr>
            <p:ph type="body" idx="4294967295"/>
          </p:nvPr>
        </p:nvSpPr>
        <p:spPr/>
        <p:txBody>
          <a:bodyPr>
            <a:normAutofit fontScale="77500" lnSpcReduction="20000"/>
          </a:bodyPr>
          <a:lstStyle>
            <a:lvl1pPr marL="431800" indent="-32385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>
              <a:buSzPct val="45000"/>
              <a:buFont typeface="StarSymbol" charset="0"/>
              <a:buChar char="●"/>
            </a:pPr>
            <a:r>
              <a:rPr lang="tr-TR" dirty="0" smtClean="0">
                <a:solidFill>
                  <a:srgbClr val="000000"/>
                </a:solidFill>
                <a:ea typeface="WenQuanYi Micro Hei" charset="0"/>
                <a:cs typeface="Lohit Hindi" charset="0"/>
              </a:rPr>
              <a:t>1960 </a:t>
            </a:r>
            <a:r>
              <a:rPr lang="tr-TR" dirty="0" err="1" smtClean="0">
                <a:solidFill>
                  <a:srgbClr val="000000"/>
                </a:solidFill>
                <a:ea typeface="WenQuanYi Micro Hei" charset="0"/>
                <a:cs typeface="Lohit Hindi" charset="0"/>
              </a:rPr>
              <a:t>klorodiazepoksit</a:t>
            </a:r>
            <a:r>
              <a:rPr lang="tr-TR" dirty="0" smtClean="0">
                <a:solidFill>
                  <a:srgbClr val="000000"/>
                </a:solidFill>
                <a:ea typeface="WenQuanYi Micro Hei" charset="0"/>
                <a:cs typeface="Lohit Hindi" charset="0"/>
              </a:rPr>
              <a:t> piyasaya çıkar</a:t>
            </a:r>
          </a:p>
          <a:p>
            <a:pPr eaLnBrk="1">
              <a:buSzPct val="45000"/>
              <a:buFont typeface="StarSymbol" charset="0"/>
              <a:buChar char="●"/>
            </a:pPr>
            <a:r>
              <a:rPr dirty="0" smtClean="0">
                <a:solidFill>
                  <a:srgbClr val="000000"/>
                </a:solidFill>
                <a:ea typeface="WenQuanYi Micro Hei" charset="0"/>
                <a:cs typeface="Lohit Hindi" charset="0"/>
              </a:rPr>
              <a:t>60- </a:t>
            </a:r>
            <a:r>
              <a:rPr dirty="0">
                <a:solidFill>
                  <a:srgbClr val="000000"/>
                </a:solidFill>
                <a:ea typeface="WenQuanYi Micro Hei" charset="0"/>
                <a:cs typeface="Lohit Hindi" charset="0"/>
              </a:rPr>
              <a:t>70 'lerde ABD'de en fazla satan ilaç </a:t>
            </a:r>
            <a:r>
              <a:rPr lang="tr-TR" dirty="0">
                <a:solidFill>
                  <a:srgbClr val="000000"/>
                </a:solidFill>
                <a:ea typeface="WenQuanYi Micro Hei" charset="0"/>
                <a:cs typeface="Lohit Hindi" charset="0"/>
              </a:rPr>
              <a:t>"</a:t>
            </a:r>
            <a:r>
              <a:rPr dirty="0">
                <a:solidFill>
                  <a:srgbClr val="000000"/>
                </a:solidFill>
                <a:ea typeface="WenQuanYi Micro Hei" charset="0"/>
                <a:cs typeface="Lohit Hindi" charset="0"/>
              </a:rPr>
              <a:t>valium</a:t>
            </a:r>
            <a:r>
              <a:rPr lang="tr-TR" dirty="0" smtClean="0">
                <a:solidFill>
                  <a:srgbClr val="000000"/>
                </a:solidFill>
                <a:ea typeface="WenQuanYi Micro Hei" charset="0"/>
                <a:cs typeface="Lohit Hindi" charset="0"/>
              </a:rPr>
              <a:t>"</a:t>
            </a:r>
            <a:endParaRPr dirty="0">
              <a:solidFill>
                <a:srgbClr val="000000"/>
              </a:solidFill>
              <a:ea typeface="WenQuanYi Micro Hei" charset="0"/>
              <a:cs typeface="Lohit Hindi" charset="0"/>
            </a:endParaRPr>
          </a:p>
          <a:p>
            <a:pPr eaLnBrk="1">
              <a:buSzPct val="45000"/>
              <a:buFont typeface="StarSymbol" charset="0"/>
              <a:buChar char="●"/>
            </a:pPr>
            <a:r>
              <a:rPr dirty="0">
                <a:solidFill>
                  <a:srgbClr val="000000"/>
                </a:solidFill>
                <a:ea typeface="WenQuanYi Micro Hei" charset="0"/>
                <a:cs typeface="Lohit Hindi" charset="0"/>
              </a:rPr>
              <a:t>Antiepileptik, sedatif, hipnotik, anestezik, iskelet kası gevşetici, koroner vazodilatör ve </a:t>
            </a:r>
            <a:r>
              <a:rPr dirty="0" err="1">
                <a:solidFill>
                  <a:srgbClr val="000000"/>
                </a:solidFill>
                <a:ea typeface="WenQuanYi Micro Hei" charset="0"/>
                <a:cs typeface="Lohit Hindi" charset="0"/>
              </a:rPr>
              <a:t>anksiyolitik</a:t>
            </a:r>
            <a:r>
              <a:rPr dirty="0">
                <a:solidFill>
                  <a:srgbClr val="000000"/>
                </a:solidFill>
                <a:ea typeface="WenQuanYi Micro Hei" charset="0"/>
                <a:cs typeface="Lohit Hindi" charset="0"/>
              </a:rPr>
              <a:t> </a:t>
            </a:r>
            <a:r>
              <a:rPr dirty="0" err="1" smtClean="0">
                <a:solidFill>
                  <a:srgbClr val="000000"/>
                </a:solidFill>
                <a:ea typeface="WenQuanYi Micro Hei" charset="0"/>
                <a:cs typeface="Lohit Hindi" charset="0"/>
              </a:rPr>
              <a:t>etkileri</a:t>
            </a:r>
            <a:endParaRPr dirty="0">
              <a:solidFill>
                <a:srgbClr val="000000"/>
              </a:solidFill>
              <a:ea typeface="WenQuanYi Micro Hei" charset="0"/>
              <a:cs typeface="Lohit Hindi" charset="0"/>
            </a:endParaRPr>
          </a:p>
          <a:p>
            <a:pPr eaLnBrk="1">
              <a:buSzPct val="45000"/>
              <a:buFont typeface="StarSymbol" charset="0"/>
              <a:buChar char="●"/>
            </a:pPr>
            <a:r>
              <a:rPr dirty="0">
                <a:solidFill>
                  <a:srgbClr val="000000"/>
                </a:solidFill>
                <a:ea typeface="WenQuanYi Micro Hei" charset="0"/>
                <a:cs typeface="Lohit Hindi" charset="0"/>
              </a:rPr>
              <a:t>Terapötik pencereleri barbitüratlara göre daha geniştir. Anksiyolitik etkileri daha düşük dozda ortaya çıkar.</a:t>
            </a:r>
          </a:p>
          <a:p>
            <a:pPr eaLnBrk="1">
              <a:buSzPct val="45000"/>
              <a:buFont typeface="StarSymbol" charset="0"/>
              <a:buChar char="●"/>
            </a:pPr>
            <a:r>
              <a:rPr dirty="0">
                <a:solidFill>
                  <a:srgbClr val="000000"/>
                </a:solidFill>
                <a:ea typeface="WenQuanYi Micro Hei" charset="0"/>
                <a:cs typeface="Lohit Hindi" charset="0"/>
              </a:rPr>
              <a:t>Kötüye kullanım ve bağımlılık potansiyelleri barbitüratlardan düşük olsa da mevcuttur. </a:t>
            </a:r>
          </a:p>
          <a:p>
            <a:pPr eaLnBrk="1">
              <a:buSzPct val="45000"/>
              <a:buFont typeface="StarSymbol" charset="0"/>
              <a:buChar char="●"/>
            </a:pPr>
            <a:r>
              <a:rPr dirty="0">
                <a:solidFill>
                  <a:srgbClr val="000000"/>
                </a:solidFill>
                <a:ea typeface="WenQuanYi Micro Hei" charset="0"/>
                <a:cs typeface="Lohit Hindi" charset="0"/>
              </a:rPr>
              <a:t>Rebound uykusuzluk ve toleransı engellemek için aralıklı olarak 2-4 haftadan daha uzun süreli verilmemelidirler.</a:t>
            </a:r>
          </a:p>
        </p:txBody>
      </p:sp>
    </p:spTree>
    <p:extLst>
      <p:ext uri="{BB962C8B-B14F-4D97-AF65-F5344CB8AC3E}">
        <p14:creationId xmlns:p14="http://schemas.microsoft.com/office/powerpoint/2010/main" val="1676091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Başlık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>
              <a:buSzPct val="45000"/>
              <a:buFont typeface="StarSymbol" charset="0"/>
              <a:buNone/>
            </a:pPr>
            <a:r>
              <a:rPr>
                <a:solidFill>
                  <a:srgbClr val="000000"/>
                </a:solidFill>
                <a:latin typeface="Arial" charset="0"/>
              </a:rPr>
              <a:t>Sedatif Bdz.ler</a:t>
            </a:r>
          </a:p>
        </p:txBody>
      </p:sp>
      <p:sp>
        <p:nvSpPr>
          <p:cNvPr id="12291" name="2 Metin Yer Tutucusu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>
            <a:lvl1pPr marL="431800" indent="-32385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>
              <a:buSzPct val="45000"/>
              <a:buFont typeface="StarSymbol" charset="0"/>
              <a:buChar char="●"/>
            </a:pPr>
            <a:endParaRPr>
              <a:solidFill>
                <a:srgbClr val="000000"/>
              </a:solidFill>
              <a:ea typeface="WenQuanYi Micro Hei" charset="0"/>
              <a:cs typeface="Lohit Hindi" charset="0"/>
            </a:endParaRPr>
          </a:p>
        </p:txBody>
      </p:sp>
      <p:pic>
        <p:nvPicPr>
          <p:cNvPr id="12292" name="3 Resim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81" y="1604329"/>
            <a:ext cx="3136320" cy="2592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4 Resim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360" y="5641073"/>
            <a:ext cx="2642400" cy="594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Metin kutusu"/>
          <p:cNvSpPr txBox="1"/>
          <p:nvPr/>
        </p:nvSpPr>
        <p:spPr>
          <a:xfrm>
            <a:off x="675361" y="5327120"/>
            <a:ext cx="1743279" cy="359436"/>
          </a:xfrm>
          <a:prstGeom prst="rect">
            <a:avLst/>
          </a:prstGeom>
          <a:noFill/>
          <a:ln>
            <a:noFill/>
          </a:ln>
        </p:spPr>
        <p:txBody>
          <a:bodyPr wrap="none" lIns="81639" tIns="40820" rIns="81639" bIns="40820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hangingPunct="0">
              <a:buNone/>
              <a:defRPr/>
            </a:pPr>
            <a:r>
              <a:rPr lang="en-US">
                <a:latin typeface="Arial" pitchFamily="18"/>
                <a:ea typeface="WenQuanYi Micro Hei" pitchFamily="2"/>
                <a:cs typeface="Lohit Hindi" pitchFamily="2"/>
              </a:rPr>
              <a:t>Bdz antagonisti</a:t>
            </a:r>
          </a:p>
        </p:txBody>
      </p:sp>
    </p:spTree>
    <p:extLst>
      <p:ext uri="{BB962C8B-B14F-4D97-AF65-F5344CB8AC3E}">
        <p14:creationId xmlns:p14="http://schemas.microsoft.com/office/powerpoint/2010/main" val="357909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Başlık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>
              <a:buSzPct val="45000"/>
              <a:buFont typeface="StarSymbol" charset="0"/>
              <a:buNone/>
            </a:pPr>
            <a:r>
              <a:rPr>
                <a:solidFill>
                  <a:srgbClr val="000000"/>
                </a:solidFill>
                <a:latin typeface="Arial" charset="0"/>
              </a:rPr>
              <a:t>Hipnotik Bdz'ler</a:t>
            </a:r>
          </a:p>
        </p:txBody>
      </p:sp>
      <p:sp>
        <p:nvSpPr>
          <p:cNvPr id="13315" name="2 Metin Yer Tutucusu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>
            <a:lvl1pPr marL="431800" indent="-32385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>
              <a:buSzPct val="45000"/>
              <a:buFont typeface="StarSymbol" charset="0"/>
              <a:buChar char="●"/>
            </a:pPr>
            <a:endParaRPr>
              <a:solidFill>
                <a:srgbClr val="000000"/>
              </a:solidFill>
              <a:ea typeface="WenQuanYi Micro Hei" charset="0"/>
              <a:cs typeface="Lohit Hindi" charset="0"/>
            </a:endParaRPr>
          </a:p>
        </p:txBody>
      </p:sp>
      <p:pic>
        <p:nvPicPr>
          <p:cNvPr id="13316" name="3 Resim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320" y="2227915"/>
            <a:ext cx="3421440" cy="2998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4864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Başlık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>
              <a:buSzPct val="45000"/>
              <a:buFont typeface="StarSymbol" charset="0"/>
              <a:buChar char="●"/>
            </a:pPr>
            <a:endParaRPr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7411" name="2 Metin Yer Tutucusu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>
            <a:lvl1pPr marL="431800" indent="-32385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>
              <a:buSzPct val="45000"/>
              <a:buFont typeface="StarSymbol" charset="0"/>
              <a:buChar char="●"/>
            </a:pPr>
            <a:endParaRPr>
              <a:solidFill>
                <a:srgbClr val="000000"/>
              </a:solidFill>
              <a:ea typeface="WenQuanYi Micro Hei" charset="0"/>
              <a:cs typeface="Lohit Hindi" charset="0"/>
            </a:endParaRPr>
          </a:p>
        </p:txBody>
      </p:sp>
      <p:pic>
        <p:nvPicPr>
          <p:cNvPr id="17412" name="3 Resim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081" y="913056"/>
            <a:ext cx="7567200" cy="4794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9264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 </a:t>
            </a:r>
            <a:r>
              <a:rPr lang="en-US" dirty="0" err="1" smtClean="0"/>
              <a:t>Farmakokinetik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Hızlı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tam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 smtClean="0"/>
              <a:t>emilir</a:t>
            </a:r>
            <a:endParaRPr lang="en-US" dirty="0"/>
          </a:p>
          <a:p>
            <a:r>
              <a:rPr lang="en-US" dirty="0" smtClean="0"/>
              <a:t>1-1,5 </a:t>
            </a:r>
            <a:r>
              <a:rPr lang="en-US" dirty="0" err="1" smtClean="0"/>
              <a:t>saatte</a:t>
            </a:r>
            <a:r>
              <a:rPr lang="en-US" dirty="0" smtClean="0"/>
              <a:t> </a:t>
            </a:r>
            <a:r>
              <a:rPr lang="en-US" dirty="0" err="1" smtClean="0"/>
              <a:t>maksimum</a:t>
            </a:r>
            <a:r>
              <a:rPr lang="en-US" dirty="0" smtClean="0"/>
              <a:t> </a:t>
            </a:r>
            <a:r>
              <a:rPr lang="en-US" dirty="0" err="1" smtClean="0"/>
              <a:t>konsantrasyona</a:t>
            </a:r>
            <a:r>
              <a:rPr lang="en-US" dirty="0" smtClean="0"/>
              <a:t> </a:t>
            </a:r>
            <a:r>
              <a:rPr lang="en-US" dirty="0" err="1" smtClean="0"/>
              <a:t>ulaşır</a:t>
            </a:r>
            <a:endParaRPr lang="en-US" dirty="0" smtClean="0"/>
          </a:p>
          <a:p>
            <a:r>
              <a:rPr lang="en-US" dirty="0" err="1" smtClean="0"/>
              <a:t>Proteine</a:t>
            </a:r>
            <a:r>
              <a:rPr lang="en-US" dirty="0" smtClean="0"/>
              <a:t> </a:t>
            </a:r>
            <a:r>
              <a:rPr lang="en-US" dirty="0" err="1" smtClean="0"/>
              <a:t>bağlanmaz</a:t>
            </a:r>
            <a:r>
              <a:rPr lang="en-US" dirty="0" smtClean="0"/>
              <a:t>, </a:t>
            </a:r>
            <a:r>
              <a:rPr lang="en-US" dirty="0" err="1" smtClean="0"/>
              <a:t>metaboliti</a:t>
            </a:r>
            <a:r>
              <a:rPr lang="en-US" dirty="0" smtClean="0"/>
              <a:t> </a:t>
            </a:r>
            <a:r>
              <a:rPr lang="en-US" dirty="0" err="1" smtClean="0"/>
              <a:t>yoktur</a:t>
            </a:r>
            <a:endParaRPr lang="en-US" dirty="0" smtClean="0"/>
          </a:p>
          <a:p>
            <a:r>
              <a:rPr lang="en-US" dirty="0" err="1" smtClean="0"/>
              <a:t>Tamamiyle</a:t>
            </a:r>
            <a:r>
              <a:rPr lang="en-US" dirty="0" smtClean="0"/>
              <a:t> </a:t>
            </a:r>
            <a:r>
              <a:rPr lang="en-US" dirty="0" err="1" smtClean="0"/>
              <a:t>böbreklerden</a:t>
            </a:r>
            <a:r>
              <a:rPr lang="en-US" dirty="0" smtClean="0"/>
              <a:t> </a:t>
            </a:r>
            <a:r>
              <a:rPr lang="en-US" dirty="0" err="1" smtClean="0"/>
              <a:t>atılır</a:t>
            </a:r>
            <a:r>
              <a:rPr lang="en-US" dirty="0" smtClean="0"/>
              <a:t> </a:t>
            </a:r>
            <a:endParaRPr lang="tr-TR" dirty="0" smtClean="0"/>
          </a:p>
          <a:p>
            <a:pPr lvl="1"/>
            <a:r>
              <a:rPr lang="en-US" dirty="0" err="1" smtClean="0"/>
              <a:t>gaita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terde</a:t>
            </a:r>
            <a:r>
              <a:rPr lang="en-US" dirty="0" smtClean="0"/>
              <a:t> </a:t>
            </a:r>
            <a:r>
              <a:rPr lang="en-US" dirty="0" err="1" smtClean="0"/>
              <a:t>az</a:t>
            </a:r>
            <a:endParaRPr lang="en-US" dirty="0" smtClean="0"/>
          </a:p>
          <a:p>
            <a:pPr lvl="1"/>
            <a:r>
              <a:rPr lang="en-US" dirty="0" err="1" smtClean="0"/>
              <a:t>proksimal</a:t>
            </a:r>
            <a:r>
              <a:rPr lang="en-US" dirty="0" smtClean="0"/>
              <a:t> </a:t>
            </a:r>
            <a:r>
              <a:rPr lang="en-US" dirty="0" err="1" smtClean="0"/>
              <a:t>tübülden</a:t>
            </a:r>
            <a:r>
              <a:rPr lang="en-US" dirty="0" smtClean="0"/>
              <a:t> </a:t>
            </a:r>
            <a:r>
              <a:rPr lang="en-US" dirty="0" err="1" smtClean="0"/>
              <a:t>çoğu</a:t>
            </a:r>
            <a:r>
              <a:rPr lang="en-US" dirty="0" smtClean="0"/>
              <a:t> </a:t>
            </a:r>
            <a:r>
              <a:rPr lang="en-US" dirty="0" err="1" smtClean="0"/>
              <a:t>geri</a:t>
            </a:r>
            <a:r>
              <a:rPr lang="en-US" dirty="0" smtClean="0"/>
              <a:t> </a:t>
            </a:r>
            <a:r>
              <a:rPr lang="en-US" dirty="0" err="1" smtClean="0"/>
              <a:t>emilir</a:t>
            </a:r>
            <a:r>
              <a:rPr lang="en-US" dirty="0" smtClean="0"/>
              <a:t>; </a:t>
            </a:r>
            <a:r>
              <a:rPr lang="en-US" dirty="0" err="1" smtClean="0"/>
              <a:t>kreatinin</a:t>
            </a:r>
            <a:r>
              <a:rPr lang="en-US" dirty="0" smtClean="0"/>
              <a:t> </a:t>
            </a:r>
            <a:r>
              <a:rPr lang="en-US" dirty="0" err="1" smtClean="0"/>
              <a:t>klirensinin</a:t>
            </a:r>
            <a:r>
              <a:rPr lang="en-US" dirty="0" smtClean="0"/>
              <a:t> 1/5’i </a:t>
            </a:r>
            <a:endParaRPr lang="en-US" dirty="0"/>
          </a:p>
          <a:p>
            <a:r>
              <a:rPr lang="en-US" dirty="0" err="1" smtClean="0"/>
              <a:t>Eliminasyon</a:t>
            </a:r>
            <a:r>
              <a:rPr lang="en-US" dirty="0" smtClean="0"/>
              <a:t> </a:t>
            </a:r>
            <a:r>
              <a:rPr lang="en-US" dirty="0" err="1" smtClean="0"/>
              <a:t>yarı</a:t>
            </a:r>
            <a:r>
              <a:rPr lang="en-US" dirty="0" smtClean="0"/>
              <a:t> </a:t>
            </a:r>
            <a:r>
              <a:rPr lang="en-US" dirty="0" err="1" smtClean="0"/>
              <a:t>ömrü</a:t>
            </a:r>
            <a:r>
              <a:rPr lang="en-US" dirty="0" smtClean="0"/>
              <a:t>: 18-24 </a:t>
            </a:r>
          </a:p>
          <a:p>
            <a:pPr lvl="1"/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yıldan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 2.4 </a:t>
            </a:r>
            <a:r>
              <a:rPr lang="en-US" dirty="0" err="1" smtClean="0"/>
              <a:t>gün</a:t>
            </a:r>
            <a:endParaRPr lang="en-US" dirty="0" smtClean="0"/>
          </a:p>
          <a:p>
            <a:pPr lvl="1"/>
            <a:r>
              <a:rPr lang="en-US" dirty="0" err="1" smtClean="0"/>
              <a:t>yaşlıda</a:t>
            </a:r>
            <a:r>
              <a:rPr lang="en-US" dirty="0" smtClean="0"/>
              <a:t> GFR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bağlantılı</a:t>
            </a:r>
            <a:r>
              <a:rPr lang="en-US" dirty="0" smtClean="0"/>
              <a:t> </a:t>
            </a:r>
            <a:r>
              <a:rPr lang="en-US" dirty="0" err="1" smtClean="0"/>
              <a:t>değişiklik</a:t>
            </a:r>
            <a:r>
              <a:rPr lang="en-US" dirty="0" smtClean="0"/>
              <a:t>: </a:t>
            </a:r>
            <a:r>
              <a:rPr lang="en-US" dirty="0" err="1" smtClean="0"/>
              <a:t>düşük</a:t>
            </a:r>
            <a:r>
              <a:rPr lang="en-US" dirty="0" smtClean="0"/>
              <a:t> </a:t>
            </a:r>
            <a:r>
              <a:rPr lang="en-US" dirty="0" err="1" smtClean="0"/>
              <a:t>doz</a:t>
            </a:r>
            <a:r>
              <a:rPr lang="en-US" dirty="0" smtClean="0"/>
              <a:t>, </a:t>
            </a:r>
            <a:r>
              <a:rPr lang="en-US" dirty="0" err="1" smtClean="0"/>
              <a:t>uzun</a:t>
            </a:r>
            <a:r>
              <a:rPr lang="en-US" dirty="0" smtClean="0"/>
              <a:t> </a:t>
            </a:r>
            <a:r>
              <a:rPr lang="en-US" dirty="0" err="1" smtClean="0"/>
              <a:t>sürede</a:t>
            </a:r>
            <a:r>
              <a:rPr lang="en-US" dirty="0" smtClean="0"/>
              <a:t> </a:t>
            </a:r>
            <a:r>
              <a:rPr lang="en-US" dirty="0" err="1" smtClean="0"/>
              <a:t>aynı</a:t>
            </a:r>
            <a:r>
              <a:rPr lang="en-US" dirty="0" smtClean="0"/>
              <a:t> SS </a:t>
            </a:r>
            <a:r>
              <a:rPr lang="en-US" dirty="0" err="1" smtClean="0"/>
              <a:t>düzeyleri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60878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Başlık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>
              <a:buSzPct val="45000"/>
              <a:buFont typeface="StarSymbol" charset="0"/>
              <a:buChar char="●"/>
            </a:pPr>
            <a:endParaRPr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8435" name="2 Metin Yer Tutucusu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>
            <a:lvl1pPr marL="431800" indent="-32385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>
              <a:buSzPct val="45000"/>
              <a:buFont typeface="StarSymbol" charset="0"/>
              <a:buChar char="●"/>
            </a:pPr>
            <a:endParaRPr>
              <a:solidFill>
                <a:srgbClr val="000000"/>
              </a:solidFill>
              <a:ea typeface="WenQuanYi Micro Hei" charset="0"/>
              <a:cs typeface="Lohit Hindi" charset="0"/>
            </a:endParaRPr>
          </a:p>
        </p:txBody>
      </p:sp>
      <p:pic>
        <p:nvPicPr>
          <p:cNvPr id="18436" name="3 Resim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81" y="1500638"/>
            <a:ext cx="7179840" cy="231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2979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ites.sinauer.com/psychopharm2e/img/webbox1804.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24408" y="1600200"/>
            <a:ext cx="4319592" cy="5136510"/>
          </a:xfrm>
          <a:prstGeom prst="rect">
            <a:avLst/>
          </a:prstGeom>
          <a:noFill/>
        </p:spPr>
      </p:pic>
      <p:sp>
        <p:nvSpPr>
          <p:cNvPr id="19458" name="1 Başlık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>
              <a:buSzPct val="45000"/>
              <a:buFont typeface="StarSymbol" charset="0"/>
              <a:buNone/>
            </a:pPr>
            <a:r>
              <a:rPr>
                <a:solidFill>
                  <a:srgbClr val="000000"/>
                </a:solidFill>
                <a:latin typeface="Arial" charset="0"/>
              </a:rPr>
              <a:t>Benzodiazepinlerin etki mekanizması</a:t>
            </a:r>
          </a:p>
        </p:txBody>
      </p:sp>
      <p:sp>
        <p:nvSpPr>
          <p:cNvPr id="19459" name="2 Metin Yer Tutucusu"/>
          <p:cNvSpPr txBox="1">
            <a:spLocks noGrp="1"/>
          </p:cNvSpPr>
          <p:nvPr>
            <p:ph type="body" idx="4294967295"/>
          </p:nvPr>
        </p:nvSpPr>
        <p:spPr>
          <a:xfrm>
            <a:off x="188259" y="1793838"/>
            <a:ext cx="4276165" cy="4525963"/>
          </a:xfrm>
        </p:spPr>
        <p:txBody>
          <a:bodyPr>
            <a:normAutofit fontScale="85000" lnSpcReduction="10000"/>
          </a:bodyPr>
          <a:lstStyle>
            <a:lvl1pPr marL="431800" indent="-32385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>
              <a:buSzPct val="45000"/>
              <a:buFont typeface="StarSymbol" charset="0"/>
              <a:buChar char="●"/>
            </a:pPr>
            <a:r>
              <a:rPr dirty="0">
                <a:solidFill>
                  <a:srgbClr val="000000"/>
                </a:solidFill>
                <a:ea typeface="WenQuanYi Micro Hei" charset="0"/>
                <a:cs typeface="Lohit Hindi" charset="0"/>
              </a:rPr>
              <a:t>GABA-A reseptörü allosterik modülasyonu.</a:t>
            </a:r>
          </a:p>
          <a:p>
            <a:pPr eaLnBrk="1">
              <a:buSzPct val="45000"/>
              <a:buFont typeface="StarSymbol" charset="0"/>
              <a:buChar char="●"/>
            </a:pPr>
            <a:r>
              <a:rPr dirty="0">
                <a:solidFill>
                  <a:srgbClr val="000000"/>
                </a:solidFill>
                <a:ea typeface="WenQuanYi Micro Hei" charset="0"/>
                <a:cs typeface="Lohit Hindi" charset="0"/>
              </a:rPr>
              <a:t>Gamma alt ünitesine bağlanırlar. GABA'nın etkisini potansiye ederler. GABA'ya ilişkin etki-miktar eğrisi sola kayar. Daha az GABA daha çok SSS depresan etki gösterir.</a:t>
            </a:r>
          </a:p>
        </p:txBody>
      </p:sp>
    </p:spTree>
    <p:extLst>
      <p:ext uri="{BB962C8B-B14F-4D97-AF65-F5344CB8AC3E}">
        <p14:creationId xmlns:p14="http://schemas.microsoft.com/office/powerpoint/2010/main" val="2650947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Başlık"/>
          <p:cNvSpPr txBox="1">
            <a:spLocks/>
          </p:cNvSpPr>
          <p:nvPr/>
        </p:nvSpPr>
        <p:spPr bwMode="auto">
          <a:xfrm>
            <a:off x="456480" y="273629"/>
            <a:ext cx="8229600" cy="1144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>
              <a:buSzPct val="45000"/>
              <a:buFont typeface="StarSymbol" charset="0"/>
              <a:buNone/>
            </a:pPr>
            <a:r>
              <a:rPr lang="en-US" sz="4000" dirty="0" err="1">
                <a:solidFill>
                  <a:srgbClr val="000000"/>
                </a:solidFill>
              </a:rPr>
              <a:t>Benzodiazepin</a:t>
            </a:r>
            <a:r>
              <a:rPr lang="en-US" sz="4000" dirty="0">
                <a:solidFill>
                  <a:srgbClr val="000000"/>
                </a:solidFill>
              </a:rPr>
              <a:t> </a:t>
            </a:r>
            <a:r>
              <a:rPr lang="tr-TR" sz="4000" dirty="0" smtClean="0">
                <a:solidFill>
                  <a:srgbClr val="000000"/>
                </a:solidFill>
              </a:rPr>
              <a:t>uygulaması</a:t>
            </a:r>
            <a:endParaRPr lang="en-US" sz="4000" dirty="0">
              <a:solidFill>
                <a:srgbClr val="000000"/>
              </a:solidFill>
            </a:endParaRPr>
          </a:p>
        </p:txBody>
      </p:sp>
      <p:sp>
        <p:nvSpPr>
          <p:cNvPr id="23555" name="2 Metin Yer Tutucusu"/>
          <p:cNvSpPr txBox="1">
            <a:spLocks/>
          </p:cNvSpPr>
          <p:nvPr/>
        </p:nvSpPr>
        <p:spPr bwMode="auto">
          <a:xfrm>
            <a:off x="456480" y="1604329"/>
            <a:ext cx="8046720" cy="3977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431800" indent="-3238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>
              <a:spcAft>
                <a:spcPts val="1282"/>
              </a:spcAft>
              <a:buSzPct val="45000"/>
              <a:buFont typeface="StarSymbol" charset="0"/>
              <a:buChar char="●"/>
            </a:pPr>
            <a:r>
              <a:rPr lang="tr-TR" sz="2400" dirty="0" smtClean="0">
                <a:solidFill>
                  <a:schemeClr val="tx2"/>
                </a:solidFill>
                <a:ea typeface="WenQuanYi Micro Hei" charset="0"/>
                <a:cs typeface="Lohit Hindi" charset="0"/>
              </a:rPr>
              <a:t>GI emilim iyi</a:t>
            </a:r>
          </a:p>
          <a:p>
            <a:pPr eaLnBrk="1">
              <a:spcAft>
                <a:spcPts val="1282"/>
              </a:spcAft>
              <a:buSzPct val="45000"/>
              <a:buFont typeface="StarSymbol" charset="0"/>
              <a:buChar char="●"/>
            </a:pPr>
            <a:r>
              <a:rPr lang="tr-TR" sz="2400" dirty="0" smtClean="0">
                <a:solidFill>
                  <a:schemeClr val="tx2"/>
                </a:solidFill>
                <a:ea typeface="WenQuanYi Micro Hei" charset="0"/>
                <a:cs typeface="Lohit Hindi" charset="0"/>
              </a:rPr>
              <a:t>IM emilim güvenilir değil</a:t>
            </a:r>
          </a:p>
          <a:p>
            <a:pPr eaLnBrk="1">
              <a:spcAft>
                <a:spcPts val="1282"/>
              </a:spcAft>
              <a:buSzPct val="45000"/>
              <a:buFont typeface="StarSymbol" charset="0"/>
              <a:buChar char="●"/>
            </a:pPr>
            <a:endParaRPr lang="tr-TR" sz="2400" dirty="0" smtClean="0">
              <a:solidFill>
                <a:schemeClr val="tx2"/>
              </a:solidFill>
              <a:ea typeface="WenQuanYi Micro Hei" charset="0"/>
              <a:cs typeface="Lohit Hindi" charset="0"/>
            </a:endParaRPr>
          </a:p>
          <a:p>
            <a:pPr eaLnBrk="1">
              <a:spcAft>
                <a:spcPts val="1282"/>
              </a:spcAft>
              <a:buSzPct val="45000"/>
              <a:buFont typeface="StarSymbol" charset="0"/>
              <a:buChar char="●"/>
            </a:pPr>
            <a:r>
              <a:rPr lang="tr-TR" sz="2400" dirty="0" smtClean="0">
                <a:solidFill>
                  <a:schemeClr val="tx2"/>
                </a:solidFill>
                <a:ea typeface="WenQuanYi Micro Hei" charset="0"/>
                <a:cs typeface="Lohit Hindi" charset="0"/>
              </a:rPr>
              <a:t>IV uygulama uzun </a:t>
            </a:r>
            <a:r>
              <a:rPr lang="tr-TR" sz="2400" dirty="0" err="1" smtClean="0">
                <a:solidFill>
                  <a:schemeClr val="tx2"/>
                </a:solidFill>
                <a:ea typeface="WenQuanYi Micro Hei" charset="0"/>
                <a:cs typeface="Lohit Hindi" charset="0"/>
              </a:rPr>
              <a:t>infüzyon</a:t>
            </a:r>
            <a:endParaRPr lang="tr-TR" sz="2400" dirty="0" smtClean="0">
              <a:solidFill>
                <a:schemeClr val="tx2"/>
              </a:solidFill>
              <a:ea typeface="WenQuanYi Micro Hei" charset="0"/>
              <a:cs typeface="Lohit Hindi" charset="0"/>
            </a:endParaRPr>
          </a:p>
          <a:p>
            <a:pPr eaLnBrk="1">
              <a:spcAft>
                <a:spcPts val="1282"/>
              </a:spcAft>
              <a:buSzPct val="45000"/>
              <a:buFont typeface="StarSymbol" charset="0"/>
              <a:buChar char="●"/>
            </a:pPr>
            <a:endParaRPr lang="tr-TR" sz="2400" dirty="0">
              <a:solidFill>
                <a:schemeClr val="tx2"/>
              </a:solidFill>
              <a:ea typeface="WenQuanYi Micro Hei" charset="0"/>
              <a:cs typeface="Lohit Hindi" charset="0"/>
            </a:endParaRPr>
          </a:p>
          <a:p>
            <a:pPr eaLnBrk="1">
              <a:spcAft>
                <a:spcPts val="1282"/>
              </a:spcAft>
              <a:buSzPct val="45000"/>
              <a:buFont typeface="StarSymbol" charset="0"/>
              <a:buChar char="●"/>
            </a:pPr>
            <a:r>
              <a:rPr lang="tr-TR" sz="2400" dirty="0" err="1" smtClean="0">
                <a:solidFill>
                  <a:schemeClr val="tx2"/>
                </a:solidFill>
                <a:ea typeface="WenQuanYi Micro Hei" charset="0"/>
                <a:cs typeface="Lohit Hindi" charset="0"/>
              </a:rPr>
              <a:t>İnsomni</a:t>
            </a:r>
            <a:r>
              <a:rPr lang="tr-TR" sz="2400" dirty="0" smtClean="0">
                <a:solidFill>
                  <a:schemeClr val="tx2"/>
                </a:solidFill>
                <a:ea typeface="WenQuanYi Micro Hei" charset="0"/>
                <a:cs typeface="Lohit Hindi" charset="0"/>
              </a:rPr>
              <a:t> için &lt;1 </a:t>
            </a:r>
            <a:r>
              <a:rPr lang="tr-TR" sz="2400" dirty="0" err="1" smtClean="0">
                <a:solidFill>
                  <a:schemeClr val="tx2"/>
                </a:solidFill>
                <a:ea typeface="WenQuanYi Micro Hei" charset="0"/>
                <a:cs typeface="Lohit Hindi" charset="0"/>
              </a:rPr>
              <a:t>hft</a:t>
            </a:r>
            <a:r>
              <a:rPr lang="tr-TR" sz="2400" dirty="0" smtClean="0">
                <a:solidFill>
                  <a:schemeClr val="tx2"/>
                </a:solidFill>
                <a:ea typeface="WenQuanYi Micro Hei" charset="0"/>
                <a:cs typeface="Lohit Hindi" charset="0"/>
              </a:rPr>
              <a:t>, </a:t>
            </a:r>
            <a:r>
              <a:rPr lang="tr-TR" sz="2400" dirty="0" err="1" smtClean="0">
                <a:solidFill>
                  <a:schemeClr val="tx2"/>
                </a:solidFill>
                <a:ea typeface="WenQuanYi Micro Hei" charset="0"/>
                <a:cs typeface="Lohit Hindi" charset="0"/>
              </a:rPr>
              <a:t>anksiyete</a:t>
            </a:r>
            <a:r>
              <a:rPr lang="tr-TR" sz="2400" dirty="0" smtClean="0">
                <a:solidFill>
                  <a:schemeClr val="tx2"/>
                </a:solidFill>
                <a:ea typeface="WenQuanYi Micro Hei" charset="0"/>
                <a:cs typeface="Lohit Hindi" charset="0"/>
              </a:rPr>
              <a:t> için &lt;1 ay</a:t>
            </a:r>
          </a:p>
          <a:p>
            <a:pPr eaLnBrk="1">
              <a:spcAft>
                <a:spcPts val="1282"/>
              </a:spcAft>
              <a:buSzPct val="45000"/>
              <a:buFont typeface="StarSymbol" charset="0"/>
              <a:buChar char="●"/>
            </a:pPr>
            <a:r>
              <a:rPr lang="tr-TR" sz="2400" dirty="0" smtClean="0">
                <a:solidFill>
                  <a:schemeClr val="tx2"/>
                </a:solidFill>
                <a:ea typeface="WenQuanYi Micro Hei" charset="0"/>
                <a:cs typeface="Lohit Hindi" charset="0"/>
              </a:rPr>
              <a:t>&gt;1 ay kullananların yaklaşık yarısı bağımlılık</a:t>
            </a:r>
          </a:p>
          <a:p>
            <a:pPr eaLnBrk="1">
              <a:spcAft>
                <a:spcPts val="1282"/>
              </a:spcAft>
              <a:buSzPct val="45000"/>
              <a:buFont typeface="StarSymbol" charset="0"/>
              <a:buChar char="●"/>
            </a:pPr>
            <a:r>
              <a:rPr lang="tr-TR" sz="2400" dirty="0" smtClean="0">
                <a:solidFill>
                  <a:schemeClr val="tx2"/>
                </a:solidFill>
                <a:ea typeface="WenQuanYi Micro Hei" charset="0"/>
                <a:cs typeface="Lohit Hindi" charset="0"/>
              </a:rPr>
              <a:t>Özellikle bağımlılık sorunu olanlar, </a:t>
            </a:r>
            <a:r>
              <a:rPr lang="tr-TR" sz="2400" dirty="0" err="1" smtClean="0">
                <a:solidFill>
                  <a:schemeClr val="tx2"/>
                </a:solidFill>
                <a:ea typeface="WenQuanYi Micro Hei" charset="0"/>
                <a:cs typeface="Lohit Hindi" charset="0"/>
              </a:rPr>
              <a:t>borderline</a:t>
            </a:r>
            <a:r>
              <a:rPr lang="tr-TR" sz="2400" dirty="0" smtClean="0">
                <a:solidFill>
                  <a:schemeClr val="tx2"/>
                </a:solidFill>
                <a:ea typeface="WenQuanYi Micro Hei" charset="0"/>
                <a:cs typeface="Lohit Hindi" charset="0"/>
              </a:rPr>
              <a:t>, </a:t>
            </a:r>
            <a:r>
              <a:rPr lang="tr-TR" sz="2400" dirty="0" err="1" smtClean="0">
                <a:solidFill>
                  <a:schemeClr val="tx2"/>
                </a:solidFill>
                <a:ea typeface="WenQuanYi Micro Hei" charset="0"/>
                <a:cs typeface="Lohit Hindi" charset="0"/>
              </a:rPr>
              <a:t>antisosyal</a:t>
            </a:r>
            <a:r>
              <a:rPr lang="tr-TR" sz="2400" dirty="0" smtClean="0">
                <a:solidFill>
                  <a:schemeClr val="tx2"/>
                </a:solidFill>
                <a:ea typeface="WenQuanYi Micro Hei" charset="0"/>
                <a:cs typeface="Lohit Hindi" charset="0"/>
              </a:rPr>
              <a:t> KB</a:t>
            </a:r>
            <a:endParaRPr lang="en-US" sz="2400" dirty="0">
              <a:solidFill>
                <a:srgbClr val="000000"/>
              </a:solidFill>
              <a:ea typeface="WenQuanYi Micro Hei" charset="0"/>
              <a:cs typeface="Lohit Hind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19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Başlık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>
              <a:buSzPct val="45000"/>
              <a:buFont typeface="StarSymbol" charset="0"/>
              <a:buNone/>
            </a:pPr>
            <a:r>
              <a:rPr>
                <a:solidFill>
                  <a:srgbClr val="000000"/>
                </a:solidFill>
                <a:latin typeface="Arial" charset="0"/>
              </a:rPr>
              <a:t>Benzodiazepin yan etkileri</a:t>
            </a:r>
          </a:p>
        </p:txBody>
      </p:sp>
      <p:sp>
        <p:nvSpPr>
          <p:cNvPr id="22531" name="2 Metin Yer Tutucusu"/>
          <p:cNvSpPr txBox="1">
            <a:spLocks noGrp="1"/>
          </p:cNvSpPr>
          <p:nvPr>
            <p:ph type="body" idx="4294967295"/>
          </p:nvPr>
        </p:nvSpPr>
        <p:spPr/>
        <p:txBody>
          <a:bodyPr>
            <a:normAutofit fontScale="85000" lnSpcReduction="10000"/>
          </a:bodyPr>
          <a:lstStyle>
            <a:lvl1pPr marL="431800" indent="-32385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>
              <a:buSzPct val="45000"/>
              <a:buFont typeface="StarSymbol" charset="0"/>
              <a:buChar char="●"/>
            </a:pPr>
            <a:r>
              <a:rPr lang="tr-TR">
                <a:solidFill>
                  <a:schemeClr val="tx2"/>
                </a:solidFill>
                <a:ea typeface="WenQuanYi Micro Hei" charset="0"/>
                <a:cs typeface="Lohit Hindi" charset="0"/>
              </a:rPr>
              <a:t>Paradoksik hiperirritabilite, dürtü denetiminde bozulma</a:t>
            </a:r>
          </a:p>
          <a:p>
            <a:pPr eaLnBrk="1">
              <a:buSzPct val="45000"/>
              <a:buFont typeface="StarSymbol" charset="0"/>
              <a:buChar char="●"/>
            </a:pPr>
            <a:r>
              <a:rPr lang="tr-TR">
                <a:solidFill>
                  <a:schemeClr val="tx2"/>
                </a:solidFill>
                <a:ea typeface="WenQuanYi Micro Hei" charset="0"/>
                <a:cs typeface="Lohit Hindi" charset="0"/>
              </a:rPr>
              <a:t>Amnezi, bilişsel işlev bozukluğu (bazen kalıcı olabilen demans tabloları)</a:t>
            </a:r>
          </a:p>
          <a:p>
            <a:pPr eaLnBrk="1">
              <a:buSzPct val="45000"/>
              <a:buFont typeface="StarSymbol" charset="0"/>
              <a:buChar char="●"/>
            </a:pPr>
            <a:r>
              <a:rPr lang="tr-TR">
                <a:solidFill>
                  <a:schemeClr val="tx2"/>
                </a:solidFill>
                <a:ea typeface="WenQuanYi Micro Hei" charset="0"/>
                <a:cs typeface="Lohit Hindi" charset="0"/>
              </a:rPr>
              <a:t>Serebeller belirtiler</a:t>
            </a:r>
          </a:p>
          <a:p>
            <a:pPr eaLnBrk="1">
              <a:buSzPct val="45000"/>
              <a:buFont typeface="StarSymbol" charset="0"/>
              <a:buChar char="●"/>
            </a:pPr>
            <a:r>
              <a:rPr lang="tr-TR">
                <a:solidFill>
                  <a:schemeClr val="tx2"/>
                </a:solidFill>
                <a:ea typeface="WenQuanYi Micro Hei" charset="0"/>
                <a:cs typeface="Lohit Hindi" charset="0"/>
              </a:rPr>
              <a:t>Tolerans, kesilme belirtileri, bağımlılık</a:t>
            </a:r>
          </a:p>
          <a:p>
            <a:pPr eaLnBrk="1">
              <a:buSzPct val="45000"/>
              <a:buFont typeface="StarSymbol" charset="0"/>
              <a:buChar char="●"/>
            </a:pPr>
            <a:r>
              <a:rPr lang="tr-TR">
                <a:solidFill>
                  <a:schemeClr val="tx2"/>
                </a:solidFill>
                <a:ea typeface="WenQuanYi Micro Hei" charset="0"/>
                <a:cs typeface="Lohit Hindi" charset="0"/>
              </a:rPr>
              <a:t>Konfüzyon, uyku hali, araba kullanırken dikkat!</a:t>
            </a:r>
          </a:p>
          <a:p>
            <a:pPr eaLnBrk="1">
              <a:buSzPct val="45000"/>
              <a:buFont typeface="StarSymbol" charset="0"/>
              <a:buChar char="●"/>
            </a:pPr>
            <a:r>
              <a:rPr lang="tr-TR">
                <a:solidFill>
                  <a:schemeClr val="tx2"/>
                </a:solidFill>
                <a:ea typeface="WenQuanYi Micro Hei" charset="0"/>
                <a:cs typeface="Lohit Hindi" charset="0"/>
              </a:rPr>
              <a:t>Teratojen: Nöral tüp defektleri, yarık damak dudak, flappy baby (hipotoni, hipotermi, letarji)</a:t>
            </a:r>
          </a:p>
          <a:p>
            <a:pPr eaLnBrk="1">
              <a:buSzPct val="45000"/>
              <a:buFont typeface="StarSymbol" charset="0"/>
              <a:buChar char="●"/>
            </a:pPr>
            <a:endParaRPr lang="tr-TR">
              <a:solidFill>
                <a:srgbClr val="000000"/>
              </a:solidFill>
              <a:ea typeface="WenQuanYi Micro Hei" charset="0"/>
              <a:cs typeface="Lohit Hindi" charset="0"/>
            </a:endParaRPr>
          </a:p>
          <a:p>
            <a:pPr eaLnBrk="1">
              <a:buSzPct val="45000"/>
              <a:buFont typeface="StarSymbol" charset="0"/>
              <a:buChar char="●"/>
            </a:pPr>
            <a:endParaRPr>
              <a:solidFill>
                <a:srgbClr val="000000"/>
              </a:solidFill>
              <a:ea typeface="WenQuanYi Micro Hei" charset="0"/>
              <a:cs typeface="Lohit Hind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5801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Başlık"/>
          <p:cNvSpPr txBox="1">
            <a:spLocks/>
          </p:cNvSpPr>
          <p:nvPr/>
        </p:nvSpPr>
        <p:spPr bwMode="auto">
          <a:xfrm>
            <a:off x="456480" y="273629"/>
            <a:ext cx="8229600" cy="1144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>
              <a:buSzPct val="45000"/>
              <a:buFont typeface="StarSymbol" charset="0"/>
              <a:buNone/>
            </a:pPr>
            <a:r>
              <a:rPr lang="en-US" sz="4000" dirty="0" err="1">
                <a:solidFill>
                  <a:srgbClr val="000000"/>
                </a:solidFill>
              </a:rPr>
              <a:t>Benzodiazepin</a:t>
            </a:r>
            <a:r>
              <a:rPr lang="en-US" sz="4000" dirty="0">
                <a:solidFill>
                  <a:srgbClr val="000000"/>
                </a:solidFill>
              </a:rPr>
              <a:t> </a:t>
            </a:r>
            <a:r>
              <a:rPr lang="tr-TR" sz="4000" dirty="0" err="1" smtClean="0">
                <a:solidFill>
                  <a:srgbClr val="000000"/>
                </a:solidFill>
              </a:rPr>
              <a:t>entoksikasyonu</a:t>
            </a:r>
            <a:endParaRPr lang="en-US" sz="4000" dirty="0">
              <a:solidFill>
                <a:srgbClr val="000000"/>
              </a:solidFill>
            </a:endParaRPr>
          </a:p>
        </p:txBody>
      </p:sp>
      <p:sp>
        <p:nvSpPr>
          <p:cNvPr id="23555" name="2 Metin Yer Tutucusu"/>
          <p:cNvSpPr txBox="1">
            <a:spLocks/>
          </p:cNvSpPr>
          <p:nvPr/>
        </p:nvSpPr>
        <p:spPr bwMode="auto">
          <a:xfrm>
            <a:off x="456480" y="1604329"/>
            <a:ext cx="8046720" cy="3977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431800" indent="-3238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>
              <a:spcAft>
                <a:spcPts val="1282"/>
              </a:spcAft>
              <a:buSzPct val="45000"/>
              <a:buFont typeface="StarSymbol" charset="0"/>
              <a:buChar char="●"/>
            </a:pPr>
            <a:r>
              <a:rPr lang="tr-TR" sz="2900" dirty="0" err="1">
                <a:solidFill>
                  <a:schemeClr val="tx2"/>
                </a:solidFill>
                <a:ea typeface="WenQuanYi Micro Hei" charset="0"/>
                <a:cs typeface="Lohit Hindi" charset="0"/>
              </a:rPr>
              <a:t>Ataksi</a:t>
            </a:r>
            <a:r>
              <a:rPr lang="tr-TR" sz="2900" dirty="0">
                <a:solidFill>
                  <a:schemeClr val="tx2"/>
                </a:solidFill>
                <a:ea typeface="WenQuanYi Micro Hei" charset="0"/>
                <a:cs typeface="Lohit Hindi" charset="0"/>
              </a:rPr>
              <a:t>, peltek konuşma, uykuya meyil</a:t>
            </a:r>
          </a:p>
          <a:p>
            <a:pPr eaLnBrk="1">
              <a:spcAft>
                <a:spcPts val="1282"/>
              </a:spcAft>
              <a:buSzPct val="45000"/>
              <a:buFont typeface="StarSymbol" charset="0"/>
              <a:buChar char="●"/>
            </a:pPr>
            <a:r>
              <a:rPr lang="tr-TR" sz="2900" dirty="0">
                <a:solidFill>
                  <a:schemeClr val="tx2"/>
                </a:solidFill>
                <a:ea typeface="WenQuanYi Micro Hei" charset="0"/>
                <a:cs typeface="Lohit Hindi" charset="0"/>
              </a:rPr>
              <a:t>Patlayıcı tarzda </a:t>
            </a:r>
            <a:r>
              <a:rPr lang="tr-TR" sz="2900" dirty="0" err="1">
                <a:solidFill>
                  <a:schemeClr val="tx2"/>
                </a:solidFill>
                <a:ea typeface="WenQuanYi Micro Hei" charset="0"/>
                <a:cs typeface="Lohit Hindi" charset="0"/>
              </a:rPr>
              <a:t>agresyon</a:t>
            </a:r>
            <a:endParaRPr lang="tr-TR" sz="2900" dirty="0">
              <a:solidFill>
                <a:schemeClr val="tx2"/>
              </a:solidFill>
              <a:ea typeface="WenQuanYi Micro Hei" charset="0"/>
              <a:cs typeface="Lohit Hindi" charset="0"/>
            </a:endParaRPr>
          </a:p>
          <a:p>
            <a:pPr eaLnBrk="1">
              <a:spcAft>
                <a:spcPts val="1282"/>
              </a:spcAft>
              <a:buSzPct val="45000"/>
              <a:buFont typeface="StarSymbol" charset="0"/>
              <a:buChar char="●"/>
            </a:pPr>
            <a:r>
              <a:rPr lang="tr-TR" sz="2900" dirty="0" err="1">
                <a:solidFill>
                  <a:schemeClr val="tx2"/>
                </a:solidFill>
                <a:ea typeface="WenQuanYi Micro Hei" charset="0"/>
                <a:cs typeface="Lohit Hindi" charset="0"/>
              </a:rPr>
              <a:t>Nistagmus</a:t>
            </a:r>
            <a:endParaRPr lang="tr-TR" sz="2900" dirty="0">
              <a:solidFill>
                <a:schemeClr val="tx2"/>
              </a:solidFill>
              <a:ea typeface="WenQuanYi Micro Hei" charset="0"/>
              <a:cs typeface="Lohit Hindi" charset="0"/>
            </a:endParaRPr>
          </a:p>
          <a:p>
            <a:pPr eaLnBrk="1">
              <a:spcAft>
                <a:spcPts val="1282"/>
              </a:spcAft>
              <a:buSzPct val="45000"/>
              <a:buFont typeface="StarSymbol" charset="0"/>
              <a:buChar char="●"/>
            </a:pPr>
            <a:r>
              <a:rPr lang="tr-TR" sz="2900" dirty="0">
                <a:solidFill>
                  <a:schemeClr val="tx2"/>
                </a:solidFill>
                <a:ea typeface="WenQuanYi Micro Hei" charset="0"/>
                <a:cs typeface="Lohit Hindi" charset="0"/>
              </a:rPr>
              <a:t>Hipotansiyon</a:t>
            </a:r>
          </a:p>
          <a:p>
            <a:pPr eaLnBrk="1">
              <a:spcAft>
                <a:spcPts val="1282"/>
              </a:spcAft>
              <a:buSzPct val="45000"/>
              <a:buFont typeface="StarSymbol" charset="0"/>
              <a:buChar char="●"/>
            </a:pPr>
            <a:r>
              <a:rPr lang="tr-TR" sz="2900" dirty="0" err="1">
                <a:solidFill>
                  <a:schemeClr val="tx2"/>
                </a:solidFill>
                <a:ea typeface="WenQuanYi Micro Hei" charset="0"/>
                <a:cs typeface="Lohit Hindi" charset="0"/>
              </a:rPr>
              <a:t>Respiratuar</a:t>
            </a:r>
            <a:r>
              <a:rPr lang="tr-TR" sz="2900" dirty="0">
                <a:solidFill>
                  <a:schemeClr val="tx2"/>
                </a:solidFill>
                <a:ea typeface="WenQuanYi Micro Hei" charset="0"/>
                <a:cs typeface="Lohit Hindi" charset="0"/>
              </a:rPr>
              <a:t> </a:t>
            </a:r>
            <a:r>
              <a:rPr lang="tr-TR" sz="2900" dirty="0" err="1">
                <a:solidFill>
                  <a:schemeClr val="tx2"/>
                </a:solidFill>
                <a:ea typeface="WenQuanYi Micro Hei" charset="0"/>
                <a:cs typeface="Lohit Hindi" charset="0"/>
              </a:rPr>
              <a:t>arrest</a:t>
            </a:r>
            <a:endParaRPr lang="tr-TR" sz="2900" dirty="0">
              <a:solidFill>
                <a:schemeClr val="tx2"/>
              </a:solidFill>
              <a:ea typeface="WenQuanYi Micro Hei" charset="0"/>
              <a:cs typeface="Lohit Hindi" charset="0"/>
            </a:endParaRPr>
          </a:p>
          <a:p>
            <a:pPr eaLnBrk="1">
              <a:spcAft>
                <a:spcPts val="1282"/>
              </a:spcAft>
              <a:buSzPct val="45000"/>
              <a:buFont typeface="StarSymbol" charset="0"/>
              <a:buChar char="●"/>
            </a:pPr>
            <a:r>
              <a:rPr lang="tr-TR" sz="2900" dirty="0">
                <a:solidFill>
                  <a:schemeClr val="tx2"/>
                </a:solidFill>
                <a:ea typeface="WenQuanYi Micro Hei" charset="0"/>
                <a:cs typeface="Lohit Hindi" charset="0"/>
              </a:rPr>
              <a:t>Koma - ölüm</a:t>
            </a:r>
          </a:p>
          <a:p>
            <a:pPr eaLnBrk="1">
              <a:spcAft>
                <a:spcPts val="1282"/>
              </a:spcAft>
              <a:buSzPct val="45000"/>
              <a:buFont typeface="StarSymbol" charset="0"/>
              <a:buChar char="●"/>
            </a:pPr>
            <a:endParaRPr lang="tr-TR" sz="2900" dirty="0">
              <a:solidFill>
                <a:srgbClr val="000000"/>
              </a:solidFill>
              <a:ea typeface="WenQuanYi Micro Hei" charset="0"/>
              <a:cs typeface="Lohit Hindi" charset="0"/>
            </a:endParaRPr>
          </a:p>
          <a:p>
            <a:pPr eaLnBrk="1">
              <a:spcAft>
                <a:spcPts val="1282"/>
              </a:spcAft>
              <a:buSzPct val="45000"/>
              <a:buFont typeface="StarSymbol" charset="0"/>
              <a:buChar char="●"/>
            </a:pPr>
            <a:endParaRPr lang="en-US" sz="2900" dirty="0">
              <a:solidFill>
                <a:srgbClr val="000000"/>
              </a:solidFill>
              <a:ea typeface="WenQuanYi Micro Hei" charset="0"/>
              <a:cs typeface="Lohit Hind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180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Benzodiazepin</a:t>
            </a:r>
            <a:r>
              <a:rPr lang="tr-TR" dirty="0" smtClean="0"/>
              <a:t> Çekilmesi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09021" y="1987476"/>
            <a:ext cx="7408713" cy="4525963"/>
          </a:xfrm>
        </p:spPr>
        <p:txBody>
          <a:bodyPr>
            <a:normAutofit/>
          </a:bodyPr>
          <a:lstStyle/>
          <a:p>
            <a:r>
              <a:rPr lang="tr-TR" dirty="0" err="1" smtClean="0">
                <a:solidFill>
                  <a:schemeClr val="tx1"/>
                </a:solidFill>
              </a:rPr>
              <a:t>Anksiyete</a:t>
            </a:r>
            <a:r>
              <a:rPr lang="tr-TR" dirty="0" smtClean="0">
                <a:solidFill>
                  <a:schemeClr val="tx1"/>
                </a:solidFill>
              </a:rPr>
              <a:t>, </a:t>
            </a:r>
            <a:r>
              <a:rPr lang="tr-TR" dirty="0" err="1" smtClean="0">
                <a:solidFill>
                  <a:schemeClr val="tx1"/>
                </a:solidFill>
              </a:rPr>
              <a:t>iritabilite</a:t>
            </a:r>
            <a:r>
              <a:rPr lang="tr-TR" dirty="0" smtClean="0">
                <a:solidFill>
                  <a:schemeClr val="tx1"/>
                </a:solidFill>
              </a:rPr>
              <a:t>, </a:t>
            </a:r>
            <a:r>
              <a:rPr lang="tr-TR" dirty="0" err="1" smtClean="0">
                <a:solidFill>
                  <a:schemeClr val="tx1"/>
                </a:solidFill>
              </a:rPr>
              <a:t>insomni</a:t>
            </a:r>
            <a:r>
              <a:rPr lang="tr-TR" dirty="0" smtClean="0">
                <a:solidFill>
                  <a:schemeClr val="tx1"/>
                </a:solidFill>
              </a:rPr>
              <a:t>, </a:t>
            </a:r>
            <a:r>
              <a:rPr lang="tr-TR" dirty="0" err="1" smtClean="0">
                <a:solidFill>
                  <a:schemeClr val="tx1"/>
                </a:solidFill>
              </a:rPr>
              <a:t>depersonalizasyon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Bulantı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Konsantrasyon </a:t>
            </a:r>
            <a:r>
              <a:rPr lang="tr-TR" dirty="0" err="1" smtClean="0">
                <a:solidFill>
                  <a:schemeClr val="tx1"/>
                </a:solidFill>
              </a:rPr>
              <a:t>bzk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Tremor, </a:t>
            </a:r>
            <a:r>
              <a:rPr lang="tr-TR" dirty="0" err="1" smtClean="0">
                <a:solidFill>
                  <a:schemeClr val="tx1"/>
                </a:solidFill>
              </a:rPr>
              <a:t>hiperestezi</a:t>
            </a:r>
            <a:r>
              <a:rPr lang="tr-TR" dirty="0" smtClean="0">
                <a:solidFill>
                  <a:schemeClr val="tx1"/>
                </a:solidFill>
              </a:rPr>
              <a:t>, </a:t>
            </a:r>
            <a:r>
              <a:rPr lang="tr-TR" dirty="0" err="1" smtClean="0">
                <a:solidFill>
                  <a:schemeClr val="tx1"/>
                </a:solidFill>
              </a:rPr>
              <a:t>hiperakuzi</a:t>
            </a:r>
            <a:r>
              <a:rPr lang="tr-TR" dirty="0" smtClean="0">
                <a:solidFill>
                  <a:schemeClr val="tx1"/>
                </a:solidFill>
              </a:rPr>
              <a:t>, </a:t>
            </a:r>
            <a:r>
              <a:rPr lang="tr-TR" dirty="0" err="1" smtClean="0">
                <a:solidFill>
                  <a:schemeClr val="tx1"/>
                </a:solidFill>
              </a:rPr>
              <a:t>myoklonus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Paranoya, depresyon</a:t>
            </a:r>
          </a:p>
          <a:p>
            <a:r>
              <a:rPr lang="tr-TR" dirty="0" err="1" smtClean="0">
                <a:solidFill>
                  <a:schemeClr val="tx1"/>
                </a:solidFill>
              </a:rPr>
              <a:t>Deliryum</a:t>
            </a:r>
            <a:r>
              <a:rPr lang="tr-TR" dirty="0" smtClean="0">
                <a:solidFill>
                  <a:schemeClr val="tx1"/>
                </a:solidFill>
              </a:rPr>
              <a:t>, epileptik nöbetler</a:t>
            </a:r>
          </a:p>
          <a:p>
            <a:endParaRPr lang="tr-TR" dirty="0" smtClean="0">
              <a:solidFill>
                <a:schemeClr val="tx1"/>
              </a:solidFill>
            </a:endParaRPr>
          </a:p>
          <a:p>
            <a:r>
              <a:rPr lang="en-US" b="1" dirty="0" err="1" smtClean="0">
                <a:solidFill>
                  <a:schemeClr val="tx1"/>
                </a:solidFill>
              </a:rPr>
              <a:t>Yavaş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azaltma</a:t>
            </a:r>
            <a:r>
              <a:rPr lang="en-US" b="1" dirty="0" smtClean="0">
                <a:solidFill>
                  <a:schemeClr val="tx1"/>
                </a:solidFill>
              </a:rPr>
              <a:t>: </a:t>
            </a:r>
            <a:r>
              <a:rPr lang="en-US" b="1" dirty="0" err="1" smtClean="0">
                <a:solidFill>
                  <a:schemeClr val="tx1"/>
                </a:solidFill>
              </a:rPr>
              <a:t>haftada</a:t>
            </a:r>
            <a:r>
              <a:rPr lang="en-US" b="1" dirty="0" smtClean="0">
                <a:solidFill>
                  <a:schemeClr val="tx1"/>
                </a:solidFill>
              </a:rPr>
              <a:t> %25</a:t>
            </a:r>
            <a:r>
              <a:rPr lang="tr-TR" b="1" dirty="0" smtClean="0">
                <a:solidFill>
                  <a:schemeClr val="tx1"/>
                </a:solidFill>
              </a:rPr>
              <a:t> → </a:t>
            </a:r>
            <a:r>
              <a:rPr lang="tr-TR" b="1" smtClean="0">
                <a:solidFill>
                  <a:schemeClr val="tx1"/>
                </a:solidFill>
              </a:rPr>
              <a:t>4-8 hafta 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en-US" b="1" dirty="0" err="1" smtClean="0">
                <a:solidFill>
                  <a:schemeClr val="tx1"/>
                </a:solidFill>
              </a:rPr>
              <a:t>Karbamazepin</a:t>
            </a:r>
            <a:endParaRPr lang="en-US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8189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Başlık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>
              <a:buSzPct val="45000"/>
            </a:pPr>
            <a:r>
              <a:rPr lang="tr-TR" dirty="0" err="1" smtClean="0">
                <a:solidFill>
                  <a:srgbClr val="000000"/>
                </a:solidFill>
                <a:latin typeface="Arial" charset="0"/>
              </a:rPr>
              <a:t>Zopiklon</a:t>
            </a:r>
            <a:r>
              <a:rPr lang="tr-TR" dirty="0" smtClean="0">
                <a:solidFill>
                  <a:srgbClr val="000000"/>
                </a:solidFill>
                <a:latin typeface="Arial" charset="0"/>
              </a:rPr>
              <a:t/>
            </a:r>
            <a:br>
              <a:rPr lang="tr-TR" dirty="0" smtClean="0">
                <a:solidFill>
                  <a:srgbClr val="000000"/>
                </a:solidFill>
                <a:latin typeface="Arial" charset="0"/>
              </a:rPr>
            </a:br>
            <a:r>
              <a:rPr lang="tr-TR" sz="3200" dirty="0" err="1">
                <a:solidFill>
                  <a:srgbClr val="000000"/>
                </a:solidFill>
                <a:latin typeface="Arial" charset="0"/>
              </a:rPr>
              <a:t>Z</a:t>
            </a:r>
            <a:r>
              <a:rPr lang="tr-TR" sz="3200" dirty="0" err="1" smtClean="0">
                <a:solidFill>
                  <a:srgbClr val="000000"/>
                </a:solidFill>
                <a:latin typeface="Arial" charset="0"/>
              </a:rPr>
              <a:t>olpidem</a:t>
            </a:r>
            <a:r>
              <a:rPr lang="tr-TR" sz="3200" dirty="0" smtClean="0">
                <a:solidFill>
                  <a:srgbClr val="000000"/>
                </a:solidFill>
                <a:latin typeface="Arial" charset="0"/>
              </a:rPr>
              <a:t>, </a:t>
            </a:r>
            <a:r>
              <a:rPr lang="tr-TR" sz="3200" dirty="0" err="1" smtClean="0">
                <a:solidFill>
                  <a:srgbClr val="000000"/>
                </a:solidFill>
                <a:latin typeface="Arial" charset="0"/>
              </a:rPr>
              <a:t>Alpidem</a:t>
            </a:r>
            <a:r>
              <a:rPr lang="tr-TR" sz="3200" dirty="0" smtClean="0">
                <a:solidFill>
                  <a:srgbClr val="000000"/>
                </a:solidFill>
                <a:latin typeface="Arial" charset="0"/>
              </a:rPr>
              <a:t>, </a:t>
            </a:r>
            <a:r>
              <a:rPr lang="tr-TR" sz="3200" dirty="0" err="1" smtClean="0">
                <a:solidFill>
                  <a:srgbClr val="000000"/>
                </a:solidFill>
                <a:latin typeface="Arial" charset="0"/>
              </a:rPr>
              <a:t>Zaleplon</a:t>
            </a:r>
            <a:endParaRPr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4579" name="2 Metin Yer Tutucusu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>
            <a:lvl1pPr marL="431800" indent="-32385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>
              <a:buSzPct val="45000"/>
              <a:buFont typeface="StarSymbol" charset="0"/>
              <a:buChar char="●"/>
            </a:pPr>
            <a:endParaRPr lang="tr-TR" dirty="0" smtClean="0">
              <a:solidFill>
                <a:srgbClr val="000000"/>
              </a:solidFill>
              <a:ea typeface="WenQuanYi Micro Hei" charset="0"/>
              <a:cs typeface="Lohit Hindi" charset="0"/>
            </a:endParaRPr>
          </a:p>
          <a:p>
            <a:pPr eaLnBrk="1">
              <a:buSzPct val="45000"/>
              <a:buFont typeface="StarSymbol" charset="0"/>
              <a:buChar char="●"/>
            </a:pPr>
            <a:endParaRPr lang="tr-TR" dirty="0" smtClean="0">
              <a:solidFill>
                <a:srgbClr val="000000"/>
              </a:solidFill>
              <a:ea typeface="WenQuanYi Micro Hei" charset="0"/>
              <a:cs typeface="Lohit Hindi" charset="0"/>
            </a:endParaRPr>
          </a:p>
          <a:p>
            <a:pPr eaLnBrk="1">
              <a:buSzPct val="45000"/>
              <a:buFont typeface="StarSymbol" charset="0"/>
              <a:buChar char="●"/>
            </a:pPr>
            <a:r>
              <a:rPr lang="tr-TR" dirty="0" smtClean="0">
                <a:solidFill>
                  <a:srgbClr val="000000"/>
                </a:solidFill>
                <a:ea typeface="WenQuanYi Micro Hei" charset="0"/>
                <a:cs typeface="Lohit Hindi" charset="0"/>
              </a:rPr>
              <a:t>Yoksunluk, bağımlılık düşük</a:t>
            </a:r>
          </a:p>
          <a:p>
            <a:pPr eaLnBrk="1">
              <a:buSzPct val="45000"/>
              <a:buFont typeface="StarSymbol" charset="0"/>
              <a:buChar char="●"/>
            </a:pPr>
            <a:r>
              <a:rPr lang="tr-TR" dirty="0" err="1" smtClean="0">
                <a:solidFill>
                  <a:srgbClr val="000000"/>
                </a:solidFill>
                <a:ea typeface="WenQuanYi Micro Hei" charset="0"/>
                <a:cs typeface="Lohit Hindi" charset="0"/>
              </a:rPr>
              <a:t>Rebound</a:t>
            </a:r>
            <a:r>
              <a:rPr lang="tr-TR" dirty="0" smtClean="0">
                <a:solidFill>
                  <a:srgbClr val="000000"/>
                </a:solidFill>
                <a:ea typeface="WenQuanYi Micro Hei" charset="0"/>
                <a:cs typeface="Lohit Hindi" charset="0"/>
              </a:rPr>
              <a:t> uykusuzluk düşük</a:t>
            </a:r>
          </a:p>
          <a:p>
            <a:pPr eaLnBrk="1">
              <a:buSzPct val="45000"/>
              <a:buFont typeface="StarSymbol" charset="0"/>
              <a:buChar char="●"/>
            </a:pPr>
            <a:endParaRPr lang="tr-TR" dirty="0" smtClean="0">
              <a:solidFill>
                <a:srgbClr val="000000"/>
              </a:solidFill>
              <a:ea typeface="WenQuanYi Micro Hei" charset="0"/>
              <a:cs typeface="Lohit Hindi" charset="0"/>
            </a:endParaRPr>
          </a:p>
          <a:p>
            <a:pPr eaLnBrk="1">
              <a:buSzPct val="45000"/>
              <a:buFont typeface="StarSymbol" charset="0"/>
              <a:buChar char="●"/>
            </a:pPr>
            <a:r>
              <a:rPr lang="tr-TR" dirty="0" smtClean="0">
                <a:solidFill>
                  <a:srgbClr val="000000"/>
                </a:solidFill>
                <a:ea typeface="WenQuanYi Micro Hei" charset="0"/>
                <a:cs typeface="Lohit Hindi" charset="0"/>
              </a:rPr>
              <a:t>Kabus, ajitasyon, baş dönmesi, </a:t>
            </a:r>
            <a:r>
              <a:rPr lang="tr-TR" dirty="0" err="1" smtClean="0">
                <a:solidFill>
                  <a:srgbClr val="000000"/>
                </a:solidFill>
                <a:ea typeface="WenQuanYi Micro Hei" charset="0"/>
                <a:cs typeface="Lohit Hindi" charset="0"/>
              </a:rPr>
              <a:t>sedasyon</a:t>
            </a:r>
            <a:endParaRPr lang="tr-TR" dirty="0" smtClean="0">
              <a:solidFill>
                <a:srgbClr val="000000"/>
              </a:solidFill>
              <a:ea typeface="WenQuanYi Micro Hei" charset="0"/>
              <a:cs typeface="Lohit Hindi" charset="0"/>
            </a:endParaRPr>
          </a:p>
          <a:p>
            <a:pPr eaLnBrk="1">
              <a:buSzPct val="45000"/>
              <a:buFont typeface="StarSymbol" charset="0"/>
              <a:buChar char="●"/>
            </a:pPr>
            <a:endParaRPr dirty="0">
              <a:solidFill>
                <a:srgbClr val="000000"/>
              </a:solidFill>
              <a:ea typeface="WenQuanYi Micro Hei" charset="0"/>
              <a:cs typeface="Lohit Hind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4391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1 Başlık"/>
          <p:cNvSpPr txBox="1">
            <a:spLocks noGrp="1"/>
          </p:cNvSpPr>
          <p:nvPr>
            <p:ph type="title" idx="4294967295"/>
          </p:nvPr>
        </p:nvSpPr>
        <p:spPr>
          <a:xfrm>
            <a:off x="457200" y="0"/>
            <a:ext cx="8229600" cy="1189822"/>
          </a:xfrm>
        </p:spPr>
        <p:txBody>
          <a:bodyPr/>
          <a:lstStyle/>
          <a:p>
            <a:pPr eaLnBrk="1">
              <a:buSzPct val="45000"/>
            </a:pPr>
            <a:r>
              <a:rPr lang="tr-TR" dirty="0" err="1" smtClean="0">
                <a:solidFill>
                  <a:srgbClr val="000000"/>
                </a:solidFill>
                <a:latin typeface="Arial" charset="0"/>
              </a:rPr>
              <a:t>Buspiron</a:t>
            </a:r>
            <a:endParaRPr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5603" name="2 Metin Yer Tutucusu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>
            <a:lvl1pPr marL="431800" indent="-32385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>
              <a:buSzPct val="45000"/>
              <a:buFont typeface="StarSymbol" charset="0"/>
              <a:buChar char="●"/>
            </a:pPr>
            <a:r>
              <a:rPr lang="tr-TR" dirty="0" smtClean="0">
                <a:solidFill>
                  <a:srgbClr val="000000"/>
                </a:solidFill>
                <a:ea typeface="WenQuanYi Micro Hei" charset="0"/>
                <a:cs typeface="Lohit Hindi" charset="0"/>
              </a:rPr>
              <a:t>Tedavi güçlendirme</a:t>
            </a:r>
          </a:p>
          <a:p>
            <a:pPr>
              <a:buSzPct val="45000"/>
              <a:buFont typeface="StarSymbol" charset="0"/>
              <a:buChar char="●"/>
            </a:pPr>
            <a:r>
              <a:rPr lang="tr-TR" dirty="0" smtClean="0">
                <a:solidFill>
                  <a:srgbClr val="000000"/>
                </a:solidFill>
                <a:ea typeface="WenQuanYi Micro Hei" charset="0"/>
                <a:cs typeface="Lohit Hindi" charset="0"/>
              </a:rPr>
              <a:t>5-HT</a:t>
            </a:r>
            <a:r>
              <a:rPr lang="tr-TR" baseline="-25000" dirty="0" smtClean="0">
                <a:solidFill>
                  <a:srgbClr val="000000"/>
                </a:solidFill>
                <a:ea typeface="WenQuanYi Micro Hei" charset="0"/>
                <a:cs typeface="Lohit Hindi" charset="0"/>
              </a:rPr>
              <a:t>1A </a:t>
            </a:r>
            <a:r>
              <a:rPr lang="tr-TR" dirty="0" smtClean="0">
                <a:solidFill>
                  <a:srgbClr val="000000"/>
                </a:solidFill>
                <a:ea typeface="WenQuanYi Micro Hei" charset="0"/>
                <a:cs typeface="Lohit Hindi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ea typeface="WenQuanYi Micro Hei" charset="0"/>
                <a:cs typeface="Lohit Hindi" charset="0"/>
              </a:rPr>
              <a:t>agonisti</a:t>
            </a:r>
            <a:endParaRPr lang="tr-TR" dirty="0" smtClean="0">
              <a:solidFill>
                <a:srgbClr val="000000"/>
              </a:solidFill>
              <a:ea typeface="WenQuanYi Micro Hei" charset="0"/>
              <a:cs typeface="Lohit Hindi" charset="0"/>
            </a:endParaRPr>
          </a:p>
          <a:p>
            <a:pPr>
              <a:buSzPct val="45000"/>
              <a:buFont typeface="StarSymbol" charset="0"/>
              <a:buChar char="●"/>
            </a:pPr>
            <a:r>
              <a:rPr lang="tr-TR" dirty="0" smtClean="0">
                <a:solidFill>
                  <a:srgbClr val="000000"/>
                </a:solidFill>
                <a:ea typeface="WenQuanYi Micro Hei" charset="0"/>
                <a:cs typeface="Lohit Hindi" charset="0"/>
              </a:rPr>
              <a:t>İyi yan etki profili, bağımlılık yok, alkolle etkileşim yok</a:t>
            </a:r>
          </a:p>
          <a:p>
            <a:pPr>
              <a:buSzPct val="45000"/>
              <a:buFont typeface="StarSymbol" charset="0"/>
              <a:buChar char="●"/>
            </a:pPr>
            <a:endParaRPr lang="tr-TR" dirty="0" smtClean="0">
              <a:solidFill>
                <a:srgbClr val="000000"/>
              </a:solidFill>
              <a:ea typeface="WenQuanYi Micro Hei" charset="0"/>
              <a:cs typeface="Lohit Hindi" charset="0"/>
            </a:endParaRPr>
          </a:p>
          <a:p>
            <a:pPr>
              <a:buSzPct val="45000"/>
              <a:buFont typeface="StarSymbol" charset="0"/>
              <a:buChar char="●"/>
            </a:pPr>
            <a:r>
              <a:rPr lang="tr-TR" dirty="0" smtClean="0">
                <a:solidFill>
                  <a:srgbClr val="000000"/>
                </a:solidFill>
                <a:ea typeface="WenQuanYi Micro Hei" charset="0"/>
                <a:cs typeface="Lohit Hindi" charset="0"/>
              </a:rPr>
              <a:t>Tedavi edici etkiler 2 haftadan sonra </a:t>
            </a:r>
          </a:p>
          <a:p>
            <a:pPr>
              <a:buSzPct val="45000"/>
              <a:buFont typeface="StarSymbol" charset="0"/>
              <a:buChar char="●"/>
            </a:pPr>
            <a:r>
              <a:rPr lang="tr-TR" dirty="0" smtClean="0">
                <a:solidFill>
                  <a:srgbClr val="000000"/>
                </a:solidFill>
                <a:ea typeface="WenQuanYi Micro Hei" charset="0"/>
                <a:cs typeface="Lohit Hindi" charset="0"/>
              </a:rPr>
              <a:t>Uzun </a:t>
            </a:r>
            <a:r>
              <a:rPr lang="tr-TR" dirty="0" err="1" smtClean="0">
                <a:solidFill>
                  <a:srgbClr val="000000"/>
                </a:solidFill>
                <a:ea typeface="WenQuanYi Micro Hei" charset="0"/>
                <a:cs typeface="Lohit Hindi" charset="0"/>
              </a:rPr>
              <a:t>bzd</a:t>
            </a:r>
            <a:r>
              <a:rPr lang="tr-TR" dirty="0" smtClean="0">
                <a:solidFill>
                  <a:srgbClr val="000000"/>
                </a:solidFill>
                <a:ea typeface="WenQuanYi Micro Hei" charset="0"/>
                <a:cs typeface="Lohit Hindi" charset="0"/>
              </a:rPr>
              <a:t> kullananlarda etki  </a:t>
            </a:r>
            <a:r>
              <a:rPr lang="tr-TR" b="1" dirty="0" smtClean="0">
                <a:solidFill>
                  <a:srgbClr val="FF0000"/>
                </a:solidFill>
                <a:ea typeface="WenQuanYi Micro Hei" charset="0"/>
                <a:cs typeface="Lohit Hindi" charset="0"/>
              </a:rPr>
              <a:t>↓↓</a:t>
            </a:r>
            <a:endParaRPr lang="tr-TR" b="1" baseline="-25000" dirty="0" smtClean="0">
              <a:solidFill>
                <a:srgbClr val="FF0000"/>
              </a:solidFill>
              <a:ea typeface="WenQuanYi Micro Hei" charset="0"/>
              <a:cs typeface="Lohit Hind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01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Başlık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>
              <a:buSzPct val="45000"/>
            </a:pPr>
            <a:r>
              <a:rPr lang="tr-TR" dirty="0" smtClean="0">
                <a:solidFill>
                  <a:srgbClr val="000000"/>
                </a:solidFill>
                <a:latin typeface="Arial" charset="0"/>
              </a:rPr>
              <a:t>Diğer</a:t>
            </a:r>
            <a:endParaRPr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627" name="2 Metin Yer Tutucusu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>
            <a:lvl1pPr marL="431800" indent="-32385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>
              <a:buSzPct val="45000"/>
              <a:buFont typeface="StarSymbol" charset="0"/>
              <a:buChar char="●"/>
            </a:pPr>
            <a:r>
              <a:rPr lang="tr-TR" dirty="0" err="1" smtClean="0">
                <a:solidFill>
                  <a:srgbClr val="000000"/>
                </a:solidFill>
                <a:ea typeface="WenQuanYi Micro Hei" charset="0"/>
                <a:cs typeface="Lohit Hindi" charset="0"/>
              </a:rPr>
              <a:t>Kloral</a:t>
            </a:r>
            <a:r>
              <a:rPr lang="tr-TR" dirty="0" smtClean="0">
                <a:solidFill>
                  <a:srgbClr val="000000"/>
                </a:solidFill>
                <a:ea typeface="WenQuanYi Micro Hei" charset="0"/>
                <a:cs typeface="Lohit Hindi" charset="0"/>
              </a:rPr>
              <a:t> hidrat</a:t>
            </a:r>
          </a:p>
          <a:p>
            <a:pPr eaLnBrk="1">
              <a:buSzPct val="45000"/>
              <a:buFont typeface="StarSymbol" charset="0"/>
              <a:buChar char="●"/>
            </a:pPr>
            <a:r>
              <a:rPr lang="tr-TR" dirty="0" err="1" smtClean="0">
                <a:solidFill>
                  <a:srgbClr val="000000"/>
                </a:solidFill>
                <a:ea typeface="WenQuanYi Micro Hei" charset="0"/>
                <a:cs typeface="Lohit Hindi" charset="0"/>
              </a:rPr>
              <a:t>Glutetimit</a:t>
            </a:r>
            <a:r>
              <a:rPr lang="tr-TR" dirty="0" smtClean="0">
                <a:solidFill>
                  <a:srgbClr val="000000"/>
                </a:solidFill>
                <a:ea typeface="WenQuanYi Micro Hei" charset="0"/>
                <a:cs typeface="Lohit Hindi" charset="0"/>
              </a:rPr>
              <a:t>, </a:t>
            </a:r>
            <a:r>
              <a:rPr lang="tr-TR" dirty="0" err="1" smtClean="0">
                <a:solidFill>
                  <a:srgbClr val="000000"/>
                </a:solidFill>
                <a:ea typeface="WenQuanYi Micro Hei" charset="0"/>
                <a:cs typeface="Lohit Hindi" charset="0"/>
              </a:rPr>
              <a:t>meprobamat</a:t>
            </a:r>
            <a:endParaRPr lang="tr-TR" dirty="0" smtClean="0">
              <a:solidFill>
                <a:srgbClr val="000000"/>
              </a:solidFill>
              <a:ea typeface="WenQuanYi Micro Hei" charset="0"/>
              <a:cs typeface="Lohit Hindi" charset="0"/>
            </a:endParaRPr>
          </a:p>
          <a:p>
            <a:pPr eaLnBrk="1">
              <a:buSzPct val="45000"/>
              <a:buFont typeface="StarSymbol" charset="0"/>
              <a:buChar char="●"/>
            </a:pPr>
            <a:endParaRPr lang="tr-TR" dirty="0" smtClean="0">
              <a:solidFill>
                <a:srgbClr val="000000"/>
              </a:solidFill>
              <a:ea typeface="WenQuanYi Micro Hei" charset="0"/>
              <a:cs typeface="Lohit Hindi" charset="0"/>
            </a:endParaRPr>
          </a:p>
          <a:p>
            <a:pPr eaLnBrk="1">
              <a:buSzPct val="45000"/>
              <a:buFont typeface="StarSymbol" charset="0"/>
              <a:buChar char="●"/>
            </a:pPr>
            <a:r>
              <a:rPr lang="tr-TR" dirty="0" err="1" smtClean="0">
                <a:solidFill>
                  <a:srgbClr val="000000"/>
                </a:solidFill>
                <a:ea typeface="WenQuanYi Micro Hei" charset="0"/>
                <a:cs typeface="Lohit Hindi" charset="0"/>
              </a:rPr>
              <a:t>Antihistaminikler</a:t>
            </a:r>
            <a:r>
              <a:rPr lang="tr-TR" dirty="0" smtClean="0">
                <a:solidFill>
                  <a:srgbClr val="000000"/>
                </a:solidFill>
                <a:ea typeface="WenQuanYi Micro Hei" charset="0"/>
                <a:cs typeface="Lohit Hindi" charset="0"/>
              </a:rPr>
              <a:t>: </a:t>
            </a:r>
            <a:r>
              <a:rPr lang="tr-TR" dirty="0" err="1" smtClean="0">
                <a:solidFill>
                  <a:srgbClr val="000000"/>
                </a:solidFill>
                <a:ea typeface="WenQuanYi Micro Hei" charset="0"/>
                <a:cs typeface="Lohit Hindi" charset="0"/>
              </a:rPr>
              <a:t>difenhidramin</a:t>
            </a:r>
            <a:r>
              <a:rPr lang="tr-TR" dirty="0" smtClean="0">
                <a:solidFill>
                  <a:srgbClr val="000000"/>
                </a:solidFill>
                <a:ea typeface="WenQuanYi Micro Hei" charset="0"/>
                <a:cs typeface="Lohit Hindi" charset="0"/>
              </a:rPr>
              <a:t>, </a:t>
            </a:r>
            <a:r>
              <a:rPr lang="tr-TR" dirty="0" err="1" smtClean="0">
                <a:solidFill>
                  <a:srgbClr val="000000"/>
                </a:solidFill>
                <a:ea typeface="WenQuanYi Micro Hei" charset="0"/>
                <a:cs typeface="Lohit Hindi" charset="0"/>
              </a:rPr>
              <a:t>hidrksizin</a:t>
            </a:r>
            <a:endParaRPr lang="tr-TR" dirty="0" smtClean="0">
              <a:solidFill>
                <a:srgbClr val="000000"/>
              </a:solidFill>
              <a:ea typeface="WenQuanYi Micro Hei" charset="0"/>
              <a:cs typeface="Lohit Hindi" charset="0"/>
            </a:endParaRPr>
          </a:p>
          <a:p>
            <a:pPr eaLnBrk="1">
              <a:buSzPct val="45000"/>
              <a:buFont typeface="StarSymbol" charset="0"/>
              <a:buChar char="●"/>
            </a:pPr>
            <a:endParaRPr lang="tr-TR" dirty="0" smtClean="0">
              <a:solidFill>
                <a:srgbClr val="000000"/>
              </a:solidFill>
              <a:ea typeface="WenQuanYi Micro Hei" charset="0"/>
              <a:cs typeface="Lohit Hindi" charset="0"/>
            </a:endParaRPr>
          </a:p>
          <a:p>
            <a:pPr eaLnBrk="1">
              <a:buSzPct val="45000"/>
              <a:buFont typeface="StarSymbol" charset="0"/>
              <a:buChar char="●"/>
            </a:pPr>
            <a:r>
              <a:rPr lang="el-GR" dirty="0" smtClean="0">
                <a:solidFill>
                  <a:srgbClr val="000000"/>
                </a:solidFill>
                <a:ea typeface="WenQuanYi Micro Hei" charset="0"/>
                <a:cs typeface="Lohit Hindi" charset="0"/>
              </a:rPr>
              <a:t>β</a:t>
            </a:r>
            <a:r>
              <a:rPr lang="tr-TR" dirty="0" smtClean="0">
                <a:solidFill>
                  <a:srgbClr val="000000"/>
                </a:solidFill>
                <a:ea typeface="WenQuanYi Micro Hei" charset="0"/>
                <a:cs typeface="Lohit Hindi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ea typeface="WenQuanYi Micro Hei" charset="0"/>
                <a:cs typeface="Lohit Hindi" charset="0"/>
              </a:rPr>
              <a:t>blokerler</a:t>
            </a:r>
            <a:endParaRPr dirty="0">
              <a:solidFill>
                <a:srgbClr val="000000"/>
              </a:solidFill>
              <a:ea typeface="WenQuanYi Micro Hei" charset="0"/>
              <a:cs typeface="Lohit Hind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6406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47716" y="3362732"/>
            <a:ext cx="4796284" cy="349526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 </a:t>
            </a:r>
            <a:r>
              <a:rPr lang="en-US" dirty="0" err="1" smtClean="0"/>
              <a:t>Farmakodinamik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/>
              <a:t>monoaminler</a:t>
            </a:r>
            <a:r>
              <a:rPr lang="en-US" dirty="0" smtClean="0"/>
              <a:t>: 5-HT, NA, DA</a:t>
            </a:r>
          </a:p>
          <a:p>
            <a:endParaRPr lang="en-US" dirty="0"/>
          </a:p>
          <a:p>
            <a:r>
              <a:rPr lang="en-US" dirty="0" smtClean="0"/>
              <a:t>ion </a:t>
            </a:r>
            <a:r>
              <a:rPr lang="en-US" dirty="0" err="1" smtClean="0"/>
              <a:t>transportu</a:t>
            </a:r>
            <a:r>
              <a:rPr lang="en-US" dirty="0" smtClean="0"/>
              <a:t> </a:t>
            </a:r>
          </a:p>
          <a:p>
            <a:pPr lvl="1"/>
            <a:r>
              <a:rPr lang="en-US" dirty="0" err="1" smtClean="0"/>
              <a:t>monovalan</a:t>
            </a:r>
            <a:r>
              <a:rPr lang="en-US" dirty="0" smtClean="0"/>
              <a:t> (Na, K)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divalan</a:t>
            </a:r>
            <a:r>
              <a:rPr lang="en-US" dirty="0" smtClean="0"/>
              <a:t> (</a:t>
            </a:r>
            <a:r>
              <a:rPr lang="en-US" dirty="0" err="1" smtClean="0"/>
              <a:t>Ca</a:t>
            </a:r>
            <a:r>
              <a:rPr lang="en-US" dirty="0" smtClean="0"/>
              <a:t>, Mg) </a:t>
            </a:r>
            <a:r>
              <a:rPr lang="en-US" dirty="0" err="1" smtClean="0"/>
              <a:t>katyonlara</a:t>
            </a:r>
            <a:r>
              <a:rPr lang="en-US" dirty="0" smtClean="0"/>
              <a:t> </a:t>
            </a:r>
            <a:r>
              <a:rPr lang="en-US" dirty="0" err="1" smtClean="0"/>
              <a:t>benzerliği</a:t>
            </a:r>
            <a:endParaRPr lang="en-US" dirty="0" smtClean="0"/>
          </a:p>
          <a:p>
            <a:r>
              <a:rPr lang="en-US" dirty="0" err="1" smtClean="0"/>
              <a:t>ikincil</a:t>
            </a:r>
            <a:r>
              <a:rPr lang="en-US" dirty="0" smtClean="0"/>
              <a:t> </a:t>
            </a:r>
            <a:r>
              <a:rPr lang="en-US" dirty="0" err="1" smtClean="0"/>
              <a:t>mesajcılar</a:t>
            </a:r>
            <a:r>
              <a:rPr lang="en-US" dirty="0" smtClean="0"/>
              <a:t>: </a:t>
            </a:r>
          </a:p>
          <a:p>
            <a:pPr lvl="1"/>
            <a:r>
              <a:rPr lang="en-US" dirty="0" err="1" smtClean="0"/>
              <a:t>fosfotidil</a:t>
            </a:r>
            <a:r>
              <a:rPr lang="en-US" dirty="0" smtClean="0"/>
              <a:t> </a:t>
            </a:r>
            <a:r>
              <a:rPr lang="en-US" dirty="0" err="1" smtClean="0"/>
              <a:t>inostol</a:t>
            </a:r>
            <a:r>
              <a:rPr lang="en-US" dirty="0" smtClean="0"/>
              <a:t>, </a:t>
            </a:r>
          </a:p>
          <a:p>
            <a:pPr lvl="1"/>
            <a:r>
              <a:rPr lang="en-US" dirty="0" err="1" smtClean="0"/>
              <a:t>adenilatsiklaz</a:t>
            </a:r>
            <a:endParaRPr lang="en-US" dirty="0" smtClean="0"/>
          </a:p>
          <a:p>
            <a:r>
              <a:rPr lang="en-US" dirty="0" err="1"/>
              <a:t>h</a:t>
            </a:r>
            <a:r>
              <a:rPr lang="en-US" dirty="0" err="1" smtClean="0"/>
              <a:t>ipokampuste</a:t>
            </a:r>
            <a:r>
              <a:rPr lang="en-US" dirty="0" smtClean="0"/>
              <a:t> </a:t>
            </a:r>
            <a:r>
              <a:rPr lang="en-US" dirty="0" err="1" smtClean="0"/>
              <a:t>expresyon</a:t>
            </a:r>
            <a:r>
              <a:rPr lang="en-US" dirty="0" smtClean="0"/>
              <a:t> </a:t>
            </a:r>
            <a:r>
              <a:rPr lang="en-US" dirty="0" err="1" smtClean="0"/>
              <a:t>azalması</a:t>
            </a:r>
            <a:endParaRPr lang="en-US" dirty="0" smtClean="0"/>
          </a:p>
          <a:p>
            <a:pPr lvl="1"/>
            <a:r>
              <a:rPr lang="en-US" dirty="0" smtClean="0"/>
              <a:t>PKC, </a:t>
            </a:r>
            <a:r>
              <a:rPr lang="en-US" dirty="0" err="1" smtClean="0"/>
              <a:t>ikiz</a:t>
            </a:r>
            <a:r>
              <a:rPr lang="en-US" dirty="0" smtClean="0"/>
              <a:t> </a:t>
            </a:r>
            <a:r>
              <a:rPr lang="en-US" dirty="0" err="1" smtClean="0"/>
              <a:t>izoenzim</a:t>
            </a:r>
            <a:endParaRPr lang="en-US" dirty="0" smtClean="0"/>
          </a:p>
          <a:p>
            <a:pPr lvl="1"/>
            <a:r>
              <a:rPr lang="en-US" dirty="0" smtClean="0"/>
              <a:t>MARCKS</a:t>
            </a:r>
          </a:p>
          <a:p>
            <a:r>
              <a:rPr lang="en-US" dirty="0" err="1"/>
              <a:t>e</a:t>
            </a:r>
            <a:r>
              <a:rPr lang="en-US" dirty="0" err="1" smtClean="0"/>
              <a:t>ksitotoksisite</a:t>
            </a:r>
            <a:endParaRPr lang="en-US" dirty="0" smtClean="0"/>
          </a:p>
          <a:p>
            <a:pPr lvl="1"/>
            <a:r>
              <a:rPr lang="en-US" dirty="0" smtClean="0"/>
              <a:t>NDMA</a:t>
            </a:r>
          </a:p>
          <a:p>
            <a:pPr lvl="1"/>
            <a:r>
              <a:rPr lang="en-US" dirty="0" smtClean="0"/>
              <a:t>AMPA</a:t>
            </a:r>
          </a:p>
          <a:p>
            <a:r>
              <a:rPr lang="en-US" dirty="0" err="1" smtClean="0"/>
              <a:t>büyüme</a:t>
            </a:r>
            <a:r>
              <a:rPr lang="en-US" dirty="0" smtClean="0"/>
              <a:t> </a:t>
            </a:r>
            <a:r>
              <a:rPr lang="en-US" dirty="0" err="1" smtClean="0"/>
              <a:t>faktörlerinin</a:t>
            </a:r>
            <a:r>
              <a:rPr lang="en-US" dirty="0" smtClean="0"/>
              <a:t> gen </a:t>
            </a:r>
          </a:p>
          <a:p>
            <a:pPr marL="0" indent="0">
              <a:buNone/>
            </a:pPr>
            <a:r>
              <a:rPr lang="en-US" dirty="0" err="1" smtClean="0"/>
              <a:t>ekspresyonunu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nöronal</a:t>
            </a:r>
            <a:r>
              <a:rPr lang="en-US" dirty="0" smtClean="0"/>
              <a:t> </a:t>
            </a:r>
            <a:r>
              <a:rPr lang="en-US" dirty="0" err="1" smtClean="0"/>
              <a:t>plastisiteyi</a:t>
            </a:r>
            <a:endParaRPr lang="en-US" dirty="0" smtClean="0"/>
          </a:p>
          <a:p>
            <a:pPr lvl="1"/>
            <a:r>
              <a:rPr lang="en-US" dirty="0" smtClean="0"/>
              <a:t>GSK3</a:t>
            </a:r>
          </a:p>
          <a:p>
            <a:pPr lvl="1"/>
            <a:r>
              <a:rPr lang="en-US" dirty="0" smtClean="0"/>
              <a:t>PKC</a:t>
            </a:r>
          </a:p>
        </p:txBody>
      </p:sp>
    </p:spTree>
    <p:extLst>
      <p:ext uri="{BB962C8B-B14F-4D97-AF65-F5344CB8AC3E}">
        <p14:creationId xmlns:p14="http://schemas.microsoft.com/office/powerpoint/2010/main" val="343692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 </a:t>
            </a:r>
            <a:r>
              <a:rPr lang="en-US" dirty="0" err="1" smtClean="0"/>
              <a:t>Endikasyonları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Bipolar </a:t>
            </a:r>
            <a:r>
              <a:rPr lang="en-US" b="1" dirty="0" err="1" smtClean="0">
                <a:solidFill>
                  <a:srgbClr val="FF0000"/>
                </a:solidFill>
              </a:rPr>
              <a:t>afektif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bozukluk</a:t>
            </a:r>
            <a:endParaRPr lang="en-US" b="1" dirty="0" smtClean="0"/>
          </a:p>
          <a:p>
            <a:endParaRPr lang="en-US" dirty="0" smtClean="0"/>
          </a:p>
          <a:p>
            <a:r>
              <a:rPr lang="en-US" dirty="0" err="1" smtClean="0"/>
              <a:t>Tekrarlayıcı</a:t>
            </a:r>
            <a:r>
              <a:rPr lang="en-US" dirty="0" smtClean="0"/>
              <a:t> (unipolar) </a:t>
            </a:r>
            <a:r>
              <a:rPr lang="en-US" dirty="0" err="1" smtClean="0"/>
              <a:t>depresyon</a:t>
            </a:r>
            <a:endParaRPr lang="en-US" dirty="0" smtClean="0"/>
          </a:p>
          <a:p>
            <a:r>
              <a:rPr lang="en-US" dirty="0" err="1" smtClean="0"/>
              <a:t>Şizoafektif</a:t>
            </a:r>
            <a:r>
              <a:rPr lang="en-US" dirty="0" smtClean="0"/>
              <a:t> </a:t>
            </a:r>
            <a:r>
              <a:rPr lang="en-US" dirty="0" err="1" smtClean="0"/>
              <a:t>bozukluk</a:t>
            </a:r>
            <a:r>
              <a:rPr lang="en-US" dirty="0" smtClean="0"/>
              <a:t>; </a:t>
            </a:r>
            <a:r>
              <a:rPr lang="en-US" dirty="0" err="1" smtClean="0"/>
              <a:t>özl</a:t>
            </a:r>
            <a:r>
              <a:rPr lang="en-US" dirty="0" smtClean="0"/>
              <a:t> </a:t>
            </a:r>
            <a:r>
              <a:rPr lang="en-US" dirty="0" err="1" smtClean="0"/>
              <a:t>manik</a:t>
            </a:r>
            <a:r>
              <a:rPr lang="en-US" dirty="0" smtClean="0"/>
              <a:t> </a:t>
            </a:r>
          </a:p>
          <a:p>
            <a:endParaRPr lang="en-US" dirty="0" smtClean="0"/>
          </a:p>
          <a:p>
            <a:r>
              <a:rPr lang="en-US" dirty="0" err="1" smtClean="0"/>
              <a:t>saldırgan</a:t>
            </a:r>
            <a:r>
              <a:rPr lang="en-US" dirty="0" smtClean="0"/>
              <a:t> </a:t>
            </a:r>
            <a:r>
              <a:rPr lang="en-US" dirty="0" err="1" smtClean="0"/>
              <a:t>davranım</a:t>
            </a:r>
            <a:r>
              <a:rPr lang="en-US" dirty="0" smtClean="0"/>
              <a:t> </a:t>
            </a:r>
            <a:r>
              <a:rPr lang="en-US" dirty="0" err="1" smtClean="0"/>
              <a:t>bozuklukları</a:t>
            </a:r>
            <a:endParaRPr lang="en-US" dirty="0" smtClean="0"/>
          </a:p>
          <a:p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tıbbi</a:t>
            </a:r>
            <a:r>
              <a:rPr lang="en-US" dirty="0" smtClean="0"/>
              <a:t> </a:t>
            </a:r>
            <a:r>
              <a:rPr lang="en-US" dirty="0" err="1" smtClean="0"/>
              <a:t>duruma</a:t>
            </a:r>
            <a:r>
              <a:rPr lang="en-US" dirty="0" smtClean="0"/>
              <a:t> </a:t>
            </a:r>
            <a:r>
              <a:rPr lang="en-US" dirty="0" err="1" smtClean="0"/>
              <a:t>bağlı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çıkan</a:t>
            </a:r>
            <a:r>
              <a:rPr lang="en-US" dirty="0" smtClean="0"/>
              <a:t> </a:t>
            </a:r>
            <a:r>
              <a:rPr lang="en-US" dirty="0" err="1" smtClean="0"/>
              <a:t>afektif</a:t>
            </a:r>
            <a:r>
              <a:rPr lang="en-US" dirty="0" smtClean="0"/>
              <a:t> </a:t>
            </a:r>
            <a:r>
              <a:rPr lang="en-US" dirty="0" err="1" smtClean="0"/>
              <a:t>belirtiler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intihar</a:t>
            </a:r>
            <a:r>
              <a:rPr lang="en-US" dirty="0" smtClean="0"/>
              <a:t> </a:t>
            </a:r>
            <a:r>
              <a:rPr lang="en-US" dirty="0" err="1" smtClean="0"/>
              <a:t>engelleyici</a:t>
            </a:r>
            <a:r>
              <a:rPr lang="en-US" dirty="0" smtClean="0"/>
              <a:t> </a:t>
            </a:r>
            <a:r>
              <a:rPr lang="en-US" dirty="0" err="1" smtClean="0"/>
              <a:t>etki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479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 </a:t>
            </a:r>
            <a:r>
              <a:rPr lang="en-US" dirty="0" err="1" smtClean="0"/>
              <a:t>yan</a:t>
            </a:r>
            <a:r>
              <a:rPr lang="en-US" dirty="0" smtClean="0"/>
              <a:t> </a:t>
            </a:r>
            <a:r>
              <a:rPr lang="en-US" dirty="0" err="1" smtClean="0"/>
              <a:t>etkiler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Nörolojik</a:t>
            </a:r>
            <a:endParaRPr lang="en-US" dirty="0" smtClean="0"/>
          </a:p>
          <a:p>
            <a:pPr lvl="1"/>
            <a:r>
              <a:rPr lang="en-US" dirty="0" err="1" smtClean="0"/>
              <a:t>sersemlik</a:t>
            </a:r>
            <a:r>
              <a:rPr lang="en-US" dirty="0" smtClean="0"/>
              <a:t>, </a:t>
            </a:r>
            <a:r>
              <a:rPr lang="en-US" dirty="0" err="1" smtClean="0"/>
              <a:t>disfori</a:t>
            </a:r>
            <a:r>
              <a:rPr lang="en-US" dirty="0" smtClean="0"/>
              <a:t>, </a:t>
            </a:r>
            <a:r>
              <a:rPr lang="en-US" dirty="0" err="1" smtClean="0"/>
              <a:t>spontanlıkta</a:t>
            </a:r>
            <a:r>
              <a:rPr lang="en-US" dirty="0" smtClean="0"/>
              <a:t> </a:t>
            </a:r>
            <a:r>
              <a:rPr lang="en-US" dirty="0" err="1" smtClean="0"/>
              <a:t>azalma</a:t>
            </a:r>
            <a:r>
              <a:rPr lang="en-US" dirty="0" smtClean="0"/>
              <a:t>, </a:t>
            </a:r>
            <a:r>
              <a:rPr lang="en-US" dirty="0" err="1" smtClean="0"/>
              <a:t>yavaşlamış</a:t>
            </a:r>
            <a:r>
              <a:rPr lang="en-US" dirty="0" smtClean="0"/>
              <a:t> </a:t>
            </a:r>
            <a:r>
              <a:rPr lang="en-US" dirty="0" err="1" smtClean="0"/>
              <a:t>reaksiyon</a:t>
            </a:r>
            <a:r>
              <a:rPr lang="en-US" dirty="0" smtClean="0"/>
              <a:t> </a:t>
            </a:r>
            <a:r>
              <a:rPr lang="en-US" dirty="0" err="1" smtClean="0"/>
              <a:t>zamanı</a:t>
            </a:r>
            <a:r>
              <a:rPr lang="en-US" dirty="0" smtClean="0"/>
              <a:t>, </a:t>
            </a:r>
            <a:r>
              <a:rPr lang="en-US" dirty="0" err="1" smtClean="0"/>
              <a:t>bellek</a:t>
            </a:r>
            <a:r>
              <a:rPr lang="en-US" dirty="0" smtClean="0"/>
              <a:t> </a:t>
            </a:r>
            <a:r>
              <a:rPr lang="en-US" dirty="0" err="1" smtClean="0"/>
              <a:t>bzk</a:t>
            </a:r>
            <a:endParaRPr lang="en-US" dirty="0" smtClean="0"/>
          </a:p>
          <a:p>
            <a:pPr lvl="1"/>
            <a:r>
              <a:rPr lang="en-US" dirty="0" smtClean="0"/>
              <a:t>tremor, EPS, </a:t>
            </a:r>
            <a:r>
              <a:rPr lang="en-US" dirty="0" err="1" smtClean="0"/>
              <a:t>nöbet</a:t>
            </a:r>
            <a:r>
              <a:rPr lang="en-US" dirty="0" smtClean="0"/>
              <a:t> </a:t>
            </a:r>
            <a:r>
              <a:rPr lang="en-US" dirty="0" err="1" smtClean="0"/>
              <a:t>eşiği</a:t>
            </a:r>
            <a:r>
              <a:rPr lang="en-US" dirty="0" smtClean="0"/>
              <a:t> </a:t>
            </a:r>
            <a:r>
              <a:rPr lang="en-US" dirty="0" err="1" smtClean="0"/>
              <a:t>düşer</a:t>
            </a:r>
            <a:endParaRPr lang="en-US" dirty="0" smtClean="0"/>
          </a:p>
          <a:p>
            <a:r>
              <a:rPr lang="en-US" dirty="0" err="1" smtClean="0"/>
              <a:t>Endokrin</a:t>
            </a:r>
            <a:endParaRPr lang="en-US" dirty="0" smtClean="0"/>
          </a:p>
          <a:p>
            <a:pPr lvl="1"/>
            <a:r>
              <a:rPr lang="en-US" dirty="0" err="1" smtClean="0"/>
              <a:t>Hipotiroidizm</a:t>
            </a:r>
            <a:r>
              <a:rPr lang="en-US" dirty="0" smtClean="0"/>
              <a:t>, </a:t>
            </a:r>
            <a:r>
              <a:rPr lang="en-US" dirty="0" err="1" smtClean="0"/>
              <a:t>hipertiroidizm</a:t>
            </a:r>
            <a:r>
              <a:rPr lang="en-US" dirty="0" smtClean="0"/>
              <a:t>, </a:t>
            </a:r>
            <a:r>
              <a:rPr lang="en-US" dirty="0" err="1" smtClean="0"/>
              <a:t>hiperparatiroidizm</a:t>
            </a:r>
            <a:r>
              <a:rPr lang="en-US" dirty="0" smtClean="0"/>
              <a:t>, </a:t>
            </a:r>
            <a:r>
              <a:rPr lang="tr-TR" dirty="0" err="1" smtClean="0"/>
              <a:t>hiperkalsemi</a:t>
            </a:r>
            <a:r>
              <a:rPr lang="tr-TR" dirty="0" smtClean="0"/>
              <a:t>, </a:t>
            </a:r>
            <a:r>
              <a:rPr lang="en-US" dirty="0" err="1" smtClean="0"/>
              <a:t>pth</a:t>
            </a:r>
            <a:r>
              <a:rPr lang="en-US" dirty="0" smtClean="0"/>
              <a:t> </a:t>
            </a:r>
            <a:r>
              <a:rPr lang="en-US" dirty="0" err="1" smtClean="0"/>
              <a:t>adenom</a:t>
            </a:r>
            <a:endParaRPr lang="en-US" dirty="0" smtClean="0"/>
          </a:p>
          <a:p>
            <a:r>
              <a:rPr lang="en-US" dirty="0" smtClean="0"/>
              <a:t>KV</a:t>
            </a:r>
          </a:p>
          <a:p>
            <a:pPr lvl="1"/>
            <a:r>
              <a:rPr lang="en-US" dirty="0" err="1" smtClean="0"/>
              <a:t>benin</a:t>
            </a:r>
            <a:r>
              <a:rPr lang="en-US" dirty="0" smtClean="0"/>
              <a:t> T </a:t>
            </a:r>
            <a:r>
              <a:rPr lang="en-US" dirty="0" err="1" smtClean="0"/>
              <a:t>dalgası</a:t>
            </a:r>
            <a:r>
              <a:rPr lang="en-US" dirty="0" smtClean="0"/>
              <a:t> </a:t>
            </a:r>
            <a:r>
              <a:rPr lang="en-US" dirty="0" err="1" smtClean="0"/>
              <a:t>değişiklikleri</a:t>
            </a:r>
            <a:r>
              <a:rPr lang="en-US" dirty="0" smtClean="0"/>
              <a:t>, </a:t>
            </a:r>
            <a:r>
              <a:rPr lang="en-US" dirty="0" err="1" smtClean="0"/>
              <a:t>sinüs</a:t>
            </a:r>
            <a:r>
              <a:rPr lang="en-US" dirty="0" smtClean="0"/>
              <a:t> </a:t>
            </a:r>
            <a:r>
              <a:rPr lang="en-US" dirty="0" err="1" smtClean="0"/>
              <a:t>nodülü</a:t>
            </a:r>
            <a:r>
              <a:rPr lang="en-US" dirty="0" smtClean="0"/>
              <a:t> </a:t>
            </a:r>
            <a:r>
              <a:rPr lang="en-US" dirty="0" err="1" smtClean="0"/>
              <a:t>disfonksiyonu</a:t>
            </a:r>
            <a:endParaRPr lang="en-US" dirty="0" smtClean="0"/>
          </a:p>
          <a:p>
            <a:r>
              <a:rPr lang="en-US" dirty="0" smtClean="0"/>
              <a:t>Renal</a:t>
            </a:r>
          </a:p>
          <a:p>
            <a:pPr lvl="1"/>
            <a:r>
              <a:rPr lang="en-US" dirty="0" err="1" smtClean="0"/>
              <a:t>konsantrasyon</a:t>
            </a:r>
            <a:r>
              <a:rPr lang="en-US" dirty="0" smtClean="0"/>
              <a:t> </a:t>
            </a:r>
            <a:r>
              <a:rPr lang="en-US" dirty="0" err="1" smtClean="0"/>
              <a:t>yetersizliği</a:t>
            </a:r>
            <a:r>
              <a:rPr lang="en-US" dirty="0" smtClean="0"/>
              <a:t>, </a:t>
            </a:r>
            <a:r>
              <a:rPr lang="en-US" dirty="0" err="1" smtClean="0"/>
              <a:t>morfolojik</a:t>
            </a:r>
            <a:r>
              <a:rPr lang="en-US" dirty="0" smtClean="0"/>
              <a:t> </a:t>
            </a:r>
            <a:r>
              <a:rPr lang="en-US" dirty="0" err="1" smtClean="0"/>
              <a:t>değişiklikler</a:t>
            </a:r>
            <a:r>
              <a:rPr lang="en-US" dirty="0" smtClean="0"/>
              <a:t>, </a:t>
            </a:r>
            <a:r>
              <a:rPr lang="en-US" dirty="0" err="1" smtClean="0"/>
              <a:t>poliüri</a:t>
            </a:r>
            <a:r>
              <a:rPr lang="en-US" dirty="0" smtClean="0"/>
              <a:t> (</a:t>
            </a:r>
            <a:r>
              <a:rPr lang="en-US" dirty="0" err="1" smtClean="0"/>
              <a:t>nefrojenik</a:t>
            </a:r>
            <a:r>
              <a:rPr lang="en-US" dirty="0" smtClean="0"/>
              <a:t> DI), GFR </a:t>
            </a:r>
            <a:r>
              <a:rPr lang="en-US" dirty="0" err="1" smtClean="0"/>
              <a:t>düşüklüğü</a:t>
            </a:r>
            <a:r>
              <a:rPr lang="en-US" dirty="0" smtClean="0"/>
              <a:t>, </a:t>
            </a:r>
            <a:r>
              <a:rPr lang="en-US" dirty="0" err="1" smtClean="0"/>
              <a:t>nefrojenik</a:t>
            </a:r>
            <a:r>
              <a:rPr lang="en-US" dirty="0" smtClean="0"/>
              <a:t> </a:t>
            </a:r>
            <a:r>
              <a:rPr lang="en-US" dirty="0" err="1" smtClean="0"/>
              <a:t>sendrom</a:t>
            </a:r>
            <a:r>
              <a:rPr lang="en-US" dirty="0" smtClean="0"/>
              <a:t>, RTA</a:t>
            </a:r>
          </a:p>
          <a:p>
            <a:r>
              <a:rPr lang="en-US" dirty="0" err="1" smtClean="0"/>
              <a:t>Dermatolojik</a:t>
            </a:r>
            <a:endParaRPr lang="en-US" dirty="0"/>
          </a:p>
          <a:p>
            <a:pPr lvl="1"/>
            <a:r>
              <a:rPr lang="en-US" dirty="0" err="1" smtClean="0"/>
              <a:t>Akne</a:t>
            </a:r>
            <a:r>
              <a:rPr lang="en-US" dirty="0" smtClean="0"/>
              <a:t>, </a:t>
            </a:r>
            <a:r>
              <a:rPr lang="en-US" dirty="0" err="1" smtClean="0"/>
              <a:t>saç</a:t>
            </a:r>
            <a:r>
              <a:rPr lang="en-US" dirty="0" smtClean="0"/>
              <a:t> </a:t>
            </a:r>
            <a:r>
              <a:rPr lang="en-US" dirty="0" err="1" smtClean="0"/>
              <a:t>dökülmesi</a:t>
            </a:r>
            <a:r>
              <a:rPr lang="en-US" dirty="0" smtClean="0"/>
              <a:t>, </a:t>
            </a:r>
            <a:r>
              <a:rPr lang="en-US" dirty="0" err="1" smtClean="0"/>
              <a:t>döküntü</a:t>
            </a:r>
            <a:r>
              <a:rPr lang="tr-TR" dirty="0" smtClean="0"/>
              <a:t>, </a:t>
            </a:r>
            <a:r>
              <a:rPr lang="en-US" dirty="0" err="1" smtClean="0"/>
              <a:t>psöriazis</a:t>
            </a:r>
            <a:endParaRPr lang="en-US" dirty="0" smtClean="0"/>
          </a:p>
          <a:p>
            <a:r>
              <a:rPr lang="en-US" dirty="0" smtClean="0"/>
              <a:t>GI</a:t>
            </a:r>
          </a:p>
          <a:p>
            <a:pPr lvl="1"/>
            <a:r>
              <a:rPr lang="en-US" dirty="0" err="1" smtClean="0"/>
              <a:t>iştahsızlık</a:t>
            </a:r>
            <a:r>
              <a:rPr lang="en-US" dirty="0" smtClean="0"/>
              <a:t>, </a:t>
            </a:r>
            <a:r>
              <a:rPr lang="en-US" dirty="0" err="1" smtClean="0"/>
              <a:t>bulantı</a:t>
            </a:r>
            <a:r>
              <a:rPr lang="en-US" dirty="0" smtClean="0"/>
              <a:t>, </a:t>
            </a:r>
            <a:r>
              <a:rPr lang="en-US" dirty="0" err="1" smtClean="0"/>
              <a:t>kusma</a:t>
            </a:r>
            <a:r>
              <a:rPr lang="en-US" dirty="0" smtClean="0"/>
              <a:t>, </a:t>
            </a:r>
            <a:r>
              <a:rPr lang="en-US" dirty="0" err="1" smtClean="0"/>
              <a:t>diyare</a:t>
            </a:r>
            <a:r>
              <a:rPr lang="en-US" dirty="0" smtClean="0"/>
              <a:t>, </a:t>
            </a:r>
            <a:r>
              <a:rPr lang="en-US" dirty="0" err="1" smtClean="0"/>
              <a:t>ağız</a:t>
            </a:r>
            <a:r>
              <a:rPr lang="en-US" dirty="0" smtClean="0"/>
              <a:t> </a:t>
            </a:r>
            <a:r>
              <a:rPr lang="en-US" dirty="0" err="1" smtClean="0"/>
              <a:t>kuruluğu</a:t>
            </a:r>
            <a:r>
              <a:rPr lang="en-US" dirty="0" smtClean="0"/>
              <a:t>, </a:t>
            </a:r>
          </a:p>
          <a:p>
            <a:r>
              <a:rPr lang="en-US" dirty="0" err="1" smtClean="0"/>
              <a:t>Diğer</a:t>
            </a:r>
            <a:endParaRPr lang="en-US" dirty="0" smtClean="0"/>
          </a:p>
          <a:p>
            <a:pPr lvl="1"/>
            <a:r>
              <a:rPr lang="en-US" dirty="0" err="1" smtClean="0"/>
              <a:t>Ch</a:t>
            </a:r>
            <a:r>
              <a:rPr lang="en-US" dirty="0" smtClean="0"/>
              <a:t> </a:t>
            </a:r>
            <a:r>
              <a:rPr lang="en-US" dirty="0" err="1" smtClean="0"/>
              <a:t>metabolizması</a:t>
            </a:r>
            <a:r>
              <a:rPr lang="en-US" dirty="0" smtClean="0"/>
              <a:t> </a:t>
            </a:r>
            <a:r>
              <a:rPr lang="en-US" dirty="0" err="1" smtClean="0"/>
              <a:t>değişiklikleri</a:t>
            </a:r>
            <a:r>
              <a:rPr lang="en-US" dirty="0" smtClean="0"/>
              <a:t>, </a:t>
            </a:r>
            <a:r>
              <a:rPr lang="en-US" dirty="0"/>
              <a:t>kilo </a:t>
            </a:r>
            <a:r>
              <a:rPr lang="en-US" dirty="0" err="1" smtClean="0"/>
              <a:t>alımı</a:t>
            </a:r>
            <a:r>
              <a:rPr lang="en-US" dirty="0" smtClean="0"/>
              <a:t>, </a:t>
            </a:r>
            <a:r>
              <a:rPr lang="en-US" dirty="0" err="1" smtClean="0"/>
              <a:t>lökositoz</a:t>
            </a:r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07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 </a:t>
            </a:r>
            <a:r>
              <a:rPr lang="tr-TR" dirty="0" smtClean="0"/>
              <a:t>takibi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Düşük</a:t>
            </a:r>
            <a:r>
              <a:rPr lang="en-US" dirty="0" smtClean="0"/>
              <a:t> </a:t>
            </a:r>
            <a:r>
              <a:rPr lang="en-US" dirty="0" err="1" smtClean="0"/>
              <a:t>terapotik</a:t>
            </a:r>
            <a:r>
              <a:rPr lang="en-US" dirty="0" smtClean="0"/>
              <a:t> </a:t>
            </a:r>
            <a:r>
              <a:rPr lang="en-US" dirty="0" err="1" smtClean="0"/>
              <a:t>pencere</a:t>
            </a:r>
            <a:r>
              <a:rPr lang="en-US" dirty="0" smtClean="0"/>
              <a:t>: </a:t>
            </a:r>
            <a:r>
              <a:rPr lang="en-US" dirty="0" err="1" smtClean="0"/>
              <a:t>düzenli</a:t>
            </a:r>
            <a:r>
              <a:rPr lang="en-US" dirty="0" smtClean="0"/>
              <a:t> </a:t>
            </a:r>
            <a:r>
              <a:rPr lang="en-US" dirty="0" err="1" smtClean="0"/>
              <a:t>takip</a:t>
            </a:r>
            <a:endParaRPr lang="en-US" dirty="0" smtClean="0"/>
          </a:p>
          <a:p>
            <a:pPr lvl="1"/>
            <a:r>
              <a:rPr lang="en-US" dirty="0" err="1" smtClean="0"/>
              <a:t>manik</a:t>
            </a:r>
            <a:r>
              <a:rPr lang="en-US" dirty="0" smtClean="0"/>
              <a:t> </a:t>
            </a:r>
            <a:r>
              <a:rPr lang="en-US" dirty="0" err="1" smtClean="0"/>
              <a:t>atak</a:t>
            </a:r>
            <a:r>
              <a:rPr lang="en-US" dirty="0" smtClean="0"/>
              <a:t>	0.8 - 1.2 </a:t>
            </a:r>
            <a:r>
              <a:rPr lang="en-US" dirty="0" err="1" smtClean="0"/>
              <a:t>mmol</a:t>
            </a:r>
            <a:r>
              <a:rPr lang="en-US" dirty="0" smtClean="0"/>
              <a:t>/l</a:t>
            </a:r>
          </a:p>
          <a:p>
            <a:pPr lvl="1"/>
            <a:r>
              <a:rPr lang="en-US" dirty="0" err="1" smtClean="0"/>
              <a:t>idame</a:t>
            </a:r>
            <a:r>
              <a:rPr lang="en-US" dirty="0" smtClean="0"/>
              <a:t> </a:t>
            </a:r>
            <a:r>
              <a:rPr lang="en-US" dirty="0"/>
              <a:t>	</a:t>
            </a:r>
            <a:r>
              <a:rPr lang="en-US" dirty="0" smtClean="0"/>
              <a:t>0.4 - 0.8 </a:t>
            </a:r>
            <a:r>
              <a:rPr lang="en-US" dirty="0" err="1"/>
              <a:t>mmol</a:t>
            </a:r>
            <a:r>
              <a:rPr lang="en-US" dirty="0"/>
              <a:t>/</a:t>
            </a:r>
            <a:r>
              <a:rPr lang="en-US" dirty="0" smtClean="0"/>
              <a:t>l</a:t>
            </a:r>
          </a:p>
          <a:p>
            <a:pPr lvl="1"/>
            <a:r>
              <a:rPr lang="en-US" dirty="0" err="1" smtClean="0"/>
              <a:t>toksisite</a:t>
            </a:r>
            <a:r>
              <a:rPr lang="en-US" dirty="0" smtClean="0"/>
              <a:t>	&gt; 1.5 </a:t>
            </a:r>
            <a:r>
              <a:rPr lang="en-US" dirty="0" err="1"/>
              <a:t>mmol</a:t>
            </a:r>
            <a:r>
              <a:rPr lang="en-US" dirty="0"/>
              <a:t>/</a:t>
            </a:r>
            <a:r>
              <a:rPr lang="en-US" dirty="0" smtClean="0"/>
              <a:t>l; </a:t>
            </a:r>
            <a:r>
              <a:rPr lang="en-US" dirty="0" err="1" smtClean="0"/>
              <a:t>yaşlılar</a:t>
            </a:r>
            <a:r>
              <a:rPr lang="en-US" dirty="0" smtClean="0"/>
              <a:t>, </a:t>
            </a:r>
            <a:r>
              <a:rPr lang="en-US" dirty="0" err="1" smtClean="0"/>
              <a:t>fenitoin</a:t>
            </a:r>
            <a:r>
              <a:rPr lang="en-US" dirty="0" smtClean="0"/>
              <a:t>, </a:t>
            </a:r>
            <a:r>
              <a:rPr lang="en-US" dirty="0" err="1" smtClean="0"/>
              <a:t>karbamezapin</a:t>
            </a:r>
            <a:r>
              <a:rPr lang="en-US" dirty="0" smtClean="0"/>
              <a:t>, haloperidol, genet </a:t>
            </a:r>
            <a:r>
              <a:rPr lang="en-US" dirty="0" err="1" smtClean="0"/>
              <a:t>tıbbi</a:t>
            </a:r>
            <a:r>
              <a:rPr lang="en-US" dirty="0" smtClean="0"/>
              <a:t> durum</a:t>
            </a:r>
          </a:p>
          <a:p>
            <a:pPr lvl="1"/>
            <a:endParaRPr lang="en-US" dirty="0" smtClean="0"/>
          </a:p>
          <a:p>
            <a:r>
              <a:rPr lang="en-US" dirty="0" err="1"/>
              <a:t>Entoksikasyon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bulantı</a:t>
            </a:r>
            <a:r>
              <a:rPr lang="en-US" dirty="0"/>
              <a:t>, </a:t>
            </a:r>
            <a:r>
              <a:rPr lang="en-US" dirty="0" err="1"/>
              <a:t>kusma</a:t>
            </a:r>
            <a:r>
              <a:rPr lang="en-US" dirty="0"/>
              <a:t>, </a:t>
            </a:r>
            <a:r>
              <a:rPr lang="en-US" dirty="0" err="1"/>
              <a:t>iştahsızlık</a:t>
            </a:r>
            <a:r>
              <a:rPr lang="en-US" dirty="0"/>
              <a:t>, </a:t>
            </a:r>
            <a:r>
              <a:rPr lang="en-US" dirty="0" err="1"/>
              <a:t>hiperrefleksi</a:t>
            </a:r>
            <a:r>
              <a:rPr lang="en-US" dirty="0"/>
              <a:t>, </a:t>
            </a:r>
            <a:r>
              <a:rPr lang="en-US" dirty="0" err="1"/>
              <a:t>kaba</a:t>
            </a:r>
            <a:r>
              <a:rPr lang="en-US" dirty="0"/>
              <a:t> tremor, </a:t>
            </a:r>
            <a:r>
              <a:rPr lang="en-US" dirty="0" err="1"/>
              <a:t>ataksi</a:t>
            </a:r>
            <a:r>
              <a:rPr lang="en-US" dirty="0"/>
              <a:t>, </a:t>
            </a:r>
            <a:r>
              <a:rPr lang="en-US" dirty="0" err="1"/>
              <a:t>nistagmus</a:t>
            </a:r>
            <a:r>
              <a:rPr lang="en-US" dirty="0"/>
              <a:t>, </a:t>
            </a:r>
            <a:r>
              <a:rPr lang="en-US" dirty="0" err="1"/>
              <a:t>dizartri</a:t>
            </a:r>
            <a:endParaRPr lang="en-US" dirty="0"/>
          </a:p>
          <a:p>
            <a:pPr lvl="1"/>
            <a:r>
              <a:rPr lang="en-US" dirty="0" err="1"/>
              <a:t>klonik</a:t>
            </a:r>
            <a:r>
              <a:rPr lang="en-US" dirty="0"/>
              <a:t> </a:t>
            </a:r>
            <a:r>
              <a:rPr lang="en-US" dirty="0" err="1"/>
              <a:t>hareketler</a:t>
            </a:r>
            <a:r>
              <a:rPr lang="en-US" dirty="0"/>
              <a:t>, </a:t>
            </a:r>
            <a:r>
              <a:rPr lang="en-US" dirty="0" err="1"/>
              <a:t>görmede</a:t>
            </a:r>
            <a:r>
              <a:rPr lang="en-US" dirty="0"/>
              <a:t> </a:t>
            </a:r>
            <a:r>
              <a:rPr lang="en-US" dirty="0" err="1"/>
              <a:t>bulanma</a:t>
            </a:r>
            <a:r>
              <a:rPr lang="en-US" dirty="0"/>
              <a:t>, </a:t>
            </a:r>
            <a:r>
              <a:rPr lang="en-US" dirty="0" err="1"/>
              <a:t>konvulsif</a:t>
            </a:r>
            <a:r>
              <a:rPr lang="en-US" dirty="0"/>
              <a:t> </a:t>
            </a:r>
            <a:r>
              <a:rPr lang="en-US" dirty="0" err="1"/>
              <a:t>nöbetler</a:t>
            </a:r>
            <a:r>
              <a:rPr lang="en-US" dirty="0"/>
              <a:t>, </a:t>
            </a:r>
            <a:r>
              <a:rPr lang="en-US" dirty="0" err="1"/>
              <a:t>deliryum</a:t>
            </a:r>
            <a:r>
              <a:rPr lang="en-US" dirty="0"/>
              <a:t>, </a:t>
            </a:r>
          </a:p>
          <a:p>
            <a:pPr lvl="1"/>
            <a:r>
              <a:rPr lang="en-US" dirty="0" err="1"/>
              <a:t>oligüri</a:t>
            </a:r>
            <a:r>
              <a:rPr lang="en-US" dirty="0"/>
              <a:t>, BY, </a:t>
            </a:r>
            <a:r>
              <a:rPr lang="en-US" dirty="0" err="1" smtClean="0"/>
              <a:t>koma</a:t>
            </a:r>
            <a:endParaRPr lang="tr-TR" dirty="0" smtClean="0"/>
          </a:p>
          <a:p>
            <a:pPr lvl="1"/>
            <a:endParaRPr lang="tr-TR" dirty="0"/>
          </a:p>
          <a:p>
            <a:r>
              <a:rPr lang="en-US" dirty="0"/>
              <a:t>MSS </a:t>
            </a:r>
            <a:r>
              <a:rPr lang="en-US" dirty="0" err="1"/>
              <a:t>giriş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çıkışı</a:t>
            </a:r>
            <a:r>
              <a:rPr lang="en-US" dirty="0"/>
              <a:t> </a:t>
            </a:r>
            <a:r>
              <a:rPr lang="en-US" dirty="0" err="1"/>
              <a:t>yavaş</a:t>
            </a:r>
            <a:endParaRPr lang="en-US" dirty="0"/>
          </a:p>
          <a:p>
            <a:pPr lvl="1"/>
            <a:r>
              <a:rPr lang="en-US" dirty="0" err="1"/>
              <a:t>akut</a:t>
            </a:r>
            <a:r>
              <a:rPr lang="en-US" dirty="0"/>
              <a:t> </a:t>
            </a:r>
            <a:r>
              <a:rPr lang="en-US" dirty="0" err="1"/>
              <a:t>aşırı</a:t>
            </a:r>
            <a:r>
              <a:rPr lang="en-US" dirty="0"/>
              <a:t> </a:t>
            </a:r>
            <a:r>
              <a:rPr lang="en-US" dirty="0" err="1"/>
              <a:t>dozlarda</a:t>
            </a:r>
            <a:r>
              <a:rPr lang="en-US" dirty="0"/>
              <a:t> </a:t>
            </a:r>
            <a:r>
              <a:rPr lang="en-US" dirty="0" err="1"/>
              <a:t>erken</a:t>
            </a:r>
            <a:r>
              <a:rPr lang="en-US" dirty="0"/>
              <a:t> </a:t>
            </a:r>
            <a:r>
              <a:rPr lang="en-US" dirty="0" err="1"/>
              <a:t>dönemde</a:t>
            </a:r>
            <a:r>
              <a:rPr lang="en-US" dirty="0"/>
              <a:t> </a:t>
            </a:r>
            <a:r>
              <a:rPr lang="en-US" dirty="0" err="1"/>
              <a:t>şiddetli</a:t>
            </a:r>
            <a:r>
              <a:rPr lang="en-US" dirty="0"/>
              <a:t> </a:t>
            </a:r>
            <a:r>
              <a:rPr lang="en-US" dirty="0" err="1"/>
              <a:t>belirti</a:t>
            </a:r>
            <a:r>
              <a:rPr lang="en-US" dirty="0"/>
              <a:t> </a:t>
            </a:r>
            <a:r>
              <a:rPr lang="en-US" dirty="0" err="1"/>
              <a:t>olmayabilir</a:t>
            </a:r>
            <a:endParaRPr lang="en-US" dirty="0"/>
          </a:p>
          <a:p>
            <a:pPr lvl="1"/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düzeyi</a:t>
            </a:r>
            <a:r>
              <a:rPr lang="en-US" dirty="0"/>
              <a:t> </a:t>
            </a:r>
            <a:r>
              <a:rPr lang="en-US" dirty="0" err="1"/>
              <a:t>düştükten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klinik</a:t>
            </a:r>
            <a:r>
              <a:rPr lang="en-US" dirty="0"/>
              <a:t> </a:t>
            </a:r>
            <a:r>
              <a:rPr lang="en-US" dirty="0" err="1"/>
              <a:t>belirtiler</a:t>
            </a:r>
            <a:r>
              <a:rPr lang="en-US" dirty="0"/>
              <a:t> </a:t>
            </a:r>
            <a:r>
              <a:rPr lang="en-US" dirty="0" err="1"/>
              <a:t>uzun</a:t>
            </a:r>
            <a:r>
              <a:rPr lang="en-US" dirty="0"/>
              <a:t> </a:t>
            </a:r>
            <a:r>
              <a:rPr lang="en-US" dirty="0" err="1"/>
              <a:t>süre</a:t>
            </a:r>
            <a:r>
              <a:rPr lang="en-US" dirty="0"/>
              <a:t> </a:t>
            </a:r>
            <a:r>
              <a:rPr lang="en-US" dirty="0" err="1"/>
              <a:t>devam</a:t>
            </a:r>
            <a:r>
              <a:rPr lang="en-US" dirty="0"/>
              <a:t> </a:t>
            </a:r>
            <a:r>
              <a:rPr lang="en-US" dirty="0" err="1"/>
              <a:t>edebilir</a:t>
            </a:r>
            <a:endParaRPr lang="tr-TR" dirty="0"/>
          </a:p>
          <a:p>
            <a:pPr lvl="1"/>
            <a:r>
              <a:rPr lang="tr-TR" dirty="0"/>
              <a:t>Akut ve kronik entoksikasyon aynı düzeye çok farklı belirti verebilir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 err="1"/>
              <a:t>agresif</a:t>
            </a:r>
            <a:r>
              <a:rPr lang="en-US" dirty="0"/>
              <a:t> </a:t>
            </a:r>
            <a:r>
              <a:rPr lang="en-US" dirty="0" err="1"/>
              <a:t>hidrasyon</a:t>
            </a:r>
            <a:r>
              <a:rPr lang="en-US" dirty="0"/>
              <a:t>, </a:t>
            </a:r>
            <a:r>
              <a:rPr lang="en-US" dirty="0" err="1" smtClean="0"/>
              <a:t>diyaliz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6800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Li</a:t>
            </a:r>
            <a:r>
              <a:rPr lang="tr-TR" dirty="0" smtClean="0"/>
              <a:t> takibi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İlk dönem sık kan düzeyi kontrolü</a:t>
            </a:r>
          </a:p>
          <a:p>
            <a:r>
              <a:rPr lang="tr-TR" dirty="0" smtClean="0"/>
              <a:t>İlk 6 ayda sık, sonra 6-12 ayda bir</a:t>
            </a:r>
          </a:p>
          <a:p>
            <a:pPr lvl="1"/>
            <a:r>
              <a:rPr lang="tr-TR" dirty="0" smtClean="0"/>
              <a:t>TK</a:t>
            </a:r>
          </a:p>
          <a:p>
            <a:pPr lvl="1"/>
            <a:r>
              <a:rPr lang="tr-TR" dirty="0" smtClean="0"/>
              <a:t>BFT</a:t>
            </a:r>
          </a:p>
          <a:p>
            <a:pPr lvl="1"/>
            <a:r>
              <a:rPr lang="tr-TR" dirty="0" smtClean="0"/>
              <a:t>TFT</a:t>
            </a:r>
          </a:p>
          <a:p>
            <a:pPr lvl="1"/>
            <a:r>
              <a:rPr lang="tr-TR" dirty="0" smtClean="0"/>
              <a:t>TİT</a:t>
            </a:r>
          </a:p>
          <a:p>
            <a:pPr lvl="1"/>
            <a:r>
              <a:rPr lang="tr-TR" dirty="0" err="1" smtClean="0"/>
              <a:t>Li</a:t>
            </a:r>
            <a:r>
              <a:rPr lang="tr-TR" dirty="0" smtClean="0"/>
              <a:t> düzeyi</a:t>
            </a:r>
          </a:p>
          <a:p>
            <a:pPr lvl="1"/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 </a:t>
            </a:r>
            <a:r>
              <a:rPr lang="tr-TR" dirty="0" smtClean="0"/>
              <a:t>etkileşimler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Na </a:t>
            </a:r>
            <a:r>
              <a:rPr lang="en-US" dirty="0" err="1"/>
              <a:t>dengesini</a:t>
            </a:r>
            <a:r>
              <a:rPr lang="en-US" dirty="0"/>
              <a:t> </a:t>
            </a:r>
            <a:r>
              <a:rPr lang="en-US" dirty="0" err="1"/>
              <a:t>etkileyen</a:t>
            </a:r>
            <a:r>
              <a:rPr lang="en-US" dirty="0"/>
              <a:t> </a:t>
            </a:r>
            <a:r>
              <a:rPr lang="en-US" dirty="0" err="1"/>
              <a:t>ilaçlar</a:t>
            </a:r>
            <a:r>
              <a:rPr lang="en-US" dirty="0"/>
              <a:t>: Li </a:t>
            </a:r>
            <a:r>
              <a:rPr lang="en-US" dirty="0" err="1" smtClean="0"/>
              <a:t>tutulması</a:t>
            </a:r>
            <a:endParaRPr lang="en-US" dirty="0"/>
          </a:p>
          <a:p>
            <a:pPr lvl="1"/>
            <a:r>
              <a:rPr lang="en-US" dirty="0" err="1"/>
              <a:t>diette</a:t>
            </a:r>
            <a:r>
              <a:rPr lang="en-US" dirty="0"/>
              <a:t>, </a:t>
            </a:r>
            <a:r>
              <a:rPr lang="en-US" dirty="0" err="1"/>
              <a:t>sıvı</a:t>
            </a:r>
            <a:r>
              <a:rPr lang="en-US" dirty="0"/>
              <a:t> </a:t>
            </a:r>
            <a:r>
              <a:rPr lang="en-US" dirty="0" err="1"/>
              <a:t>alımında</a:t>
            </a:r>
            <a:r>
              <a:rPr lang="en-US" dirty="0"/>
              <a:t>, </a:t>
            </a:r>
            <a:r>
              <a:rPr lang="en-US" dirty="0" err="1"/>
              <a:t>kaybında</a:t>
            </a:r>
            <a:r>
              <a:rPr lang="en-US" dirty="0"/>
              <a:t> 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değişiklik</a:t>
            </a:r>
            <a:endParaRPr lang="en-US" dirty="0"/>
          </a:p>
          <a:p>
            <a:pPr lvl="1"/>
            <a:r>
              <a:rPr lang="en-US" dirty="0" err="1" smtClean="0"/>
              <a:t>Diüretikler</a:t>
            </a:r>
            <a:r>
              <a:rPr lang="tr-TR" dirty="0" smtClean="0"/>
              <a:t>: </a:t>
            </a:r>
            <a:r>
              <a:rPr lang="tr-TR" dirty="0" err="1" smtClean="0"/>
              <a:t>özl</a:t>
            </a:r>
            <a:r>
              <a:rPr lang="tr-TR" dirty="0" smtClean="0"/>
              <a:t> </a:t>
            </a:r>
            <a:r>
              <a:rPr lang="en-US" dirty="0" err="1" smtClean="0"/>
              <a:t>tiazit</a:t>
            </a:r>
            <a:r>
              <a:rPr lang="en-US" dirty="0" smtClean="0"/>
              <a:t> </a:t>
            </a:r>
            <a:r>
              <a:rPr lang="en-US" dirty="0" err="1" smtClean="0"/>
              <a:t>diüretikler</a:t>
            </a:r>
            <a:endParaRPr lang="en-US" dirty="0"/>
          </a:p>
          <a:p>
            <a:pPr lvl="1"/>
            <a:r>
              <a:rPr lang="en-US" dirty="0"/>
              <a:t>NSAID: ibuprofen, </a:t>
            </a:r>
            <a:r>
              <a:rPr lang="en-US" dirty="0" err="1"/>
              <a:t>indometazin</a:t>
            </a:r>
            <a:r>
              <a:rPr lang="en-US" dirty="0"/>
              <a:t>, </a:t>
            </a:r>
            <a:r>
              <a:rPr lang="en-US" dirty="0" err="1"/>
              <a:t>mefenamic</a:t>
            </a:r>
            <a:r>
              <a:rPr lang="en-US" dirty="0"/>
              <a:t> </a:t>
            </a:r>
            <a:r>
              <a:rPr lang="en-US" dirty="0" err="1"/>
              <a:t>asit</a:t>
            </a:r>
            <a:r>
              <a:rPr lang="en-US" dirty="0"/>
              <a:t>, </a:t>
            </a:r>
            <a:r>
              <a:rPr lang="en-US" dirty="0" err="1"/>
              <a:t>diclofenac</a:t>
            </a:r>
            <a:r>
              <a:rPr lang="en-US" dirty="0"/>
              <a:t>, </a:t>
            </a:r>
            <a:r>
              <a:rPr lang="en-US" dirty="0" err="1"/>
              <a:t>piroksikam</a:t>
            </a:r>
            <a:endParaRPr lang="en-US" dirty="0"/>
          </a:p>
          <a:p>
            <a:pPr lvl="1"/>
            <a:r>
              <a:rPr lang="en-US" dirty="0"/>
              <a:t>GFR: </a:t>
            </a:r>
            <a:r>
              <a:rPr lang="en-US" dirty="0" err="1"/>
              <a:t>kardiak</a:t>
            </a:r>
            <a:r>
              <a:rPr lang="en-US" dirty="0"/>
              <a:t>, renal </a:t>
            </a:r>
            <a:r>
              <a:rPr lang="en-US" dirty="0" err="1"/>
              <a:t>hastalıklar</a:t>
            </a:r>
            <a:r>
              <a:rPr lang="en-US" dirty="0"/>
              <a:t>; </a:t>
            </a:r>
          </a:p>
          <a:p>
            <a:pPr marL="0" indent="0">
              <a:buNone/>
            </a:pPr>
            <a:endParaRPr lang="en-US" dirty="0"/>
          </a:p>
          <a:p>
            <a:r>
              <a:rPr lang="tr-TR" dirty="0" err="1" smtClean="0"/>
              <a:t>Kontrendikasyonlar</a:t>
            </a:r>
            <a:r>
              <a:rPr lang="en-US" dirty="0" smtClean="0"/>
              <a:t>: </a:t>
            </a:r>
            <a:endParaRPr lang="tr-TR" dirty="0" smtClean="0"/>
          </a:p>
          <a:p>
            <a:pPr lvl="1"/>
            <a:r>
              <a:rPr lang="tr-TR" dirty="0" smtClean="0"/>
              <a:t>Hamilelik: </a:t>
            </a:r>
            <a:r>
              <a:rPr lang="en-US" dirty="0" err="1" smtClean="0"/>
              <a:t>Ebstein</a:t>
            </a:r>
            <a:r>
              <a:rPr lang="en-US" dirty="0" smtClean="0"/>
              <a:t> </a:t>
            </a:r>
            <a:r>
              <a:rPr lang="en-US" dirty="0" err="1" smtClean="0"/>
              <a:t>anomalisi</a:t>
            </a:r>
            <a:endParaRPr lang="tr-TR" dirty="0" smtClean="0"/>
          </a:p>
          <a:p>
            <a:pPr lvl="1"/>
            <a:r>
              <a:rPr lang="tr-TR" dirty="0" smtClean="0"/>
              <a:t>Akut MI</a:t>
            </a:r>
          </a:p>
          <a:p>
            <a:pPr lvl="1"/>
            <a:r>
              <a:rPr lang="tr-TR" dirty="0" err="1" smtClean="0"/>
              <a:t>Myastenia</a:t>
            </a:r>
            <a:r>
              <a:rPr lang="tr-TR" dirty="0" smtClean="0"/>
              <a:t> </a:t>
            </a:r>
            <a:r>
              <a:rPr lang="tr-TR" dirty="0" err="1" smtClean="0"/>
              <a:t>gravis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7283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Executive.thmx</Template>
  <TotalTime>12390</TotalTime>
  <Words>1228</Words>
  <Application>Microsoft Office PowerPoint</Application>
  <PresentationFormat>Ekran Gösterisi (4:3)</PresentationFormat>
  <Paragraphs>353</Paragraphs>
  <Slides>38</Slides>
  <Notes>15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38</vt:i4>
      </vt:variant>
    </vt:vector>
  </HeadingPairs>
  <TitlesOfParts>
    <vt:vector size="48" baseType="lpstr">
      <vt:lpstr>ＭＳ ゴシック</vt:lpstr>
      <vt:lpstr>ＭＳ Ｐゴシック</vt:lpstr>
      <vt:lpstr>Arial</vt:lpstr>
      <vt:lpstr>Calibri</vt:lpstr>
      <vt:lpstr>Century Gothic</vt:lpstr>
      <vt:lpstr>Courier New</vt:lpstr>
      <vt:lpstr>Lohit Hindi</vt:lpstr>
      <vt:lpstr>StarSymbol</vt:lpstr>
      <vt:lpstr>WenQuanYi Micro Hei</vt:lpstr>
      <vt:lpstr>Executive</vt:lpstr>
      <vt:lpstr>Duygudurum Düzenleyiciler</vt:lpstr>
      <vt:lpstr>DD</vt:lpstr>
      <vt:lpstr>Li Farmakokinetik</vt:lpstr>
      <vt:lpstr>Li Farmakodinamik</vt:lpstr>
      <vt:lpstr>Li Endikasyonları</vt:lpstr>
      <vt:lpstr>Li yan etkiler</vt:lpstr>
      <vt:lpstr>Li takibi</vt:lpstr>
      <vt:lpstr>Li takibi</vt:lpstr>
      <vt:lpstr>Li etkileşimler</vt:lpstr>
      <vt:lpstr>Antikonvulsanlar</vt:lpstr>
      <vt:lpstr>Valproik asit</vt:lpstr>
      <vt:lpstr>VA</vt:lpstr>
      <vt:lpstr>VA yan etkiler</vt:lpstr>
      <vt:lpstr>VA </vt:lpstr>
      <vt:lpstr>VA ilaç etkileşimleri</vt:lpstr>
      <vt:lpstr>Karbamazepin</vt:lpstr>
      <vt:lpstr>CBZ yan etkiler</vt:lpstr>
      <vt:lpstr>Lamotrijin</vt:lpstr>
      <vt:lpstr>Diğer antikonvülsanlar</vt:lpstr>
      <vt:lpstr>PowerPoint Sunusu</vt:lpstr>
      <vt:lpstr>İKAP YE</vt:lpstr>
      <vt:lpstr>ANKSİYOLİTİKLER</vt:lpstr>
      <vt:lpstr>ANKSİYOLİTİKLER</vt:lpstr>
      <vt:lpstr>ANKSİYOLİTİKLER</vt:lpstr>
      <vt:lpstr>BARBİTÜRATLAR</vt:lpstr>
      <vt:lpstr>BENZODİYAZEPİNLER</vt:lpstr>
      <vt:lpstr>Sedatif Bdz.ler</vt:lpstr>
      <vt:lpstr>Hipnotik Bdz'ler</vt:lpstr>
      <vt:lpstr>PowerPoint Sunusu</vt:lpstr>
      <vt:lpstr>PowerPoint Sunusu</vt:lpstr>
      <vt:lpstr>Benzodiazepinlerin etki mekanizması</vt:lpstr>
      <vt:lpstr>PowerPoint Sunusu</vt:lpstr>
      <vt:lpstr>Benzodiazepin yan etkileri</vt:lpstr>
      <vt:lpstr>PowerPoint Sunusu</vt:lpstr>
      <vt:lpstr>Benzodiazepin Çekilmesi</vt:lpstr>
      <vt:lpstr>Zopiklon Zolpidem, Alpidem, Zaleplon</vt:lpstr>
      <vt:lpstr>Buspiron</vt:lpstr>
      <vt:lpstr>Diğer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mcs</dc:creator>
  <cp:lastModifiedBy>user</cp:lastModifiedBy>
  <cp:revision>118</cp:revision>
  <dcterms:created xsi:type="dcterms:W3CDTF">2014-09-01T10:00:25Z</dcterms:created>
  <dcterms:modified xsi:type="dcterms:W3CDTF">2020-03-25T10:24:03Z</dcterms:modified>
</cp:coreProperties>
</file>