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6"/>
  </p:notesMasterIdLst>
  <p:sldIdLst>
    <p:sldId id="256" r:id="rId2"/>
    <p:sldId id="258" r:id="rId3"/>
    <p:sldId id="283" r:id="rId4"/>
    <p:sldId id="284" r:id="rId5"/>
    <p:sldId id="263" r:id="rId6"/>
    <p:sldId id="264" r:id="rId7"/>
    <p:sldId id="265" r:id="rId8"/>
    <p:sldId id="28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10.05.2020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358537" y="896981"/>
            <a:ext cx="9361714" cy="5050973"/>
          </a:xfrm>
        </p:spPr>
        <p:txBody>
          <a:bodyPr>
            <a:normAutofit fontScale="70000" lnSpcReduction="20000"/>
          </a:bodyPr>
          <a:lstStyle/>
          <a:p>
            <a:pPr marL="0" indent="0" algn="just">
              <a:buNone/>
            </a:pPr>
            <a:r>
              <a:rPr lang="tr-TR" sz="2900" b="1" dirty="0"/>
              <a:t>2. </a:t>
            </a:r>
            <a:r>
              <a:rPr lang="tr-TR" sz="2900" b="1" dirty="0" smtClean="0"/>
              <a:t>Dalga</a:t>
            </a:r>
          </a:p>
          <a:p>
            <a:pPr marL="0" indent="0" algn="just">
              <a:buNone/>
            </a:pPr>
            <a:r>
              <a:rPr lang="tr-TR" sz="2900" dirty="0"/>
              <a:t>1849 – 1896 arasındaki ikinci </a:t>
            </a:r>
            <a:r>
              <a:rPr lang="tr-TR" sz="2900" dirty="0" smtClean="0"/>
              <a:t>dalga: Bu dönemde tren </a:t>
            </a:r>
            <a:r>
              <a:rPr lang="tr-TR" sz="2900" dirty="0"/>
              <a:t>ağının yayılması, buharlı gemiler kömür ve </a:t>
            </a:r>
            <a:r>
              <a:rPr lang="tr-TR" sz="2900" dirty="0" smtClean="0"/>
              <a:t>doğal gazın </a:t>
            </a:r>
            <a:r>
              <a:rPr lang="tr-TR" sz="2900" dirty="0"/>
              <a:t>kullanılmaya başlaması telgraf gibi iletişim </a:t>
            </a:r>
            <a:r>
              <a:rPr lang="tr-TR" sz="2900" dirty="0" smtClean="0"/>
              <a:t>araçlarını </a:t>
            </a:r>
            <a:r>
              <a:rPr lang="tr-TR" sz="2900" dirty="0"/>
              <a:t>üretmiştir</a:t>
            </a:r>
            <a:r>
              <a:rPr lang="tr-TR" sz="2900" dirty="0" smtClean="0"/>
              <a:t>. Ardından </a:t>
            </a:r>
            <a:r>
              <a:rPr lang="tr-TR" sz="2900" dirty="0"/>
              <a:t>25 yıl kadar süren elde edilen yeniliklerin ardından düşüş eğilimi başlar ve 1896 yılında </a:t>
            </a:r>
            <a:r>
              <a:rPr lang="tr-TR" sz="2900" dirty="0" smtClean="0"/>
              <a:t>dalganın dip </a:t>
            </a:r>
            <a:r>
              <a:rPr lang="tr-TR" sz="2900" dirty="0"/>
              <a:t>noktasına ulaştığı söylenebilir</a:t>
            </a:r>
            <a:r>
              <a:rPr lang="tr-TR" sz="2900" dirty="0" smtClean="0"/>
              <a:t>.</a:t>
            </a:r>
          </a:p>
          <a:p>
            <a:pPr marL="0" indent="0" algn="just">
              <a:buNone/>
            </a:pPr>
            <a:r>
              <a:rPr lang="tr-TR" sz="2900" b="1" dirty="0" smtClean="0"/>
              <a:t>3.Dalga </a:t>
            </a:r>
            <a:endParaRPr lang="tr-TR" sz="2900" b="1" dirty="0"/>
          </a:p>
          <a:p>
            <a:pPr marL="0" indent="0" algn="just">
              <a:buNone/>
            </a:pPr>
            <a:r>
              <a:rPr lang="tr-TR" sz="2900" dirty="0"/>
              <a:t>Büyüme</a:t>
            </a:r>
            <a:r>
              <a:rPr lang="tr-TR" sz="2900" b="1" dirty="0"/>
              <a:t> </a:t>
            </a:r>
            <a:r>
              <a:rPr lang="tr-TR" sz="2900" dirty="0"/>
              <a:t>1913 birinci dünya savaşına kadar süren nispeten kısa bir yükseliş dalgasından bahsedilebilir. </a:t>
            </a:r>
            <a:r>
              <a:rPr lang="tr-TR" sz="2900" dirty="0" smtClean="0"/>
              <a:t>Bu süreçte </a:t>
            </a:r>
            <a:r>
              <a:rPr lang="tr-TR" sz="2900" dirty="0"/>
              <a:t>çelik, elektrik, petrol, telefon, boya sanayii gibi çok sayıda yenilik gelmiş ve ekonomik </a:t>
            </a:r>
            <a:r>
              <a:rPr lang="tr-TR" sz="2900" dirty="0" smtClean="0"/>
              <a:t>hareketliliği arttırmıştır</a:t>
            </a:r>
            <a:r>
              <a:rPr lang="tr-TR" sz="2900" dirty="0"/>
              <a:t>.</a:t>
            </a:r>
          </a:p>
          <a:p>
            <a:pPr marL="0" indent="0" algn="just">
              <a:buNone/>
            </a:pPr>
            <a:r>
              <a:rPr lang="tr-TR" sz="2900" b="1" dirty="0" smtClean="0"/>
              <a:t>4</a:t>
            </a:r>
            <a:r>
              <a:rPr lang="tr-TR" sz="2900" b="1" dirty="0"/>
              <a:t>. </a:t>
            </a:r>
            <a:r>
              <a:rPr lang="tr-TR" sz="2900" b="1" dirty="0" smtClean="0"/>
              <a:t>Dalga</a:t>
            </a:r>
            <a:endParaRPr lang="tr-TR" sz="2900" b="1" dirty="0"/>
          </a:p>
          <a:p>
            <a:pPr marL="0" indent="0" algn="just">
              <a:buNone/>
            </a:pPr>
            <a:r>
              <a:rPr lang="tr-TR" sz="2900" dirty="0"/>
              <a:t>1945 sonrasında 1974 yılında en dip noktasına ulaşan ve 1990’lardan itibaren bilişim </a:t>
            </a:r>
            <a:r>
              <a:rPr lang="tr-TR" sz="2900" dirty="0" smtClean="0"/>
              <a:t>teknolojilerinin hareketlenmes</a:t>
            </a:r>
            <a:r>
              <a:rPr lang="tr-TR" sz="2900" b="1" dirty="0" smtClean="0"/>
              <a:t>i </a:t>
            </a:r>
            <a:r>
              <a:rPr lang="tr-TR" sz="2900" dirty="0"/>
              <a:t>öncesinde sona erdiği söylenebilecek olan dalgadır. 1974’teki petrol buhranı ile biten döngü </a:t>
            </a:r>
            <a:r>
              <a:rPr lang="tr-TR" sz="2900" dirty="0" smtClean="0"/>
              <a:t>için fiber </a:t>
            </a:r>
            <a:r>
              <a:rPr lang="tr-TR" sz="2900" dirty="0"/>
              <a:t>lifler, televizyon, transistor, entegre devreler ve hatta bilgisayarlara kadar çok sayıda yeniliği getirmiştir. </a:t>
            </a:r>
            <a:r>
              <a:rPr lang="tr-TR" sz="2900" dirty="0" smtClean="0"/>
              <a:t>Bu dönem </a:t>
            </a:r>
            <a:r>
              <a:rPr lang="tr-TR" sz="2900" dirty="0"/>
              <a:t>ayrıca </a:t>
            </a:r>
            <a:r>
              <a:rPr lang="tr-TR" sz="2900" dirty="0" err="1"/>
              <a:t>Fordist</a:t>
            </a:r>
            <a:r>
              <a:rPr lang="tr-TR" sz="2900" dirty="0"/>
              <a:t> yaklaşımın ağırlık kazandığı dönemdir. Sanayi devrimi, üretim ve üretime bağlı </a:t>
            </a:r>
            <a:r>
              <a:rPr lang="tr-TR" sz="2900" dirty="0" smtClean="0"/>
              <a:t>kavramların hayata </a:t>
            </a:r>
            <a:r>
              <a:rPr lang="tr-TR" sz="2900" dirty="0"/>
              <a:t>girdiği yenilikleri içerir. Örneğin kalite kavramı veya kalite yönetimi bu dönemde önem kazanmıştır ve </a:t>
            </a:r>
            <a:r>
              <a:rPr lang="tr-TR" sz="2900" dirty="0" smtClean="0"/>
              <a:t>yerini bilgi </a:t>
            </a:r>
            <a:r>
              <a:rPr lang="tr-TR" sz="2900" dirty="0"/>
              <a:t>ekonomisine ve bilişim teknolojileri ağırlıklı dalgaya bırakmıştır</a:t>
            </a:r>
            <a:r>
              <a:rPr lang="tr-TR" sz="2900" dirty="0" smtClean="0"/>
              <a:t>.</a:t>
            </a:r>
          </a:p>
          <a:p>
            <a:pPr algn="just"/>
            <a:endParaRPr lang="tr-TR" dirty="0"/>
          </a:p>
        </p:txBody>
      </p:sp>
    </p:spTree>
    <p:extLst>
      <p:ext uri="{BB962C8B-B14F-4D97-AF65-F5344CB8AC3E}">
        <p14:creationId xmlns:p14="http://schemas.microsoft.com/office/powerpoint/2010/main" val="367610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30268" y="3296196"/>
            <a:ext cx="8363264" cy="2850857"/>
          </a:xfrm>
          <a:prstGeom prst="rect">
            <a:avLst/>
          </a:prstGeom>
        </p:spPr>
      </p:pic>
      <p:sp>
        <p:nvSpPr>
          <p:cNvPr id="3" name="Dikdörtgen 2"/>
          <p:cNvSpPr/>
          <p:nvPr/>
        </p:nvSpPr>
        <p:spPr>
          <a:xfrm>
            <a:off x="2380277" y="2372866"/>
            <a:ext cx="746324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Rockwell" panose="020606030202050204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Rockwell" panose="02060603020205020403"/>
                <a:ea typeface="+mn-ea"/>
                <a:cs typeface="+mn-cs"/>
              </a:rPr>
              <a:t>Kapitalist </a:t>
            </a:r>
            <a:r>
              <a:rPr kumimoji="0" lang="tr-TR" sz="1800" b="0" i="0" u="none" strike="noStrike" kern="1200" cap="none" spc="0" normalizeH="0" baseline="0" noProof="0" dirty="0">
                <a:ln>
                  <a:noFill/>
                </a:ln>
                <a:solidFill>
                  <a:prstClr val="black"/>
                </a:solidFill>
                <a:effectLst/>
                <a:uLnTx/>
                <a:uFillTx/>
                <a:latin typeface="Rockwell" panose="02060603020205020403"/>
                <a:ea typeface="+mn-ea"/>
                <a:cs typeface="+mn-cs"/>
              </a:rPr>
              <a:t>Gelişme Sürecinde Ortaya Çıkan Beş </a:t>
            </a:r>
            <a:r>
              <a:rPr kumimoji="0" lang="tr-TR" sz="1800" b="0" i="0" u="none" strike="noStrike" kern="1200" cap="none" spc="0" normalizeH="0" baseline="0" noProof="0" dirty="0" err="1" smtClean="0">
                <a:ln>
                  <a:noFill/>
                </a:ln>
                <a:solidFill>
                  <a:prstClr val="black"/>
                </a:solidFill>
                <a:effectLst/>
                <a:uLnTx/>
                <a:uFillTx/>
                <a:latin typeface="Rockwell" panose="02060603020205020403"/>
                <a:ea typeface="+mn-ea"/>
                <a:cs typeface="+mn-cs"/>
              </a:rPr>
              <a:t>Kondratiev</a:t>
            </a:r>
            <a:r>
              <a:rPr kumimoji="0" lang="tr-TR" sz="1800" b="0" i="0" u="none" strike="noStrike" kern="1200" cap="none" spc="0" normalizeH="0" baseline="0" noProof="0" dirty="0" smtClean="0">
                <a:ln>
                  <a:noFill/>
                </a:ln>
                <a:solidFill>
                  <a:prstClr val="black"/>
                </a:solidFill>
                <a:effectLst/>
                <a:uLnTx/>
                <a:uFillTx/>
                <a:latin typeface="Rockwell" panose="02060603020205020403"/>
                <a:ea typeface="+mn-ea"/>
                <a:cs typeface="+mn-cs"/>
              </a:rPr>
              <a:t> </a:t>
            </a:r>
            <a:r>
              <a:rPr kumimoji="0" lang="tr-TR" sz="1800" b="0" i="0" u="none" strike="noStrike" kern="1200" cap="none" spc="0" normalizeH="0" baseline="0" noProof="0" dirty="0">
                <a:ln>
                  <a:noFill/>
                </a:ln>
                <a:solidFill>
                  <a:prstClr val="black"/>
                </a:solidFill>
                <a:effectLst/>
                <a:uLnTx/>
                <a:uFillTx/>
                <a:latin typeface="Rockwell" panose="02060603020205020403"/>
                <a:ea typeface="+mn-ea"/>
                <a:cs typeface="+mn-cs"/>
              </a:rPr>
              <a:t>Dalgası</a:t>
            </a:r>
          </a:p>
        </p:txBody>
      </p:sp>
      <p:sp>
        <p:nvSpPr>
          <p:cNvPr id="4" name="Dikdörtgen 3"/>
          <p:cNvSpPr/>
          <p:nvPr/>
        </p:nvSpPr>
        <p:spPr>
          <a:xfrm>
            <a:off x="1210491" y="862149"/>
            <a:ext cx="9683932" cy="1938992"/>
          </a:xfrm>
          <a:prstGeom prst="rect">
            <a:avLst/>
          </a:prstGeom>
        </p:spPr>
        <p:txBody>
          <a:bodyPr wrap="square">
            <a:spAutoFit/>
          </a:bodyPr>
          <a:lstStyle/>
          <a:p>
            <a:pPr algn="just"/>
            <a:r>
              <a:rPr lang="tr-TR" sz="2000" b="1" dirty="0"/>
              <a:t>5. Dalga</a:t>
            </a:r>
          </a:p>
          <a:p>
            <a:pPr algn="just"/>
            <a:r>
              <a:rPr lang="tr-TR" sz="2000" dirty="0"/>
              <a:t>1990 ve sonrasında içinde bulunulan dönem olarak görülebilir. Bazı araştırmacılar 2008 – 2010 yılları civarında dünya çapında yaşanan ekonomik krizi bu dönemin dip noktası olarak değerlendirmektedir. Ancak dalga henüz </a:t>
            </a:r>
            <a:r>
              <a:rPr lang="tr-TR" sz="2000" dirty="0" smtClean="0"/>
              <a:t>tamamlanmadığı için </a:t>
            </a:r>
            <a:r>
              <a:rPr lang="tr-TR" sz="2000" dirty="0"/>
              <a:t>kritik edilmesi oldukça güçtür. Dalganın en önemli özelliği, yazılım dünyası, internet ve bilişim dünyasında yaşanan yeniliklerin hayata girmiş olması ve sosyal yaşantıda köklü değişimler yapmış olm</a:t>
            </a:r>
            <a:r>
              <a:rPr lang="tr-TR" dirty="0"/>
              <a:t>asıdır.</a:t>
            </a:r>
            <a:endParaRPr lang="tr-TR" dirty="0"/>
          </a:p>
        </p:txBody>
      </p:sp>
    </p:spTree>
    <p:extLst>
      <p:ext uri="{BB962C8B-B14F-4D97-AF65-F5344CB8AC3E}">
        <p14:creationId xmlns:p14="http://schemas.microsoft.com/office/powerpoint/2010/main" val="391111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ndratieff Waves of Innovation | Innovation, Economic 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732" y="751113"/>
            <a:ext cx="7186749" cy="539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7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08365" y="767665"/>
            <a:ext cx="7053943" cy="5389362"/>
          </a:xfrm>
          <a:prstGeom prst="rect">
            <a:avLst/>
          </a:prstGeom>
        </p:spPr>
      </p:pic>
    </p:spTree>
    <p:extLst>
      <p:ext uri="{BB962C8B-B14F-4D97-AF65-F5344CB8AC3E}">
        <p14:creationId xmlns:p14="http://schemas.microsoft.com/office/powerpoint/2010/main" val="350204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56180" y="885825"/>
            <a:ext cx="9797569" cy="5362575"/>
          </a:xfrm>
          <a:prstGeom prst="rect">
            <a:avLst/>
          </a:prstGeom>
        </p:spPr>
      </p:pic>
    </p:spTree>
    <p:extLst>
      <p:ext uri="{BB962C8B-B14F-4D97-AF65-F5344CB8AC3E}">
        <p14:creationId xmlns:p14="http://schemas.microsoft.com/office/powerpoint/2010/main" val="256648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908662" y="3596640"/>
            <a:ext cx="6792687" cy="1637212"/>
          </a:xfrm>
        </p:spPr>
        <p:txBody>
          <a:bodyPr>
            <a:normAutofit fontScale="90000"/>
          </a:bodyPr>
          <a:lstStyle/>
          <a:p>
            <a:pPr algn="r">
              <a:defRPr/>
            </a:pP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err="1" smtClean="0"/>
              <a:t>Kondratiev</a:t>
            </a:r>
            <a:r>
              <a:rPr lang="tr-TR" sz="3600" dirty="0" smtClean="0"/>
              <a:t> Döngüleri</a:t>
            </a:r>
            <a:br>
              <a:rPr lang="tr-TR" sz="3600" dirty="0" smtClean="0"/>
            </a:br>
            <a:r>
              <a:rPr lang="tr-TR" sz="2200" dirty="0"/>
              <a:t>Nikolai </a:t>
            </a:r>
            <a:r>
              <a:rPr lang="tr-TR" sz="2200" dirty="0" err="1"/>
              <a:t>Kondratiev</a:t>
            </a:r>
            <a:r>
              <a:rPr lang="tr-TR" sz="3600" dirty="0" smtClean="0"/>
              <a:t/>
            </a:r>
            <a:br>
              <a:rPr lang="tr-TR" sz="3600" dirty="0" smtClean="0"/>
            </a:b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984070" y="766354"/>
            <a:ext cx="5529941" cy="5405846"/>
          </a:xfrm>
        </p:spPr>
        <p:txBody>
          <a:bodyPr>
            <a:normAutofit fontScale="62500" lnSpcReduction="20000"/>
          </a:bodyPr>
          <a:lstStyle/>
          <a:p>
            <a:endParaRPr lang="tr-TR" dirty="0"/>
          </a:p>
          <a:p>
            <a:pPr marL="0" indent="0" algn="just">
              <a:buNone/>
            </a:pPr>
            <a:r>
              <a:rPr lang="tr-TR" sz="3600" dirty="0"/>
              <a:t>Sovyet iktisatçı Nikolai </a:t>
            </a:r>
            <a:r>
              <a:rPr lang="tr-TR" sz="3600" dirty="0" err="1"/>
              <a:t>Kondratiev</a:t>
            </a:r>
            <a:r>
              <a:rPr lang="tr-TR" sz="3600" dirty="0"/>
              <a:t>, 1920’li yıllarda yaptığı araştırmalarda, kendini tekrar eden genişleme ve bunalım dalgalarını gözlemlemiş ve bu şablonu açıklayacak bir teori geliştirmiştir. Buna göre kapitalist sistem takribi 45-60 yıllık, dört fazlı, döngüler yaşar.</a:t>
            </a:r>
          </a:p>
          <a:p>
            <a:pPr marL="0" indent="0" algn="just">
              <a:buNone/>
            </a:pPr>
            <a:r>
              <a:rPr lang="tr-TR" sz="3600" dirty="0"/>
              <a:t>20. yüzyılın başında yaşan Nikolai </a:t>
            </a:r>
            <a:r>
              <a:rPr lang="tr-TR" sz="3600" dirty="0" err="1"/>
              <a:t>Dimitrieviç</a:t>
            </a:r>
            <a:r>
              <a:rPr lang="tr-TR" sz="3600" dirty="0"/>
              <a:t> Kondratieff, tanınmış bir Rus iktisatçıdır. Teorileri, Ruslardan daha fazla Batılı iktisatçıların ilgisini çekmiş ve ekonomide </a:t>
            </a:r>
            <a:r>
              <a:rPr lang="tr-TR" sz="3600" dirty="0" err="1"/>
              <a:t>döngüsellik</a:t>
            </a:r>
            <a:r>
              <a:rPr lang="tr-TR" sz="3600" dirty="0"/>
              <a:t> üzerine ileri sürdüğü tezler, daha da geliştirilmiş. Günümüzde bu teori, bazı iktisatçılar tarafından büyük dalgaların analizinde kullanılıyor. </a:t>
            </a:r>
          </a:p>
        </p:txBody>
      </p:sp>
      <p:pic>
        <p:nvPicPr>
          <p:cNvPr id="5" name="İçerik Yer Tutucusu 4"/>
          <p:cNvPicPr>
            <a:picLocks noGrp="1" noChangeAspect="1"/>
          </p:cNvPicPr>
          <p:nvPr>
            <p:ph sz="half" idx="4294967295"/>
          </p:nvPr>
        </p:nvPicPr>
        <p:blipFill>
          <a:blip r:embed="rId2"/>
          <a:stretch>
            <a:fillRect/>
          </a:stretch>
        </p:blipFill>
        <p:spPr>
          <a:xfrm>
            <a:off x="7707086" y="1632163"/>
            <a:ext cx="3108959" cy="3674228"/>
          </a:xfrm>
          <a:prstGeom prst="rect">
            <a:avLst/>
          </a:prstGeom>
        </p:spPr>
      </p:pic>
    </p:spTree>
    <p:extLst>
      <p:ext uri="{BB962C8B-B14F-4D97-AF65-F5344CB8AC3E}">
        <p14:creationId xmlns:p14="http://schemas.microsoft.com/office/powerpoint/2010/main" val="224721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7612" y="882304"/>
            <a:ext cx="7907382" cy="5324535"/>
          </a:xfrm>
          <a:prstGeom prst="rect">
            <a:avLst/>
          </a:prstGeom>
        </p:spPr>
        <p:txBody>
          <a:bodyPr wrap="square">
            <a:spAutoFit/>
          </a:bodyPr>
          <a:lstStyle/>
          <a:p>
            <a:pPr algn="just"/>
            <a:r>
              <a:rPr lang="tr-TR" sz="2000" dirty="0"/>
              <a:t>Teoriye göre, her dalgayı sürükleyen bir itici teknoloji var ve büyüme bu teknoloji etrafında gelişiyor. Çevrim analistlerinin üzerinde hemfikir olduğu bu dönemler şunlar: </a:t>
            </a:r>
          </a:p>
          <a:p>
            <a:pPr algn="just"/>
            <a:r>
              <a:rPr lang="tr-TR" sz="2000" dirty="0"/>
              <a:t>1771: Endüstri devrimi, </a:t>
            </a:r>
          </a:p>
          <a:p>
            <a:r>
              <a:rPr lang="tr-TR" sz="2000" dirty="0"/>
              <a:t>1829: Buhar Çağı ve Demiryolları, </a:t>
            </a:r>
          </a:p>
          <a:p>
            <a:r>
              <a:rPr lang="tr-TR" sz="2000" dirty="0"/>
              <a:t>1875: Çelik, elektrik ve ağır sanayi,</a:t>
            </a:r>
          </a:p>
          <a:p>
            <a:r>
              <a:rPr lang="tr-TR" sz="2000" dirty="0"/>
              <a:t> 1908: Petrol, otomobil ve seri üretim, </a:t>
            </a:r>
          </a:p>
          <a:p>
            <a:r>
              <a:rPr lang="tr-TR" sz="2000" dirty="0"/>
              <a:t>1971: Bilgi ve telekomünikasyon </a:t>
            </a:r>
            <a:r>
              <a:rPr lang="tr-TR" sz="2000" dirty="0" smtClean="0"/>
              <a:t>dönemi</a:t>
            </a:r>
          </a:p>
          <a:p>
            <a:endParaRPr lang="tr-TR" sz="2000" dirty="0" smtClean="0"/>
          </a:p>
          <a:p>
            <a:r>
              <a:rPr lang="tr-TR" sz="2000" dirty="0"/>
              <a:t>Kondratieff döngüleri, büyüme (A) ve durgunluk (B) olmak üzere iki aşamadan meydana gelmektedir. Bu terim makro iktisat seviyesindeki dünyadaki ekonomik hareketliliği modellemek için kullanılan dalga teorisidir. Teoriye göre basitçe kapitalist ekonominin belirli dönemleri olduğu ve bu dönemlerin birbirini tekrarladığını iddia etmiştir. Yani kapitalist sistemin kendisini yenileme özelliği olduğunu ortaya koymuştur. Bu döngüler </a:t>
            </a:r>
            <a:r>
              <a:rPr lang="tr-TR" sz="2000" dirty="0" err="1"/>
              <a:t>endüsriyel</a:t>
            </a:r>
            <a:r>
              <a:rPr lang="tr-TR" sz="2000" dirty="0"/>
              <a:t> ve tarımsal üretimi içeren çok çeşitli ekonomik fenomenlere uygun bir zaman dizisi verisine ve birçok ülkenin ticari istatistiklerine göre belirlenmiştir. </a:t>
            </a:r>
            <a:endParaRPr lang="tr-TR" dirty="0"/>
          </a:p>
        </p:txBody>
      </p:sp>
      <p:pic>
        <p:nvPicPr>
          <p:cNvPr id="3" name="Picture 2" descr="İktisadi Yaşamın Uzun Dalga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503" y="1526177"/>
            <a:ext cx="1961137" cy="30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5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637213" y="1114696"/>
            <a:ext cx="8421188" cy="4247605"/>
          </a:xfrm>
        </p:spPr>
        <p:txBody>
          <a:bodyPr>
            <a:normAutofit lnSpcReduction="10000"/>
          </a:bodyPr>
          <a:lstStyle/>
          <a:p>
            <a:pPr marL="0" indent="0" algn="just">
              <a:buNone/>
            </a:pPr>
            <a:r>
              <a:rPr lang="tr-TR" dirty="0" smtClean="0"/>
              <a:t>Kapitalizmin </a:t>
            </a:r>
            <a:r>
              <a:rPr lang="tr-TR" dirty="0"/>
              <a:t>en karakteristik özelliklerinden biri yarattığı büyüme dinamizmidir. Ancak kapitalist büyümeyi sağlayan kanallar sık sık tıkanır. Ekonomi bazen az büyür, bazen çok. Bazen de hiç büyümez, hatta küçülme yaşanır. Bu sıkıntılı dönemler bazen kısa sürer, bazen de çok uzun</a:t>
            </a:r>
            <a:r>
              <a:rPr lang="tr-TR" dirty="0" smtClean="0"/>
              <a:t>.   </a:t>
            </a:r>
          </a:p>
          <a:p>
            <a:pPr marL="0" indent="0" algn="just">
              <a:buNone/>
            </a:pPr>
            <a:r>
              <a:rPr lang="tr-TR" dirty="0" smtClean="0"/>
              <a:t>Büyük </a:t>
            </a:r>
            <a:r>
              <a:rPr lang="tr-TR" dirty="0"/>
              <a:t>resme baktığımızda bu indi-bindilerin belli bir şablon takip ettiğini görürüz. Sovyet iktisatçı Nikolai </a:t>
            </a:r>
            <a:r>
              <a:rPr lang="tr-TR" dirty="0" err="1"/>
              <a:t>Kondratiev</a:t>
            </a:r>
            <a:r>
              <a:rPr lang="tr-TR" dirty="0"/>
              <a:t>, 1920’li yıllarda yaptığı araştırmalarda, kendini tekrar eden genişleme ve bunalım dalgalarını gözlemlemiş ve bu şablonu açıklayacak bir teori geliştirmiştir. Buna göre kapitalist sistem takribi 45-60 yıllık, dört fazlı, döngüler yaşar.</a:t>
            </a:r>
          </a:p>
          <a:p>
            <a:pPr algn="just"/>
            <a:endParaRPr lang="tr-TR" dirty="0" smtClean="0"/>
          </a:p>
          <a:p>
            <a:endParaRPr lang="tr-TR" dirty="0"/>
          </a:p>
        </p:txBody>
      </p:sp>
    </p:spTree>
    <p:extLst>
      <p:ext uri="{BB962C8B-B14F-4D97-AF65-F5344CB8AC3E}">
        <p14:creationId xmlns:p14="http://schemas.microsoft.com/office/powerpoint/2010/main" val="229762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018903" y="696686"/>
            <a:ext cx="5277394" cy="5475514"/>
          </a:xfrm>
        </p:spPr>
        <p:txBody>
          <a:bodyPr>
            <a:normAutofit fontScale="92500"/>
          </a:bodyPr>
          <a:lstStyle/>
          <a:p>
            <a:pPr marL="0" indent="0" algn="just">
              <a:buNone/>
            </a:pPr>
            <a:r>
              <a:rPr lang="tr-TR" dirty="0" smtClean="0"/>
              <a:t>Geniş </a:t>
            </a:r>
            <a:r>
              <a:rPr lang="tr-TR" dirty="0"/>
              <a:t>çaplı iktisadi hareket yaratacak bir icadın çıkışı </a:t>
            </a:r>
            <a:r>
              <a:rPr lang="tr-TR" dirty="0" err="1"/>
              <a:t>Kondratiev</a:t>
            </a:r>
            <a:r>
              <a:rPr lang="tr-TR" dirty="0"/>
              <a:t> dalgasının ilk fazını başlatır. Mesela 19. yüzyılın başlarında trenin icadı hem bölgelerarası ticareti hem de yerel üretimi tetiklemiştir. Eski dönemlerde genelde bir kasabaya yetecek kadar üretim yapılırken ulaşımın hızlanması ve ucuzlaması artık daha fazlasının üretilip etraf şehirlere ve kasabalara da satılabilme imkânını sağlamıştır. Bu icat sayesinde sistem ekonomik genişleme dönemine girmiştir. Buna döngünün bahar mevsimi de denir. Bu dönemdeki hareketliliğin yarattığı efektif talep fiyatları artırır. İcat ile bağlantılı sektörlerde üretkenliği artıran </a:t>
            </a:r>
            <a:r>
              <a:rPr lang="tr-TR" dirty="0" err="1"/>
              <a:t>inovasyonlar</a:t>
            </a:r>
            <a:r>
              <a:rPr lang="tr-TR" dirty="0"/>
              <a:t> yapılır</a:t>
            </a:r>
            <a:r>
              <a:rPr lang="tr-TR" dirty="0" smtClean="0"/>
              <a:t>. </a:t>
            </a:r>
            <a:endParaRPr lang="tr-TR" dirty="0"/>
          </a:p>
        </p:txBody>
      </p:sp>
      <p:pic>
        <p:nvPicPr>
          <p:cNvPr id="2" name="Resim 1"/>
          <p:cNvPicPr>
            <a:picLocks noChangeAspect="1"/>
          </p:cNvPicPr>
          <p:nvPr/>
        </p:nvPicPr>
        <p:blipFill>
          <a:blip r:embed="rId2"/>
          <a:stretch>
            <a:fillRect/>
          </a:stretch>
        </p:blipFill>
        <p:spPr>
          <a:xfrm>
            <a:off x="6755186" y="1393371"/>
            <a:ext cx="4538216" cy="3509554"/>
          </a:xfrm>
          <a:prstGeom prst="rect">
            <a:avLst/>
          </a:prstGeom>
        </p:spPr>
      </p:pic>
    </p:spTree>
    <p:extLst>
      <p:ext uri="{BB962C8B-B14F-4D97-AF65-F5344CB8AC3E}">
        <p14:creationId xmlns:p14="http://schemas.microsoft.com/office/powerpoint/2010/main" val="158871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775063" y="618308"/>
            <a:ext cx="6278880" cy="5553891"/>
          </a:xfrm>
        </p:spPr>
        <p:txBody>
          <a:bodyPr>
            <a:normAutofit fontScale="85000" lnSpcReduction="20000"/>
          </a:bodyPr>
          <a:lstStyle/>
          <a:p>
            <a:pPr marL="0" indent="0">
              <a:buNone/>
            </a:pPr>
            <a:r>
              <a:rPr lang="tr-TR" b="1" dirty="0"/>
              <a:t>Kondratiev’in dört mevsimi</a:t>
            </a:r>
            <a:endParaRPr lang="tr-TR" dirty="0"/>
          </a:p>
          <a:p>
            <a:pPr marL="0" indent="0" algn="just">
              <a:buNone/>
            </a:pPr>
            <a:r>
              <a:rPr lang="tr-TR" u="sng" dirty="0" smtClean="0"/>
              <a:t>Bahar</a:t>
            </a:r>
            <a:r>
              <a:rPr lang="tr-TR" u="sng" dirty="0"/>
              <a:t>:</a:t>
            </a:r>
            <a:r>
              <a:rPr lang="tr-TR" dirty="0"/>
              <a:t> </a:t>
            </a:r>
            <a:r>
              <a:rPr lang="tr-TR" dirty="0" err="1"/>
              <a:t>Kondratiyef</a:t>
            </a:r>
            <a:r>
              <a:rPr lang="tr-TR" dirty="0"/>
              <a:t> baharında ekonomi çöküntüden çıkar ve giderek büyümeye başlar. Bu sürede işsizlik azalır, ücretler ve üretkenlik artarken fiyatlar göreceli olarak kararlıdır. Devlet bu aşamada enflasyon karşısında pasiftir. İlkbahar ortalama 25 yıl sürer</a:t>
            </a:r>
            <a:r>
              <a:rPr lang="tr-TR" dirty="0" smtClean="0"/>
              <a:t>.</a:t>
            </a:r>
            <a:r>
              <a:rPr lang="tr-TR" dirty="0"/>
              <a:t> Bahar mevsiminde, icat üretimin yayılabildiği her alanına yayılır ve olumlu beklentilerle birlikte ekonomik bir patlamanın yaşandığı ikinci faza, yani yaz mevsimine girilir. </a:t>
            </a:r>
          </a:p>
          <a:p>
            <a:pPr marL="0" indent="0" algn="just">
              <a:buNone/>
            </a:pPr>
            <a:r>
              <a:rPr lang="tr-TR" u="sng" dirty="0" smtClean="0"/>
              <a:t>Yaz:</a:t>
            </a:r>
            <a:r>
              <a:rPr lang="tr-TR" dirty="0" smtClean="0"/>
              <a:t> </a:t>
            </a:r>
            <a:r>
              <a:rPr lang="tr-TR" dirty="0"/>
              <a:t>Yıllar boyunca büyüme sonunda ekonomi artık insan ve doğal kaynakların limitine dayanır. Bu dönemde fiyatlar artmaya devam ederken ekonomik büyüme yavaşlar. </a:t>
            </a:r>
            <a:r>
              <a:rPr lang="tr-TR" dirty="0" err="1"/>
              <a:t>Kondratiyef</a:t>
            </a:r>
            <a:r>
              <a:rPr lang="tr-TR" dirty="0"/>
              <a:t> büyük savaşların da bu dönemlerde görüldüğünü iddia eder. 1812 yılındaki Büyük Britanya ve ABD arasındaki savaş, Amerikan İç Savaşı ve 1. Dünya Savaşı’nın bu dönemlere rastladığı görülür. Savaşlar ekonominin üzerinde daha da yük oluşturarak enflasyonun artmasına sebep olur. Ekonomide 3 ila 5 yıl süren bir çöküntü yaşanır. Ancak insanların ekonomi üzerindeki algısı artık değişmiştir</a:t>
            </a:r>
            <a:r>
              <a:rPr lang="tr-TR" dirty="0" smtClean="0"/>
              <a:t>. Bazı </a:t>
            </a:r>
            <a:r>
              <a:rPr lang="tr-TR" dirty="0"/>
              <a:t>döngülerde, </a:t>
            </a:r>
            <a:r>
              <a:rPr lang="tr-TR" dirty="0" err="1"/>
              <a:t>hegemonik</a:t>
            </a:r>
            <a:r>
              <a:rPr lang="tr-TR" dirty="0"/>
              <a:t> güç, kontrol ettiği ekonomik rantı sürdürmek için askeri harcamalarını arttırarak savaş pozisyonu alır</a:t>
            </a:r>
            <a:r>
              <a:rPr lang="tr-TR" dirty="0" smtClean="0"/>
              <a:t>.</a:t>
            </a:r>
            <a:endParaRPr lang="tr-TR" dirty="0" smtClean="0"/>
          </a:p>
        </p:txBody>
      </p:sp>
      <p:pic>
        <p:nvPicPr>
          <p:cNvPr id="5" name="İçerik Yer Tutucusu 5"/>
          <p:cNvPicPr>
            <a:picLocks noGrp="1" noChangeAspect="1"/>
          </p:cNvPicPr>
          <p:nvPr>
            <p:ph sz="half" idx="4294967295"/>
          </p:nvPr>
        </p:nvPicPr>
        <p:blipFill>
          <a:blip r:embed="rId2"/>
          <a:stretch>
            <a:fillRect/>
          </a:stretch>
        </p:blipFill>
        <p:spPr>
          <a:xfrm>
            <a:off x="7422833" y="2142626"/>
            <a:ext cx="3671887" cy="1773237"/>
          </a:xfrm>
          <a:prstGeom prst="rect">
            <a:avLst/>
          </a:prstGeom>
        </p:spPr>
      </p:pic>
    </p:spTree>
    <p:extLst>
      <p:ext uri="{BB962C8B-B14F-4D97-AF65-F5344CB8AC3E}">
        <p14:creationId xmlns:p14="http://schemas.microsoft.com/office/powerpoint/2010/main" val="355912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3772" y="679269"/>
            <a:ext cx="7164122" cy="5078313"/>
          </a:xfrm>
          <a:prstGeom prst="rect">
            <a:avLst/>
          </a:prstGeom>
        </p:spPr>
        <p:txBody>
          <a:bodyPr wrap="square">
            <a:spAutoFit/>
          </a:bodyPr>
          <a:lstStyle/>
          <a:p>
            <a:pPr algn="just"/>
            <a:r>
              <a:rPr lang="tr-TR" u="sng" dirty="0"/>
              <a:t>Sonbahar:</a:t>
            </a:r>
            <a:r>
              <a:rPr lang="tr-TR" dirty="0"/>
              <a:t> Üçüncü faz, iktisadî büyümenin yavaşladığı, kâr hadlerinin azaldığı, beklentilerin bozulduğu ve bölüşümün sıkılaştığı sonbahar mevsimidir. Reel üretimden elde ettiği getiri azaldıkça sermaye kendini finans sektöründe değerlendirme eğilimine girer. Tabii bu aşırı finansallaşma kaçınılmaz olarak riskli ve spekülatif yatırımlar yapılmasına sebep olur. Şişen varlık balonlarının patlamasıyla sistem krize girer. Tüketim ekonomisi güçlenir. Plato dönemi 7 ila 10 yıl sürer. Bazı sektörlerde büyüme görülürken, teknolojide ve sosyal alanda yeni fikirler ortaya çıkar. Daha çok tüketim isteği borçlanmayı arttırır. Sonunda harcamalar limite dayanır ve ekonomi büyük bir çöküntü ile karşı karşıya kalır</a:t>
            </a:r>
            <a:r>
              <a:rPr lang="tr-TR" dirty="0" smtClean="0"/>
              <a:t>.</a:t>
            </a:r>
          </a:p>
          <a:p>
            <a:pPr algn="just"/>
            <a:endParaRPr lang="tr-TR" dirty="0"/>
          </a:p>
          <a:p>
            <a:pPr algn="just"/>
            <a:r>
              <a:rPr lang="tr-TR" u="sng" dirty="0"/>
              <a:t>Kış:</a:t>
            </a:r>
            <a:r>
              <a:rPr lang="tr-TR" dirty="0"/>
              <a:t> Artan işsizlik, yavaşlayan büyüme, düşen enflasyon, düşen reel faizler ve artan iflaslar </a:t>
            </a:r>
            <a:r>
              <a:rPr lang="tr-TR" dirty="0" err="1"/>
              <a:t>Kondratiev</a:t>
            </a:r>
            <a:r>
              <a:rPr lang="tr-TR" dirty="0"/>
              <a:t> döngüsünün dördüncü fazı olan kış mevsimini karakterize </a:t>
            </a:r>
            <a:r>
              <a:rPr lang="tr-TR" dirty="0" err="1"/>
              <a:t>eder.Birikimlerin</a:t>
            </a:r>
            <a:r>
              <a:rPr lang="tr-TR" dirty="0"/>
              <a:t> tükenmesi ekonominin sert bir şekilde geri çekilmesine sebep olur. Genel olarak çöküntü 3 yıl kadar sürer. Bunu 15 yıllık bir deflasyon dönemi takip eder. Kış sonunda ekonomi geçmiş dönemlerdeki aşırılıklarından arındırılmış olur ve yeni bir gelecek için güçlü bir temel oluşturur. Kapitalist ekonomi adeta Anka kuşu gibi kendini yaktıktan sonra küllerinden yeniden doğarak kendini yeniler.</a:t>
            </a:r>
            <a:endParaRPr lang="tr-TR" dirty="0"/>
          </a:p>
        </p:txBody>
      </p:sp>
      <p:pic>
        <p:nvPicPr>
          <p:cNvPr id="3" name="Resim 2"/>
          <p:cNvPicPr>
            <a:picLocks noChangeAspect="1"/>
          </p:cNvPicPr>
          <p:nvPr/>
        </p:nvPicPr>
        <p:blipFill>
          <a:blip r:embed="rId2"/>
          <a:stretch>
            <a:fillRect/>
          </a:stretch>
        </p:blipFill>
        <p:spPr>
          <a:xfrm>
            <a:off x="8017562" y="2220685"/>
            <a:ext cx="3395700" cy="2408328"/>
          </a:xfrm>
          <a:prstGeom prst="rect">
            <a:avLst/>
          </a:prstGeom>
        </p:spPr>
      </p:pic>
    </p:spTree>
    <p:extLst>
      <p:ext uri="{BB962C8B-B14F-4D97-AF65-F5344CB8AC3E}">
        <p14:creationId xmlns:p14="http://schemas.microsoft.com/office/powerpoint/2010/main" val="220025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11382" y="2717075"/>
            <a:ext cx="8743407" cy="3222172"/>
          </a:xfrm>
          <a:prstGeom prst="rect">
            <a:avLst/>
          </a:prstGeom>
        </p:spPr>
      </p:pic>
      <p:sp>
        <p:nvSpPr>
          <p:cNvPr id="3" name="Dikdörtgen 2"/>
          <p:cNvSpPr/>
          <p:nvPr/>
        </p:nvSpPr>
        <p:spPr>
          <a:xfrm>
            <a:off x="1245325" y="534799"/>
            <a:ext cx="10110651" cy="2123658"/>
          </a:xfrm>
          <a:prstGeom prst="rect">
            <a:avLst/>
          </a:prstGeom>
        </p:spPr>
        <p:txBody>
          <a:bodyPr wrap="square">
            <a:spAutoFit/>
          </a:bodyPr>
          <a:lstStyle/>
          <a:p>
            <a:pPr lvl="0" algn="just"/>
            <a:r>
              <a:rPr lang="tr-TR" sz="2400" b="1" dirty="0" err="1" smtClean="0"/>
              <a:t>Kondratiev</a:t>
            </a:r>
            <a:r>
              <a:rPr lang="tr-TR" sz="2400" b="1" dirty="0" smtClean="0"/>
              <a:t> Döngüleri/Dalgaları</a:t>
            </a:r>
            <a:endParaRPr kumimoji="0" lang="tr-TR" sz="2400" b="1" i="0" u="none" strike="noStrike" kern="1200" cap="none" spc="0" normalizeH="0" baseline="0" noProof="0" dirty="0" smtClean="0">
              <a:ln>
                <a:noFill/>
              </a:ln>
              <a:solidFill>
                <a:prstClr val="black"/>
              </a:solidFill>
              <a:effectLst/>
              <a:uLnTx/>
              <a:uFillTx/>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rPr>
              <a:t>1</a:t>
            </a:r>
            <a:r>
              <a:rPr kumimoji="0" lang="tr-TR" sz="1800" b="1" i="0" u="none" strike="noStrike" kern="1200" cap="none" spc="0" normalizeH="0" baseline="0" noProof="0" dirty="0">
                <a:ln>
                  <a:noFill/>
                </a:ln>
                <a:solidFill>
                  <a:prstClr val="black"/>
                </a:solidFill>
                <a:effectLst/>
                <a:uLnTx/>
                <a:uFillTx/>
              </a:rPr>
              <a:t>. </a:t>
            </a:r>
            <a:r>
              <a:rPr kumimoji="0" lang="tr-TR" sz="1800" b="1" i="0" u="none" strike="noStrike" kern="1200" cap="none" spc="0" normalizeH="0" baseline="0" noProof="0" dirty="0" smtClean="0">
                <a:ln>
                  <a:noFill/>
                </a:ln>
                <a:solidFill>
                  <a:prstClr val="black"/>
                </a:solidFill>
                <a:effectLst/>
                <a:uLnTx/>
                <a:uFillTx/>
              </a:rPr>
              <a:t>Dalga</a:t>
            </a:r>
            <a:endParaRPr kumimoji="0" lang="tr-TR" sz="1800" b="1" i="0" u="none" strike="noStrike" kern="1200" cap="none" spc="0" normalizeH="0" baseline="0" noProof="0" dirty="0">
              <a:ln>
                <a:noFill/>
              </a:ln>
              <a:solidFill>
                <a:prstClr val="black"/>
              </a:solidFill>
              <a:effectLst/>
              <a:uLnTx/>
              <a:uFillTx/>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smtClean="0">
                <a:ln>
                  <a:noFill/>
                </a:ln>
                <a:solidFill>
                  <a:prstClr val="black"/>
                </a:solidFill>
                <a:effectLst/>
                <a:uLnTx/>
                <a:uFillTx/>
              </a:rPr>
              <a:t>1789 </a:t>
            </a:r>
            <a:r>
              <a:rPr kumimoji="0" lang="tr-TR" sz="1800" i="0" u="none" strike="noStrike" kern="1200" cap="none" spc="0" normalizeH="0" baseline="0" noProof="0" dirty="0">
                <a:ln>
                  <a:noFill/>
                </a:ln>
                <a:solidFill>
                  <a:prstClr val="black"/>
                </a:solidFill>
                <a:effectLst/>
                <a:uLnTx/>
                <a:uFillTx/>
              </a:rPr>
              <a:t>– 1849 arasındaki birinci </a:t>
            </a:r>
            <a:r>
              <a:rPr kumimoji="0" lang="tr-TR" sz="1800" i="0" u="none" strike="noStrike" kern="1200" cap="none" spc="0" normalizeH="0" baseline="0" noProof="0" dirty="0" smtClean="0">
                <a:ln>
                  <a:noFill/>
                </a:ln>
                <a:solidFill>
                  <a:prstClr val="black"/>
                </a:solidFill>
                <a:effectLst/>
                <a:uLnTx/>
                <a:uFillTx/>
              </a:rPr>
              <a:t>dalga: Bu dönemde demir </a:t>
            </a:r>
            <a:r>
              <a:rPr kumimoji="0" lang="tr-TR" sz="1800" i="0" u="none" strike="noStrike" kern="1200" cap="none" spc="0" normalizeH="0" baseline="0" noProof="0" dirty="0">
                <a:ln>
                  <a:noFill/>
                </a:ln>
                <a:solidFill>
                  <a:prstClr val="black"/>
                </a:solidFill>
                <a:effectLst/>
                <a:uLnTx/>
                <a:uFillTx/>
              </a:rPr>
              <a:t>işlemesi, buhar makineleri ve tekstil gibi çok sayıdaki ağır sanayi gelişmesini 1817 yılında tepeye taşımıştır. Küçülme aşaması ise 1817 – </a:t>
            </a:r>
            <a:r>
              <a:rPr kumimoji="0" lang="tr-TR" sz="1800" i="0" u="none" strike="noStrike" kern="1200" cap="none" spc="0" normalizeH="0" baseline="0" noProof="0" dirty="0" smtClean="0">
                <a:ln>
                  <a:noFill/>
                </a:ln>
                <a:solidFill>
                  <a:prstClr val="black"/>
                </a:solidFill>
                <a:effectLst/>
                <a:uLnTx/>
                <a:uFillTx/>
              </a:rPr>
              <a:t>1849 </a:t>
            </a:r>
            <a:r>
              <a:rPr kumimoji="0" lang="tr-TR" sz="1800" i="0" u="none" strike="noStrike" kern="1200" cap="none" spc="0" normalizeH="0" baseline="0" noProof="0" dirty="0">
                <a:ln>
                  <a:noFill/>
                </a:ln>
                <a:solidFill>
                  <a:prstClr val="black"/>
                </a:solidFill>
                <a:effectLst/>
                <a:uLnTx/>
                <a:uFillTx/>
              </a:rPr>
              <a:t>arasında ise ekonomi bu üretmiş olduğu yenilikleri (</a:t>
            </a:r>
            <a:r>
              <a:rPr kumimoji="0" lang="tr-TR" sz="1800" i="0" u="none" strike="noStrike" kern="1200" cap="none" spc="0" normalizeH="0" baseline="0" noProof="0" dirty="0" err="1">
                <a:ln>
                  <a:noFill/>
                </a:ln>
                <a:solidFill>
                  <a:prstClr val="black"/>
                </a:solidFill>
                <a:effectLst/>
                <a:uLnTx/>
                <a:uFillTx/>
              </a:rPr>
              <a:t>innovation</a:t>
            </a:r>
            <a:r>
              <a:rPr kumimoji="0" lang="tr-TR" sz="1800" i="0" u="none" strike="noStrike" kern="1200" cap="none" spc="0" normalizeH="0" baseline="0" noProof="0" dirty="0">
                <a:ln>
                  <a:noFill/>
                </a:ln>
                <a:solidFill>
                  <a:prstClr val="black"/>
                </a:solidFill>
                <a:effectLst/>
                <a:uLnTx/>
                <a:uFillTx/>
              </a:rPr>
              <a:t>) tüketmekte (veya hazmetmekte) ve ekonomiyi sıçratacak bir yenilikten yoksun olarak aşağıya </a:t>
            </a:r>
            <a:r>
              <a:rPr kumimoji="0" lang="tr-TR" sz="1800" i="0" u="none" strike="noStrike" kern="1200" cap="none" spc="0" normalizeH="0" baseline="0" noProof="0" dirty="0" smtClean="0">
                <a:ln>
                  <a:noFill/>
                </a:ln>
                <a:solidFill>
                  <a:prstClr val="black"/>
                </a:solidFill>
                <a:effectLst/>
                <a:uLnTx/>
                <a:uFillTx/>
              </a:rPr>
              <a:t>inmektedir. </a:t>
            </a:r>
            <a:endParaRPr kumimoji="0" lang="tr-TR" sz="18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07206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133</TotalTime>
  <Words>1118</Words>
  <Application>Microsoft Office PowerPoint</Application>
  <PresentationFormat>Geniş ekran</PresentationFormat>
  <Paragraphs>40</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Garamond</vt:lpstr>
      <vt:lpstr>Rockwell</vt:lpstr>
      <vt:lpstr>Organik</vt:lpstr>
      <vt:lpstr>COG 338 SİYASİ COĞRAFYA</vt:lpstr>
      <vt:lpstr>   Kondratiev Döngüleri Nikolai Kondratiev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19</cp:revision>
  <dcterms:created xsi:type="dcterms:W3CDTF">2020-05-08T10:22:32Z</dcterms:created>
  <dcterms:modified xsi:type="dcterms:W3CDTF">2020-05-10T14:20:24Z</dcterms:modified>
</cp:coreProperties>
</file>