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80" r:id="rId19"/>
    <p:sldId id="281" r:id="rId20"/>
    <p:sldId id="282" r:id="rId21"/>
    <p:sldId id="284" r:id="rId22"/>
    <p:sldId id="275" r:id="rId23"/>
    <p:sldId id="276" r:id="rId24"/>
    <p:sldId id="274" r:id="rId25"/>
    <p:sldId id="277" r:id="rId26"/>
    <p:sldId id="279" r:id="rId27"/>
    <p:sldId id="278" r:id="rId28"/>
    <p:sldId id="285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44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1"/>
    <p:restoredTop sz="94745"/>
  </p:normalViewPr>
  <p:slideViewPr>
    <p:cSldViewPr snapToGrid="0" snapToObjects="1">
      <p:cViewPr varScale="1">
        <p:scale>
          <a:sx n="90" d="100"/>
          <a:sy n="90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D008A-8193-7348-98D1-506DAB96B41E}" type="doc">
      <dgm:prSet loTypeId="urn:microsoft.com/office/officeart/2005/8/layout/process1" loCatId="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tr-TR"/>
        </a:p>
      </dgm:t>
    </dgm:pt>
    <dgm:pt modelId="{67071F5D-596B-2F4A-A3B2-0910A8D971DD}">
      <dgm:prSet phldrT="[Metin]"/>
      <dgm:spPr/>
      <dgm:t>
        <a:bodyPr/>
        <a:lstStyle/>
        <a:p>
          <a:r>
            <a:rPr lang="tr-TR" dirty="0" smtClean="0"/>
            <a:t>Gebede yüksek kan şekeri</a:t>
          </a:r>
          <a:endParaRPr lang="tr-TR" dirty="0"/>
        </a:p>
      </dgm:t>
    </dgm:pt>
    <dgm:pt modelId="{8233F024-793A-F44C-9345-F580870B0F32}" type="parTrans" cxnId="{D6D10C1D-15FA-5F49-878F-8F164A31EA02}">
      <dgm:prSet/>
      <dgm:spPr/>
      <dgm:t>
        <a:bodyPr/>
        <a:lstStyle/>
        <a:p>
          <a:endParaRPr lang="tr-TR"/>
        </a:p>
      </dgm:t>
    </dgm:pt>
    <dgm:pt modelId="{6657010B-7234-EA44-B456-7EDCE3C8E804}" type="sibTrans" cxnId="{D6D10C1D-15FA-5F49-878F-8F164A31EA02}">
      <dgm:prSet/>
      <dgm:spPr/>
      <dgm:t>
        <a:bodyPr/>
        <a:lstStyle/>
        <a:p>
          <a:endParaRPr lang="tr-TR"/>
        </a:p>
      </dgm:t>
    </dgm:pt>
    <dgm:pt modelId="{88A8AA01-99AF-0549-A2BF-ACAC0402C8E1}">
      <dgm:prSet phldrT="[Metin]"/>
      <dgm:spPr/>
      <dgm:t>
        <a:bodyPr/>
        <a:lstStyle/>
        <a:p>
          <a:r>
            <a:rPr lang="tr-TR" dirty="0" err="1" smtClean="0"/>
            <a:t>Transplasental</a:t>
          </a:r>
          <a:r>
            <a:rPr lang="tr-TR" dirty="0" smtClean="0"/>
            <a:t> </a:t>
          </a:r>
          <a:r>
            <a:rPr lang="tr-TR" dirty="0" err="1" smtClean="0"/>
            <a:t>glukoz</a:t>
          </a:r>
          <a:r>
            <a:rPr lang="tr-TR" dirty="0" smtClean="0"/>
            <a:t> geçişi</a:t>
          </a:r>
          <a:endParaRPr lang="tr-TR" dirty="0"/>
        </a:p>
      </dgm:t>
    </dgm:pt>
    <dgm:pt modelId="{D1D82DA3-0C11-F349-A39E-C382E384B904}" type="parTrans" cxnId="{DEEBB03E-FFDE-E742-B164-4114F736B9E6}">
      <dgm:prSet/>
      <dgm:spPr/>
      <dgm:t>
        <a:bodyPr/>
        <a:lstStyle/>
        <a:p>
          <a:endParaRPr lang="tr-TR"/>
        </a:p>
      </dgm:t>
    </dgm:pt>
    <dgm:pt modelId="{847B3D99-80CF-524F-9A11-FAC0BA4DD4A4}" type="sibTrans" cxnId="{DEEBB03E-FFDE-E742-B164-4114F736B9E6}">
      <dgm:prSet/>
      <dgm:spPr/>
      <dgm:t>
        <a:bodyPr/>
        <a:lstStyle/>
        <a:p>
          <a:endParaRPr lang="tr-TR"/>
        </a:p>
      </dgm:t>
    </dgm:pt>
    <dgm:pt modelId="{2EB3ACAA-BA97-C64F-B88A-F81C95C3340C}">
      <dgm:prSet phldrT="[Metin]"/>
      <dgm:spPr/>
      <dgm:t>
        <a:bodyPr/>
        <a:lstStyle/>
        <a:p>
          <a:r>
            <a:rPr lang="tr-TR" dirty="0" smtClean="0"/>
            <a:t>Fetüs yüksek </a:t>
          </a:r>
          <a:r>
            <a:rPr lang="tr-TR" dirty="0" err="1" smtClean="0"/>
            <a:t>glukoz</a:t>
          </a:r>
          <a:endParaRPr lang="tr-TR" dirty="0" smtClean="0"/>
        </a:p>
        <a:p>
          <a:r>
            <a:rPr lang="tr-TR" dirty="0" err="1" smtClean="0"/>
            <a:t>Fetal</a:t>
          </a:r>
          <a:r>
            <a:rPr lang="tr-TR" dirty="0" smtClean="0"/>
            <a:t> insülin salınımı</a:t>
          </a:r>
          <a:endParaRPr lang="tr-TR" dirty="0"/>
        </a:p>
      </dgm:t>
    </dgm:pt>
    <dgm:pt modelId="{3F3AA6EF-CDC1-9A4E-AA08-D4C2E165C650}" type="parTrans" cxnId="{80ED3B64-E4E9-7D47-A7AE-CDAB1973F0E0}">
      <dgm:prSet/>
      <dgm:spPr/>
      <dgm:t>
        <a:bodyPr/>
        <a:lstStyle/>
        <a:p>
          <a:endParaRPr lang="tr-TR"/>
        </a:p>
      </dgm:t>
    </dgm:pt>
    <dgm:pt modelId="{048D24B4-D3D2-554F-9466-C62470C94961}" type="sibTrans" cxnId="{80ED3B64-E4E9-7D47-A7AE-CDAB1973F0E0}">
      <dgm:prSet/>
      <dgm:spPr/>
      <dgm:t>
        <a:bodyPr/>
        <a:lstStyle/>
        <a:p>
          <a:endParaRPr lang="tr-TR"/>
        </a:p>
      </dgm:t>
    </dgm:pt>
    <dgm:pt modelId="{3580083F-DDC0-5E49-BF7E-36F741E74642}">
      <dgm:prSet phldrT="[Metin]"/>
      <dgm:spPr/>
      <dgm:t>
        <a:bodyPr/>
        <a:lstStyle/>
        <a:p>
          <a:r>
            <a:rPr lang="tr-TR" dirty="0" err="1" smtClean="0"/>
            <a:t>Makrozomi</a:t>
          </a:r>
          <a:endParaRPr lang="tr-TR" dirty="0"/>
        </a:p>
      </dgm:t>
    </dgm:pt>
    <dgm:pt modelId="{315AF8DA-0C16-8D4C-B633-DA9DFB9A4247}" type="parTrans" cxnId="{206B1783-D357-4E46-80CD-0E51FBC8E75D}">
      <dgm:prSet/>
      <dgm:spPr/>
      <dgm:t>
        <a:bodyPr/>
        <a:lstStyle/>
        <a:p>
          <a:endParaRPr lang="tr-TR"/>
        </a:p>
      </dgm:t>
    </dgm:pt>
    <dgm:pt modelId="{3F2C9803-7288-A44F-9B88-CF15C45483A9}" type="sibTrans" cxnId="{206B1783-D357-4E46-80CD-0E51FBC8E75D}">
      <dgm:prSet/>
      <dgm:spPr/>
      <dgm:t>
        <a:bodyPr/>
        <a:lstStyle/>
        <a:p>
          <a:endParaRPr lang="tr-TR"/>
        </a:p>
      </dgm:t>
    </dgm:pt>
    <dgm:pt modelId="{DBA3FA55-152A-6A4D-BD31-55D34581FEEE}" type="pres">
      <dgm:prSet presAssocID="{084D008A-8193-7348-98D1-506DAB96B4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F2F4E13-FC66-464A-80C2-BB5824D0BB37}" type="pres">
      <dgm:prSet presAssocID="{67071F5D-596B-2F4A-A3B2-0910A8D971D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16C430-D07E-2B4A-9DEC-4661A75709C9}" type="pres">
      <dgm:prSet presAssocID="{6657010B-7234-EA44-B456-7EDCE3C8E804}" presName="sibTrans" presStyleLbl="sibTrans2D1" presStyleIdx="0" presStyleCnt="3"/>
      <dgm:spPr/>
      <dgm:t>
        <a:bodyPr/>
        <a:lstStyle/>
        <a:p>
          <a:endParaRPr lang="tr-TR"/>
        </a:p>
      </dgm:t>
    </dgm:pt>
    <dgm:pt modelId="{CCD4DAFB-056B-1344-ACE8-1FB6E585B39B}" type="pres">
      <dgm:prSet presAssocID="{6657010B-7234-EA44-B456-7EDCE3C8E804}" presName="connectorText" presStyleLbl="sibTrans2D1" presStyleIdx="0" presStyleCnt="3"/>
      <dgm:spPr/>
      <dgm:t>
        <a:bodyPr/>
        <a:lstStyle/>
        <a:p>
          <a:endParaRPr lang="tr-TR"/>
        </a:p>
      </dgm:t>
    </dgm:pt>
    <dgm:pt modelId="{3C93857A-D8B4-8D49-92D4-01CCA0ECEDB3}" type="pres">
      <dgm:prSet presAssocID="{88A8AA01-99AF-0549-A2BF-ACAC0402C8E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51DC1A-5944-2244-A9C9-0F962CCF7EBA}" type="pres">
      <dgm:prSet presAssocID="{847B3D99-80CF-524F-9A11-FAC0BA4DD4A4}" presName="sibTrans" presStyleLbl="sibTrans2D1" presStyleIdx="1" presStyleCnt="3"/>
      <dgm:spPr/>
      <dgm:t>
        <a:bodyPr/>
        <a:lstStyle/>
        <a:p>
          <a:endParaRPr lang="tr-TR"/>
        </a:p>
      </dgm:t>
    </dgm:pt>
    <dgm:pt modelId="{DFF15AD6-B68C-1A4B-BABC-82DA8935FF05}" type="pres">
      <dgm:prSet presAssocID="{847B3D99-80CF-524F-9A11-FAC0BA4DD4A4}" presName="connectorText" presStyleLbl="sibTrans2D1" presStyleIdx="1" presStyleCnt="3"/>
      <dgm:spPr/>
      <dgm:t>
        <a:bodyPr/>
        <a:lstStyle/>
        <a:p>
          <a:endParaRPr lang="tr-TR"/>
        </a:p>
      </dgm:t>
    </dgm:pt>
    <dgm:pt modelId="{79B9C84D-7A09-FA44-AECE-4310880B151F}" type="pres">
      <dgm:prSet presAssocID="{2EB3ACAA-BA97-C64F-B88A-F81C95C3340C}" presName="node" presStyleLbl="node1" presStyleIdx="2" presStyleCnt="4" custScaleX="11076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3EA31B-D905-7148-94C7-EFC9B3D1B9F2}" type="pres">
      <dgm:prSet presAssocID="{048D24B4-D3D2-554F-9466-C62470C94961}" presName="sibTrans" presStyleLbl="sibTrans2D1" presStyleIdx="2" presStyleCnt="3"/>
      <dgm:spPr/>
      <dgm:t>
        <a:bodyPr/>
        <a:lstStyle/>
        <a:p>
          <a:endParaRPr lang="tr-TR"/>
        </a:p>
      </dgm:t>
    </dgm:pt>
    <dgm:pt modelId="{457A472F-BBEC-654B-9084-35C9683B4D08}" type="pres">
      <dgm:prSet presAssocID="{048D24B4-D3D2-554F-9466-C62470C94961}" presName="connectorText" presStyleLbl="sibTrans2D1" presStyleIdx="2" presStyleCnt="3"/>
      <dgm:spPr/>
      <dgm:t>
        <a:bodyPr/>
        <a:lstStyle/>
        <a:p>
          <a:endParaRPr lang="tr-TR"/>
        </a:p>
      </dgm:t>
    </dgm:pt>
    <dgm:pt modelId="{47C7AC23-4A36-3245-AA05-894C642DA1BC}" type="pres">
      <dgm:prSet presAssocID="{3580083F-DDC0-5E49-BF7E-36F741E7464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949EBFB-D557-FA46-9AD5-3BA0E3F71E22}" type="presOf" srcId="{6657010B-7234-EA44-B456-7EDCE3C8E804}" destId="{D016C430-D07E-2B4A-9DEC-4661A75709C9}" srcOrd="0" destOrd="0" presId="urn:microsoft.com/office/officeart/2005/8/layout/process1"/>
    <dgm:cxn modelId="{2482E8E9-94F9-8B46-AF56-8D8235D1AE7E}" type="presOf" srcId="{3580083F-DDC0-5E49-BF7E-36F741E74642}" destId="{47C7AC23-4A36-3245-AA05-894C642DA1BC}" srcOrd="0" destOrd="0" presId="urn:microsoft.com/office/officeart/2005/8/layout/process1"/>
    <dgm:cxn modelId="{B3D32AA0-1218-5447-BB7F-8EA93E794521}" type="presOf" srcId="{847B3D99-80CF-524F-9A11-FAC0BA4DD4A4}" destId="{DFF15AD6-B68C-1A4B-BABC-82DA8935FF05}" srcOrd="1" destOrd="0" presId="urn:microsoft.com/office/officeart/2005/8/layout/process1"/>
    <dgm:cxn modelId="{137887F9-DDA2-7345-9F71-2EFADD808EAE}" type="presOf" srcId="{048D24B4-D3D2-554F-9466-C62470C94961}" destId="{843EA31B-D905-7148-94C7-EFC9B3D1B9F2}" srcOrd="0" destOrd="0" presId="urn:microsoft.com/office/officeart/2005/8/layout/process1"/>
    <dgm:cxn modelId="{7BB54B49-F34A-3B4D-B4E2-9710BF56BABE}" type="presOf" srcId="{084D008A-8193-7348-98D1-506DAB96B41E}" destId="{DBA3FA55-152A-6A4D-BD31-55D34581FEEE}" srcOrd="0" destOrd="0" presId="urn:microsoft.com/office/officeart/2005/8/layout/process1"/>
    <dgm:cxn modelId="{30ED6AD9-65AB-144F-968A-C1E80DE7831A}" type="presOf" srcId="{6657010B-7234-EA44-B456-7EDCE3C8E804}" destId="{CCD4DAFB-056B-1344-ACE8-1FB6E585B39B}" srcOrd="1" destOrd="0" presId="urn:microsoft.com/office/officeart/2005/8/layout/process1"/>
    <dgm:cxn modelId="{07E39416-5A60-4F4B-A51A-0649FEF2DC20}" type="presOf" srcId="{847B3D99-80CF-524F-9A11-FAC0BA4DD4A4}" destId="{7851DC1A-5944-2244-A9C9-0F962CCF7EBA}" srcOrd="0" destOrd="0" presId="urn:microsoft.com/office/officeart/2005/8/layout/process1"/>
    <dgm:cxn modelId="{E8FD6D07-CD9D-CD4A-9A51-4685369437A0}" type="presOf" srcId="{67071F5D-596B-2F4A-A3B2-0910A8D971DD}" destId="{2F2F4E13-FC66-464A-80C2-BB5824D0BB37}" srcOrd="0" destOrd="0" presId="urn:microsoft.com/office/officeart/2005/8/layout/process1"/>
    <dgm:cxn modelId="{D6D10C1D-15FA-5F49-878F-8F164A31EA02}" srcId="{084D008A-8193-7348-98D1-506DAB96B41E}" destId="{67071F5D-596B-2F4A-A3B2-0910A8D971DD}" srcOrd="0" destOrd="0" parTransId="{8233F024-793A-F44C-9345-F580870B0F32}" sibTransId="{6657010B-7234-EA44-B456-7EDCE3C8E804}"/>
    <dgm:cxn modelId="{BB1954B3-A7D3-DA4E-8F2E-B486FD2531B2}" type="presOf" srcId="{88A8AA01-99AF-0549-A2BF-ACAC0402C8E1}" destId="{3C93857A-D8B4-8D49-92D4-01CCA0ECEDB3}" srcOrd="0" destOrd="0" presId="urn:microsoft.com/office/officeart/2005/8/layout/process1"/>
    <dgm:cxn modelId="{DEEBB03E-FFDE-E742-B164-4114F736B9E6}" srcId="{084D008A-8193-7348-98D1-506DAB96B41E}" destId="{88A8AA01-99AF-0549-A2BF-ACAC0402C8E1}" srcOrd="1" destOrd="0" parTransId="{D1D82DA3-0C11-F349-A39E-C382E384B904}" sibTransId="{847B3D99-80CF-524F-9A11-FAC0BA4DD4A4}"/>
    <dgm:cxn modelId="{80ED3B64-E4E9-7D47-A7AE-CDAB1973F0E0}" srcId="{084D008A-8193-7348-98D1-506DAB96B41E}" destId="{2EB3ACAA-BA97-C64F-B88A-F81C95C3340C}" srcOrd="2" destOrd="0" parTransId="{3F3AA6EF-CDC1-9A4E-AA08-D4C2E165C650}" sibTransId="{048D24B4-D3D2-554F-9466-C62470C94961}"/>
    <dgm:cxn modelId="{080E7D7C-B3A7-764F-8AD1-E3BCE75332FE}" type="presOf" srcId="{2EB3ACAA-BA97-C64F-B88A-F81C95C3340C}" destId="{79B9C84D-7A09-FA44-AECE-4310880B151F}" srcOrd="0" destOrd="0" presId="urn:microsoft.com/office/officeart/2005/8/layout/process1"/>
    <dgm:cxn modelId="{DF69C751-F5A0-1F4A-B056-6DED2F61062A}" type="presOf" srcId="{048D24B4-D3D2-554F-9466-C62470C94961}" destId="{457A472F-BBEC-654B-9084-35C9683B4D08}" srcOrd="1" destOrd="0" presId="urn:microsoft.com/office/officeart/2005/8/layout/process1"/>
    <dgm:cxn modelId="{206B1783-D357-4E46-80CD-0E51FBC8E75D}" srcId="{084D008A-8193-7348-98D1-506DAB96B41E}" destId="{3580083F-DDC0-5E49-BF7E-36F741E74642}" srcOrd="3" destOrd="0" parTransId="{315AF8DA-0C16-8D4C-B633-DA9DFB9A4247}" sibTransId="{3F2C9803-7288-A44F-9B88-CF15C45483A9}"/>
    <dgm:cxn modelId="{92180F25-BC93-8647-81ED-7A851401DD6B}" type="presParOf" srcId="{DBA3FA55-152A-6A4D-BD31-55D34581FEEE}" destId="{2F2F4E13-FC66-464A-80C2-BB5824D0BB37}" srcOrd="0" destOrd="0" presId="urn:microsoft.com/office/officeart/2005/8/layout/process1"/>
    <dgm:cxn modelId="{B321E69C-C516-7D4E-A42C-DEF76E9263A8}" type="presParOf" srcId="{DBA3FA55-152A-6A4D-BD31-55D34581FEEE}" destId="{D016C430-D07E-2B4A-9DEC-4661A75709C9}" srcOrd="1" destOrd="0" presId="urn:microsoft.com/office/officeart/2005/8/layout/process1"/>
    <dgm:cxn modelId="{8604917F-C0D2-5F4C-B20E-CCAB8E784023}" type="presParOf" srcId="{D016C430-D07E-2B4A-9DEC-4661A75709C9}" destId="{CCD4DAFB-056B-1344-ACE8-1FB6E585B39B}" srcOrd="0" destOrd="0" presId="urn:microsoft.com/office/officeart/2005/8/layout/process1"/>
    <dgm:cxn modelId="{6F0E10C8-67D7-624F-9B25-B2EF91EF0A97}" type="presParOf" srcId="{DBA3FA55-152A-6A4D-BD31-55D34581FEEE}" destId="{3C93857A-D8B4-8D49-92D4-01CCA0ECEDB3}" srcOrd="2" destOrd="0" presId="urn:microsoft.com/office/officeart/2005/8/layout/process1"/>
    <dgm:cxn modelId="{D33DE21A-2F00-134C-B50A-4E940683D89C}" type="presParOf" srcId="{DBA3FA55-152A-6A4D-BD31-55D34581FEEE}" destId="{7851DC1A-5944-2244-A9C9-0F962CCF7EBA}" srcOrd="3" destOrd="0" presId="urn:microsoft.com/office/officeart/2005/8/layout/process1"/>
    <dgm:cxn modelId="{EB1176E0-3128-7045-872F-8561F7BBFE80}" type="presParOf" srcId="{7851DC1A-5944-2244-A9C9-0F962CCF7EBA}" destId="{DFF15AD6-B68C-1A4B-BABC-82DA8935FF05}" srcOrd="0" destOrd="0" presId="urn:microsoft.com/office/officeart/2005/8/layout/process1"/>
    <dgm:cxn modelId="{E9E3E3B0-476C-EC41-AC51-A748A702420D}" type="presParOf" srcId="{DBA3FA55-152A-6A4D-BD31-55D34581FEEE}" destId="{79B9C84D-7A09-FA44-AECE-4310880B151F}" srcOrd="4" destOrd="0" presId="urn:microsoft.com/office/officeart/2005/8/layout/process1"/>
    <dgm:cxn modelId="{34810AB5-3B90-D945-8396-4E3BFA405A90}" type="presParOf" srcId="{DBA3FA55-152A-6A4D-BD31-55D34581FEEE}" destId="{843EA31B-D905-7148-94C7-EFC9B3D1B9F2}" srcOrd="5" destOrd="0" presId="urn:microsoft.com/office/officeart/2005/8/layout/process1"/>
    <dgm:cxn modelId="{399115ED-5946-4A4D-9BFB-03B0E6299C96}" type="presParOf" srcId="{843EA31B-D905-7148-94C7-EFC9B3D1B9F2}" destId="{457A472F-BBEC-654B-9084-35C9683B4D08}" srcOrd="0" destOrd="0" presId="urn:microsoft.com/office/officeart/2005/8/layout/process1"/>
    <dgm:cxn modelId="{C93BBCB8-13AD-6842-BA1A-63D4DEBC000F}" type="presParOf" srcId="{DBA3FA55-152A-6A4D-BD31-55D34581FEEE}" destId="{47C7AC23-4A36-3245-AA05-894C642DA1BC}" srcOrd="6" destOrd="0" presId="urn:microsoft.com/office/officeart/2005/8/layout/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F4E13-FC66-464A-80C2-BB5824D0BB37}">
      <dsp:nvSpPr>
        <dsp:cNvPr id="0" name=""/>
        <dsp:cNvSpPr/>
      </dsp:nvSpPr>
      <dsp:spPr>
        <a:xfrm>
          <a:off x="5244" y="327405"/>
          <a:ext cx="2114302" cy="1268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Gebede yüksek kan şekeri</a:t>
          </a:r>
          <a:endParaRPr lang="tr-TR" sz="1900" kern="1200" dirty="0"/>
        </a:p>
      </dsp:txBody>
      <dsp:txXfrm>
        <a:off x="42399" y="364560"/>
        <a:ext cx="2039992" cy="1194271"/>
      </dsp:txXfrm>
    </dsp:sp>
    <dsp:sp modelId="{D016C430-D07E-2B4A-9DEC-4661A75709C9}">
      <dsp:nvSpPr>
        <dsp:cNvPr id="0" name=""/>
        <dsp:cNvSpPr/>
      </dsp:nvSpPr>
      <dsp:spPr>
        <a:xfrm>
          <a:off x="2330977" y="699522"/>
          <a:ext cx="448232" cy="5243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500" kern="1200"/>
        </a:p>
      </dsp:txBody>
      <dsp:txXfrm>
        <a:off x="2330977" y="804391"/>
        <a:ext cx="313762" cy="314609"/>
      </dsp:txXfrm>
    </dsp:sp>
    <dsp:sp modelId="{3C93857A-D8B4-8D49-92D4-01CCA0ECEDB3}">
      <dsp:nvSpPr>
        <dsp:cNvPr id="0" name=""/>
        <dsp:cNvSpPr/>
      </dsp:nvSpPr>
      <dsp:spPr>
        <a:xfrm>
          <a:off x="2965268" y="327405"/>
          <a:ext cx="2114302" cy="1268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67130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7130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7130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err="1" smtClean="0"/>
            <a:t>Transplasental</a:t>
          </a:r>
          <a:r>
            <a:rPr lang="tr-TR" sz="1900" kern="1200" dirty="0" smtClean="0"/>
            <a:t> </a:t>
          </a:r>
          <a:r>
            <a:rPr lang="tr-TR" sz="1900" kern="1200" dirty="0" err="1" smtClean="0"/>
            <a:t>glukoz</a:t>
          </a:r>
          <a:r>
            <a:rPr lang="tr-TR" sz="1900" kern="1200" dirty="0" smtClean="0"/>
            <a:t> geçişi</a:t>
          </a:r>
          <a:endParaRPr lang="tr-TR" sz="1900" kern="1200" dirty="0"/>
        </a:p>
      </dsp:txBody>
      <dsp:txXfrm>
        <a:off x="3002423" y="364560"/>
        <a:ext cx="2039992" cy="1194271"/>
      </dsp:txXfrm>
    </dsp:sp>
    <dsp:sp modelId="{7851DC1A-5944-2244-A9C9-0F962CCF7EBA}">
      <dsp:nvSpPr>
        <dsp:cNvPr id="0" name=""/>
        <dsp:cNvSpPr/>
      </dsp:nvSpPr>
      <dsp:spPr>
        <a:xfrm>
          <a:off x="5291001" y="699522"/>
          <a:ext cx="448232" cy="5243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33944"/>
                <a:satOff val="-2143"/>
                <a:lumOff val="18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33944"/>
                <a:satOff val="-2143"/>
                <a:lumOff val="18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33944"/>
                <a:satOff val="-2143"/>
                <a:lumOff val="18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500" kern="1200"/>
        </a:p>
      </dsp:txBody>
      <dsp:txXfrm>
        <a:off x="5291001" y="804391"/>
        <a:ext cx="313762" cy="314609"/>
      </dsp:txXfrm>
    </dsp:sp>
    <dsp:sp modelId="{79B9C84D-7A09-FA44-AECE-4310880B151F}">
      <dsp:nvSpPr>
        <dsp:cNvPr id="0" name=""/>
        <dsp:cNvSpPr/>
      </dsp:nvSpPr>
      <dsp:spPr>
        <a:xfrm>
          <a:off x="5925292" y="327405"/>
          <a:ext cx="2341844" cy="1268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34261"/>
                <a:satOff val="8955"/>
                <a:lumOff val="394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34261"/>
                <a:satOff val="8955"/>
                <a:lumOff val="394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34261"/>
                <a:satOff val="8955"/>
                <a:lumOff val="394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Fetüs yüksek </a:t>
          </a:r>
          <a:r>
            <a:rPr lang="tr-TR" sz="1900" kern="1200" dirty="0" err="1" smtClean="0"/>
            <a:t>glukoz</a:t>
          </a:r>
          <a:endParaRPr lang="tr-TR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err="1" smtClean="0"/>
            <a:t>Fetal</a:t>
          </a:r>
          <a:r>
            <a:rPr lang="tr-TR" sz="1900" kern="1200" dirty="0" smtClean="0"/>
            <a:t> insülin salınımı</a:t>
          </a:r>
          <a:endParaRPr lang="tr-TR" sz="1900" kern="1200" dirty="0"/>
        </a:p>
      </dsp:txBody>
      <dsp:txXfrm>
        <a:off x="5962447" y="364560"/>
        <a:ext cx="2267534" cy="1194271"/>
      </dsp:txXfrm>
    </dsp:sp>
    <dsp:sp modelId="{843EA31B-D905-7148-94C7-EFC9B3D1B9F2}">
      <dsp:nvSpPr>
        <dsp:cNvPr id="0" name=""/>
        <dsp:cNvSpPr/>
      </dsp:nvSpPr>
      <dsp:spPr>
        <a:xfrm>
          <a:off x="8478566" y="699522"/>
          <a:ext cx="448232" cy="5243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33944"/>
                <a:satOff val="-2143"/>
                <a:lumOff val="18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33944"/>
                <a:satOff val="-2143"/>
                <a:lumOff val="18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33944"/>
                <a:satOff val="-2143"/>
                <a:lumOff val="18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500" kern="1200"/>
        </a:p>
      </dsp:txBody>
      <dsp:txXfrm>
        <a:off x="8478566" y="804391"/>
        <a:ext cx="313762" cy="314609"/>
      </dsp:txXfrm>
    </dsp:sp>
    <dsp:sp modelId="{47C7AC23-4A36-3245-AA05-894C642DA1BC}">
      <dsp:nvSpPr>
        <dsp:cNvPr id="0" name=""/>
        <dsp:cNvSpPr/>
      </dsp:nvSpPr>
      <dsp:spPr>
        <a:xfrm>
          <a:off x="9112857" y="327405"/>
          <a:ext cx="2114302" cy="1268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67130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7130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7130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err="1" smtClean="0"/>
            <a:t>Makrozomi</a:t>
          </a:r>
          <a:endParaRPr lang="tr-TR" sz="1900" kern="1200" dirty="0"/>
        </a:p>
      </dsp:txBody>
      <dsp:txXfrm>
        <a:off x="9150012" y="364560"/>
        <a:ext cx="2039992" cy="1194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64038-7A4A-3146-9BC7-AD7A29918BBF}" type="datetimeFigureOut">
              <a:rPr lang="tr-TR" smtClean="0"/>
              <a:t>9.08.2018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61C49-9AD7-904F-8B51-AEB71114A9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779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61C49-9AD7-904F-8B51-AEB71114A991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4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Gebelik</a:t>
            </a:r>
            <a:r>
              <a:rPr lang="tr-TR" baseline="0" dirty="0" smtClean="0"/>
              <a:t> 10-12 haftası fetüsün </a:t>
            </a:r>
            <a:r>
              <a:rPr lang="tr-TR" baseline="0" dirty="0" err="1" smtClean="0"/>
              <a:t>sss</a:t>
            </a:r>
            <a:r>
              <a:rPr lang="tr-TR" baseline="0" dirty="0" smtClean="0"/>
              <a:t> gelişimi için önemlidir.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61C49-9AD7-904F-8B51-AEB71114A99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5675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Gebelik</a:t>
            </a:r>
            <a:r>
              <a:rPr lang="tr-TR" baseline="0" dirty="0"/>
              <a:t> 10-12 haftası fetüsün </a:t>
            </a:r>
            <a:r>
              <a:rPr lang="tr-TR" baseline="0" dirty="0" err="1"/>
              <a:t>sss</a:t>
            </a:r>
            <a:r>
              <a:rPr lang="tr-TR" baseline="0" dirty="0"/>
              <a:t> gelişimi için önemlidir.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61C49-9AD7-904F-8B51-AEB71114A99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8166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7ED-A30B-9142-850E-39B903711236}" type="datetime1">
              <a:rPr lang="tr-TR" smtClean="0"/>
              <a:t>9.08.2018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7479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8744-6805-1748-974E-8D875D7266FA}" type="datetime1">
              <a:rPr lang="tr-TR" smtClean="0"/>
              <a:t>9.08.2018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26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6E1-5CD9-D643-B3FE-69544D237B0A}" type="datetime1">
              <a:rPr lang="tr-TR" smtClean="0"/>
              <a:t>9.08.2018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663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5CCE-F4C3-864C-8189-968C296EF340}" type="datetime1">
              <a:rPr lang="tr-TR" smtClean="0"/>
              <a:t>9.08.2018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407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D71F-61B1-A64E-BB9A-1BA73A2E6FA2}" type="datetime1">
              <a:rPr lang="tr-TR" smtClean="0"/>
              <a:t>9.08.2018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955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B0E7-A1FD-5C4F-85DF-EE4661514A29}" type="datetime1">
              <a:rPr lang="tr-TR" smtClean="0"/>
              <a:t>9.08.2018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191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F191-0BDC-B545-A2A4-1C145BAAF500}" type="datetime1">
              <a:rPr lang="tr-TR" smtClean="0"/>
              <a:t>9.08.2018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821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2829-2CF4-C54D-868E-68B72D0311C5}" type="datetime1">
              <a:rPr lang="tr-TR" smtClean="0"/>
              <a:t>9.08.2018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658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E262-7F16-1446-850D-CBC17B941876}" type="datetime1">
              <a:rPr lang="tr-TR" smtClean="0"/>
              <a:t>9.08.2018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511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D1AE-8F9F-A44F-B7A6-E4B7125B7A83}" type="datetime1">
              <a:rPr lang="tr-TR" smtClean="0"/>
              <a:t>9.08.2018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638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170-E06E-6443-997B-1E6C33E3E643}" type="datetime1">
              <a:rPr lang="tr-TR" smtClean="0"/>
              <a:t>9.08.2018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372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C6788-61A3-F041-A0CB-40DDB3C035B4}" type="datetime1">
              <a:rPr lang="tr-TR" smtClean="0"/>
              <a:t>9.08.2018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2883-0A38-384A-AD3D-5AFDC18B0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940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1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5555856-9970-4BC3-9AA9-6A917F53A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F487851-BFAF-46D8-A1ED-50CAD6E46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04483" y="2131884"/>
            <a:ext cx="4805996" cy="1297115"/>
          </a:xfrm>
        </p:spPr>
        <p:txBody>
          <a:bodyPr anchor="t">
            <a:noAutofit/>
          </a:bodyPr>
          <a:lstStyle/>
          <a:p>
            <a:r>
              <a:rPr lang="tr-TR" sz="4400" b="1">
                <a:solidFill>
                  <a:srgbClr val="002060"/>
                </a:solidFill>
                <a:latin typeface="+mn-lt"/>
              </a:rPr>
              <a:t>ANNE KARNINDA ÇOCUK GELİŞİMİ</a:t>
            </a:r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804788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endParaRPr lang="tr-TR" sz="1800">
              <a:solidFill>
                <a:srgbClr val="000000"/>
              </a:solidFill>
            </a:endParaRPr>
          </a:p>
        </p:txBody>
      </p:sp>
      <p:sp>
        <p:nvSpPr>
          <p:cNvPr id="19" name="Freeform 50">
            <a:extLst>
              <a:ext uri="{FF2B5EF4-FFF2-40B4-BE49-F238E27FC236}">
                <a16:creationId xmlns:a16="http://schemas.microsoft.com/office/drawing/2014/main" xmlns="" id="{13722DD7-BA73-4776-93A3-94491FEF72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752" y="1959725"/>
            <a:ext cx="4709246" cy="3576318"/>
          </a:xfrm>
          <a:prstGeom prst="rect">
            <a:avLst/>
          </a:prstGeom>
        </p:spPr>
      </p:pic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6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HAMİLELİKTEKİ HASTALIKLAR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491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Hamilelikteki hastalıklar fetüsün gelişimini çeşitli mekanizmalarla etkileyebilmektedir.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solidFill>
                  <a:srgbClr val="002060"/>
                </a:solidFill>
              </a:rPr>
              <a:t>M</a:t>
            </a:r>
            <a:r>
              <a:rPr lang="tr-TR" dirty="0" err="1" smtClean="0">
                <a:solidFill>
                  <a:srgbClr val="002060"/>
                </a:solidFill>
              </a:rPr>
              <a:t>etabolik</a:t>
            </a:r>
            <a:r>
              <a:rPr lang="tr-TR" dirty="0" smtClean="0">
                <a:solidFill>
                  <a:srgbClr val="002060"/>
                </a:solidFill>
              </a:rPr>
              <a:t> son ürün veya antikorların spesifik etkisi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 smtClean="0">
                <a:solidFill>
                  <a:srgbClr val="002060"/>
                </a:solidFill>
              </a:rPr>
              <a:t>Plasental</a:t>
            </a:r>
            <a:r>
              <a:rPr lang="tr-TR" dirty="0" smtClean="0">
                <a:solidFill>
                  <a:srgbClr val="002060"/>
                </a:solidFill>
              </a:rPr>
              <a:t> yetmezlik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>
                <a:solidFill>
                  <a:srgbClr val="002060"/>
                </a:solidFill>
              </a:rPr>
              <a:t>Gebenin aldığı ilaçlar veya zehirlenme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>
                <a:solidFill>
                  <a:srgbClr val="002060"/>
                </a:solidFill>
              </a:rPr>
              <a:t>Enfeksiyonlar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>
                <a:solidFill>
                  <a:srgbClr val="002060"/>
                </a:solidFill>
              </a:rPr>
              <a:t>Genetik hastalıklar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4936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   Diyabet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tr-TR" dirty="0" smtClean="0"/>
              <a:t> </a:t>
            </a:r>
            <a:r>
              <a:rPr lang="tr-TR" dirty="0" err="1" smtClean="0"/>
              <a:t>Perinatal</a:t>
            </a:r>
            <a:r>
              <a:rPr lang="tr-TR" dirty="0" smtClean="0"/>
              <a:t> </a:t>
            </a:r>
            <a:r>
              <a:rPr lang="tr-TR" dirty="0" err="1" smtClean="0"/>
              <a:t>morbidite</a:t>
            </a:r>
            <a:r>
              <a:rPr lang="tr-TR" dirty="0" smtClean="0"/>
              <a:t> ve </a:t>
            </a:r>
            <a:r>
              <a:rPr lang="tr-TR" dirty="0" err="1" smtClean="0"/>
              <a:t>mortalite</a:t>
            </a:r>
            <a:r>
              <a:rPr lang="tr-TR" dirty="0" smtClean="0"/>
              <a:t>,</a:t>
            </a:r>
          </a:p>
          <a:p>
            <a:r>
              <a:rPr lang="tr-TR" dirty="0" smtClean="0"/>
              <a:t> Ölüm doğum,</a:t>
            </a:r>
          </a:p>
          <a:p>
            <a:r>
              <a:rPr lang="tr-TR" dirty="0"/>
              <a:t> </a:t>
            </a:r>
            <a:r>
              <a:rPr lang="tr-TR" dirty="0" smtClean="0"/>
              <a:t>Bebek ölümü oranında artış</a:t>
            </a:r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3646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      Diyabet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1878890"/>
            <a:ext cx="10515600" cy="4716463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İri bebek (</a:t>
            </a:r>
            <a:r>
              <a:rPr lang="tr-TR" dirty="0" err="1" smtClean="0">
                <a:solidFill>
                  <a:srgbClr val="002060"/>
                </a:solidFill>
              </a:rPr>
              <a:t>makrozomi</a:t>
            </a:r>
            <a:r>
              <a:rPr lang="tr-TR" dirty="0" smtClean="0">
                <a:solidFill>
                  <a:srgbClr val="002060"/>
                </a:solidFill>
              </a:rPr>
              <a:t>, &gt;4000 g, LGA)</a:t>
            </a:r>
          </a:p>
          <a:p>
            <a:endParaRPr lang="tr-TR" dirty="0">
              <a:solidFill>
                <a:srgbClr val="002060"/>
              </a:solidFill>
            </a:endParaRPr>
          </a:p>
          <a:p>
            <a:endParaRPr lang="tr-TR" dirty="0" smtClean="0">
              <a:solidFill>
                <a:srgbClr val="002060"/>
              </a:solidFill>
            </a:endParaRPr>
          </a:p>
          <a:p>
            <a:endParaRPr lang="tr-TR" dirty="0">
              <a:solidFill>
                <a:srgbClr val="002060"/>
              </a:solidFill>
            </a:endParaRPr>
          </a:p>
          <a:p>
            <a:endParaRPr lang="tr-TR" dirty="0" smtClean="0">
              <a:solidFill>
                <a:srgbClr val="002060"/>
              </a:solidFill>
            </a:endParaRPr>
          </a:p>
          <a:p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smtClean="0">
                <a:solidFill>
                  <a:srgbClr val="002060"/>
                </a:solidFill>
              </a:rPr>
              <a:t>Solunum sıkıntısı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 Hipoglisemi (kan şekeri düşüklüğü)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 Kan şekeri düşüklüğüne bağlı nöbet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 Sarılık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022080338"/>
              </p:ext>
            </p:extLst>
          </p:nvPr>
        </p:nvGraphicFramePr>
        <p:xfrm>
          <a:off x="479797" y="2354319"/>
          <a:ext cx="11232405" cy="1923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400" y="4104640"/>
            <a:ext cx="3042920" cy="228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7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   Hipertansiyon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tr-TR" dirty="0" smtClean="0"/>
              <a:t>Gebelik hipertansiyonu veya </a:t>
            </a:r>
            <a:r>
              <a:rPr lang="tr-TR" dirty="0" err="1" smtClean="0"/>
              <a:t>Preeklampsi</a:t>
            </a:r>
            <a:r>
              <a:rPr lang="tr-TR" dirty="0" smtClean="0"/>
              <a:t> (&gt; 20. GH)</a:t>
            </a:r>
          </a:p>
          <a:p>
            <a:r>
              <a:rPr lang="tr-TR" dirty="0" err="1" smtClean="0"/>
              <a:t>Eklampsi</a:t>
            </a:r>
            <a:r>
              <a:rPr lang="tr-TR" dirty="0" smtClean="0"/>
              <a:t> </a:t>
            </a:r>
          </a:p>
          <a:p>
            <a:r>
              <a:rPr lang="tr-TR" dirty="0" smtClean="0"/>
              <a:t>Kronik hipertansiyon </a:t>
            </a:r>
          </a:p>
          <a:p>
            <a:endParaRPr lang="tr-TR" dirty="0"/>
          </a:p>
          <a:p>
            <a:r>
              <a:rPr lang="tr-TR" dirty="0" smtClean="0"/>
              <a:t>Ölü doğum</a:t>
            </a:r>
          </a:p>
          <a:p>
            <a:r>
              <a:rPr lang="tr-TR" dirty="0" err="1" smtClean="0"/>
              <a:t>Plasental</a:t>
            </a:r>
            <a:r>
              <a:rPr lang="tr-TR" dirty="0" smtClean="0"/>
              <a:t> </a:t>
            </a:r>
            <a:r>
              <a:rPr lang="tr-TR" dirty="0" err="1" smtClean="0"/>
              <a:t>ablasyon</a:t>
            </a:r>
            <a:endParaRPr lang="tr-TR" dirty="0" smtClean="0"/>
          </a:p>
          <a:p>
            <a:r>
              <a:rPr lang="tr-TR" dirty="0"/>
              <a:t>Fetüste büyüme geriliği</a:t>
            </a:r>
          </a:p>
          <a:p>
            <a:r>
              <a:rPr lang="tr-TR" dirty="0" smtClean="0"/>
              <a:t>Erken doğum, </a:t>
            </a:r>
            <a:r>
              <a:rPr lang="tr-TR" dirty="0" err="1" smtClean="0"/>
              <a:t>prematürite</a:t>
            </a:r>
            <a:endParaRPr lang="tr-TR" dirty="0" smtClean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663" y="2718471"/>
            <a:ext cx="4207511" cy="23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</a:t>
            </a:r>
            <a:r>
              <a:rPr lang="tr-TR" sz="4000" b="1" dirty="0" err="1" smtClean="0">
                <a:solidFill>
                  <a:schemeClr val="bg1"/>
                </a:solidFill>
                <a:latin typeface="+mn-lt"/>
              </a:rPr>
              <a:t>Tiroid</a:t>
            </a:r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Hastalıkları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tr-TR" dirty="0"/>
              <a:t>Gebeliğin ilk 1</a:t>
            </a:r>
            <a:r>
              <a:rPr lang="en-US" dirty="0"/>
              <a:t>0-12 </a:t>
            </a:r>
            <a:r>
              <a:rPr lang="en-US" dirty="0" err="1"/>
              <a:t>haftasında</a:t>
            </a:r>
            <a:r>
              <a:rPr lang="en-US" dirty="0"/>
              <a:t> </a:t>
            </a:r>
            <a:r>
              <a:rPr lang="en-US" dirty="0" err="1"/>
              <a:t>fetüs</a:t>
            </a:r>
            <a:r>
              <a:rPr lang="en-US" dirty="0"/>
              <a:t>, </a:t>
            </a:r>
            <a:r>
              <a:rPr lang="en-US" dirty="0" err="1"/>
              <a:t>annenin</a:t>
            </a:r>
            <a:r>
              <a:rPr lang="en-US" dirty="0"/>
              <a:t> </a:t>
            </a:r>
            <a:r>
              <a:rPr lang="en-US" dirty="0" err="1"/>
              <a:t>tiroid</a:t>
            </a:r>
            <a:r>
              <a:rPr lang="en-US" dirty="0"/>
              <a:t> </a:t>
            </a:r>
            <a:r>
              <a:rPr lang="en-US" dirty="0" err="1"/>
              <a:t>hormonu</a:t>
            </a:r>
            <a:r>
              <a:rPr lang="en-US" dirty="0"/>
              <a:t> </a:t>
            </a:r>
            <a:r>
              <a:rPr lang="en-US" dirty="0" err="1"/>
              <a:t>düzeyine</a:t>
            </a:r>
            <a:r>
              <a:rPr lang="en-US" dirty="0"/>
              <a:t> </a:t>
            </a:r>
            <a:r>
              <a:rPr lang="en-US" dirty="0" err="1"/>
              <a:t>bağımlıdır</a:t>
            </a:r>
            <a:r>
              <a:rPr lang="en-US" dirty="0" smtClean="0"/>
              <a:t>.</a:t>
            </a:r>
          </a:p>
          <a:p>
            <a:endParaRPr lang="tr-TR" dirty="0"/>
          </a:p>
          <a:p>
            <a:r>
              <a:rPr lang="tr-TR" dirty="0" err="1" smtClean="0"/>
              <a:t>Fetal</a:t>
            </a:r>
            <a:r>
              <a:rPr lang="tr-TR" dirty="0" smtClean="0"/>
              <a:t> beyin gelişimi için </a:t>
            </a:r>
            <a:r>
              <a:rPr lang="tr-TR" dirty="0" err="1" smtClean="0"/>
              <a:t>tiroid</a:t>
            </a:r>
            <a:r>
              <a:rPr lang="tr-TR" dirty="0" smtClean="0"/>
              <a:t> hormonu önemlidir</a:t>
            </a:r>
          </a:p>
          <a:p>
            <a:endParaRPr lang="tr-TR" dirty="0"/>
          </a:p>
          <a:p>
            <a:r>
              <a:rPr lang="tr-TR" dirty="0" err="1" smtClean="0"/>
              <a:t>Fetal</a:t>
            </a:r>
            <a:r>
              <a:rPr lang="tr-TR" dirty="0" smtClean="0"/>
              <a:t> </a:t>
            </a:r>
            <a:r>
              <a:rPr lang="tr-TR" dirty="0" err="1" smtClean="0"/>
              <a:t>tiroid</a:t>
            </a:r>
            <a:r>
              <a:rPr lang="tr-TR" dirty="0" smtClean="0"/>
              <a:t> hormon salınımı gebeliğin 16-20. haftasından sonra anlamlı düzeye ulaşır</a:t>
            </a:r>
          </a:p>
          <a:p>
            <a:endParaRPr lang="tr-TR" dirty="0"/>
          </a:p>
          <a:p>
            <a:endParaRPr lang="tr-TR" dirty="0" smtClean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4863899"/>
            <a:ext cx="370459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6881" y="280374"/>
            <a:ext cx="11438793" cy="1241917"/>
          </a:xfrm>
          <a:solidFill>
            <a:srgbClr val="7030A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dirty="0">
                <a:solidFill>
                  <a:srgbClr val="FFFFFF"/>
                </a:solidFill>
              </a:rPr>
              <a:t> </a:t>
            </a:r>
            <a:r>
              <a:rPr lang="en-US" sz="3800" b="1" dirty="0" err="1" smtClean="0">
                <a:solidFill>
                  <a:srgbClr val="FFFFFF"/>
                </a:solidFill>
                <a:latin typeface="+mn-lt"/>
              </a:rPr>
              <a:t>Tiroid</a:t>
            </a:r>
            <a:r>
              <a:rPr lang="en-US" sz="3800" b="1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+mn-lt"/>
              </a:rPr>
              <a:t>Hastalıklarının</a:t>
            </a:r>
            <a:r>
              <a:rPr lang="en-US" sz="3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+mn-lt"/>
              </a:rPr>
              <a:t>Gebe</a:t>
            </a:r>
            <a:r>
              <a:rPr lang="en-US" sz="3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+mn-lt"/>
              </a:rPr>
              <a:t>ve</a:t>
            </a:r>
            <a:r>
              <a:rPr lang="en-US" sz="3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+mn-lt"/>
              </a:rPr>
              <a:t>Fetüse</a:t>
            </a:r>
            <a:r>
              <a:rPr lang="en-US" sz="3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+mn-lt"/>
              </a:rPr>
              <a:t>Etkileri</a:t>
            </a:r>
            <a:endParaRPr lang="en-US" sz="3800" b="1" dirty="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20" y="2426819"/>
            <a:ext cx="1985388" cy="1777373"/>
          </a:xfrm>
          <a:prstGeom prst="rect">
            <a:avLst/>
          </a:prstGeom>
          <a:solidFill>
            <a:srgbClr val="0070C0"/>
          </a:solidFill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323306"/>
            <a:ext cx="8036489" cy="4039916"/>
          </a:xfrm>
          <a:prstGeom prst="rect">
            <a:avLst/>
          </a:prstGeom>
        </p:spPr>
      </p:pic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EBF 2018, Güz Dönemi-Emel Okulu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/>
          <a:srcRect l="16782" t="42661" r="44253"/>
          <a:stretch/>
        </p:blipFill>
        <p:spPr>
          <a:xfrm>
            <a:off x="2343808" y="4072396"/>
            <a:ext cx="1919954" cy="211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8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Hamilelikte Alınan İlaçlar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49145"/>
            <a:ext cx="10515600" cy="435133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Plasenta fetüse ilacın geçişini engellemez !</a:t>
            </a:r>
          </a:p>
          <a:p>
            <a:pPr>
              <a:buFont typeface="Arial" charset="0"/>
              <a:buChar char="•"/>
            </a:pPr>
            <a:endParaRPr lang="tr-TR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Alınan ilaçların organ gelişimi üzerine etkisi; </a:t>
            </a:r>
          </a:p>
          <a:p>
            <a:pPr lvl="1">
              <a:buFont typeface="Arial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Fetüsün genetik yapısı</a:t>
            </a:r>
          </a:p>
          <a:p>
            <a:pPr lvl="1">
              <a:buFont typeface="Arial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İlaçla karşılaşma zamanı</a:t>
            </a:r>
          </a:p>
          <a:p>
            <a:pPr lvl="1">
              <a:buFont typeface="Arial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İlacın dozu</a:t>
            </a:r>
          </a:p>
          <a:p>
            <a:pPr lvl="1">
              <a:buFont typeface="Arial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Anne yaşı</a:t>
            </a:r>
          </a:p>
          <a:p>
            <a:pPr lvl="1">
              <a:buFont typeface="Arial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Beslenme durumu gibi faktörlere bağlıdır. 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984" y="3319041"/>
            <a:ext cx="3336816" cy="26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Hamilelikte Alınan İlaçlar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25563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t="-6210" b="-1"/>
          <a:stretch/>
        </p:blipFill>
        <p:spPr>
          <a:xfrm>
            <a:off x="853906" y="1513490"/>
            <a:ext cx="10100442" cy="25750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30" y="4088524"/>
            <a:ext cx="11067394" cy="2343807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370430" y="6022905"/>
            <a:ext cx="2958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smtClean="0">
                <a:solidFill>
                  <a:srgbClr val="002060"/>
                </a:solidFill>
              </a:rPr>
              <a:t>En tehlikeli dönem: 3-11 haftalar</a:t>
            </a:r>
            <a:endParaRPr lang="tr-TR" sz="1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3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   Hamilelikte Enfeksiyonlar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tr-TR" dirty="0" smtClean="0"/>
              <a:t> </a:t>
            </a:r>
            <a:r>
              <a:rPr lang="tr-TR" dirty="0" smtClean="0">
                <a:solidFill>
                  <a:srgbClr val="002060"/>
                </a:solidFill>
              </a:rPr>
              <a:t>Fetüs enfeksiyonlara çok duyarlıdır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 Özellikle organ gelişiminin olduğu 1. </a:t>
            </a:r>
            <a:r>
              <a:rPr lang="tr-TR" dirty="0" err="1" smtClean="0">
                <a:solidFill>
                  <a:srgbClr val="002060"/>
                </a:solidFill>
              </a:rPr>
              <a:t>trimestride</a:t>
            </a:r>
            <a:r>
              <a:rPr lang="tr-TR" dirty="0" smtClean="0">
                <a:solidFill>
                  <a:srgbClr val="002060"/>
                </a:solidFill>
              </a:rPr>
              <a:t> geçirilen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enfeksiyonlar fetüste kalıcı yapısal ve işlevsel bozukluklara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neden olabilir (</a:t>
            </a:r>
            <a:r>
              <a:rPr lang="tr-TR" dirty="0" err="1" smtClean="0">
                <a:solidFill>
                  <a:srgbClr val="002060"/>
                </a:solidFill>
              </a:rPr>
              <a:t>teratojen</a:t>
            </a:r>
            <a:r>
              <a:rPr lang="tr-TR" dirty="0" smtClean="0">
                <a:solidFill>
                  <a:srgbClr val="002060"/>
                </a:solidFill>
              </a:rPr>
              <a:t>)</a:t>
            </a:r>
          </a:p>
          <a:p>
            <a:endParaRPr lang="tr-TR" dirty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 Gebede oluşan bazı enfeksiyonlar, gebede bulgu vermez, plasenta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aracılığıyla fetüse bulaşır, gebeliğin dönemine değişik tablolara neden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olur. 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69" y="2654789"/>
            <a:ext cx="2532431" cy="16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</a:t>
            </a:r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Hamilelikte </a:t>
            </a:r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Enfeksiyonlar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tr-TR" dirty="0" smtClean="0">
                <a:solidFill>
                  <a:srgbClr val="002060"/>
                </a:solidFill>
              </a:rPr>
              <a:t>Düşük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Doğuştan anomalili bebek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Ölü doğum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Erken doğum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Düşük doğum ağırlıklı bebek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Enfeksiyonlu bebek</a:t>
            </a: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5619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Gebelik süresi ortalama 40 haftadır (37-42 hafta)</a:t>
            </a:r>
          </a:p>
          <a:p>
            <a:pPr lvl="1"/>
            <a:r>
              <a:rPr lang="tr-TR" sz="2800" dirty="0">
                <a:solidFill>
                  <a:srgbClr val="002060"/>
                </a:solidFill>
              </a:rPr>
              <a:t>1. </a:t>
            </a:r>
            <a:r>
              <a:rPr lang="tr-TR" sz="2800" dirty="0" err="1">
                <a:solidFill>
                  <a:srgbClr val="002060"/>
                </a:solidFill>
              </a:rPr>
              <a:t>trimestri</a:t>
            </a:r>
            <a:r>
              <a:rPr lang="tr-TR" sz="2800" dirty="0">
                <a:solidFill>
                  <a:srgbClr val="002060"/>
                </a:solidFill>
              </a:rPr>
              <a:t> (ilk 3 aylık dönem)</a:t>
            </a:r>
          </a:p>
          <a:p>
            <a:pPr lvl="1"/>
            <a:r>
              <a:rPr lang="tr-TR" sz="2800" dirty="0">
                <a:solidFill>
                  <a:srgbClr val="002060"/>
                </a:solidFill>
              </a:rPr>
              <a:t>2. </a:t>
            </a:r>
            <a:r>
              <a:rPr lang="tr-TR" sz="2800" dirty="0" err="1">
                <a:solidFill>
                  <a:srgbClr val="002060"/>
                </a:solidFill>
              </a:rPr>
              <a:t>trimestri</a:t>
            </a:r>
            <a:r>
              <a:rPr lang="tr-TR" sz="2800" dirty="0">
                <a:solidFill>
                  <a:srgbClr val="002060"/>
                </a:solidFill>
              </a:rPr>
              <a:t> (ikinci 3 aylık dönem)</a:t>
            </a:r>
          </a:p>
          <a:p>
            <a:pPr lvl="1"/>
            <a:r>
              <a:rPr lang="tr-TR" sz="2800" dirty="0">
                <a:solidFill>
                  <a:srgbClr val="002060"/>
                </a:solidFill>
              </a:rPr>
              <a:t>3. </a:t>
            </a:r>
            <a:r>
              <a:rPr lang="tr-TR" sz="2800" dirty="0" err="1">
                <a:solidFill>
                  <a:srgbClr val="002060"/>
                </a:solidFill>
              </a:rPr>
              <a:t>trimestri</a:t>
            </a:r>
            <a:r>
              <a:rPr lang="tr-TR" sz="2800" dirty="0">
                <a:solidFill>
                  <a:srgbClr val="002060"/>
                </a:solidFill>
              </a:rPr>
              <a:t> (üçüncü 3 aylık dönem</a:t>
            </a:r>
            <a:r>
              <a:rPr lang="tr-TR" sz="2800" dirty="0" smtClean="0">
                <a:solidFill>
                  <a:srgbClr val="002060"/>
                </a:solidFill>
              </a:rPr>
              <a:t>)</a:t>
            </a:r>
          </a:p>
          <a:p>
            <a:pPr lvl="1"/>
            <a:endParaRPr lang="tr-TR" sz="2800" dirty="0" smtClean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İlk 8 hafta </a:t>
            </a:r>
            <a:r>
              <a:rPr lang="tr-TR" b="1" dirty="0" smtClean="0">
                <a:solidFill>
                  <a:srgbClr val="002060"/>
                </a:solidFill>
              </a:rPr>
              <a:t>‘Embriyo’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8 haftadan sonra </a:t>
            </a:r>
            <a:r>
              <a:rPr lang="tr-TR" b="1" dirty="0" smtClean="0">
                <a:solidFill>
                  <a:srgbClr val="002060"/>
                </a:solidFill>
              </a:rPr>
              <a:t>‘Fetüs (cenin)’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00" y="3700802"/>
            <a:ext cx="5080000" cy="2256155"/>
          </a:xfrm>
          <a:prstGeom prst="rect">
            <a:avLst/>
          </a:prstGeom>
        </p:spPr>
      </p:pic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371157"/>
            <a:ext cx="2351925" cy="16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   Hamilelikte Enfeksiyonlar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TORCH;</a:t>
            </a:r>
          </a:p>
          <a:p>
            <a:pPr lvl="1"/>
            <a:r>
              <a:rPr lang="tr-TR" dirty="0">
                <a:solidFill>
                  <a:srgbClr val="002060"/>
                </a:solidFill>
              </a:rPr>
              <a:t>T: </a:t>
            </a:r>
            <a:r>
              <a:rPr lang="tr-TR" dirty="0" err="1">
                <a:solidFill>
                  <a:srgbClr val="002060"/>
                </a:solidFill>
              </a:rPr>
              <a:t>Toksoplazma</a:t>
            </a:r>
            <a:endParaRPr lang="tr-TR" dirty="0">
              <a:solidFill>
                <a:srgbClr val="002060"/>
              </a:solidFill>
            </a:endParaRPr>
          </a:p>
          <a:p>
            <a:pPr lvl="1"/>
            <a:r>
              <a:rPr lang="tr-TR" dirty="0">
                <a:solidFill>
                  <a:srgbClr val="002060"/>
                </a:solidFill>
              </a:rPr>
              <a:t>O: </a:t>
            </a:r>
            <a:r>
              <a:rPr lang="tr-TR" dirty="0" err="1">
                <a:solidFill>
                  <a:srgbClr val="002060"/>
                </a:solidFill>
              </a:rPr>
              <a:t>Others</a:t>
            </a:r>
            <a:r>
              <a:rPr lang="tr-TR" dirty="0">
                <a:solidFill>
                  <a:srgbClr val="002060"/>
                </a:solidFill>
              </a:rPr>
              <a:t> (</a:t>
            </a:r>
            <a:r>
              <a:rPr lang="tr-TR" dirty="0" err="1">
                <a:solidFill>
                  <a:srgbClr val="002060"/>
                </a:solidFill>
              </a:rPr>
              <a:t>Sfiliz</a:t>
            </a:r>
            <a:r>
              <a:rPr lang="tr-TR" dirty="0">
                <a:solidFill>
                  <a:srgbClr val="002060"/>
                </a:solidFill>
              </a:rPr>
              <a:t>, </a:t>
            </a:r>
            <a:r>
              <a:rPr lang="tr-TR" dirty="0" err="1">
                <a:solidFill>
                  <a:srgbClr val="002060"/>
                </a:solidFill>
              </a:rPr>
              <a:t>parvovirüs</a:t>
            </a:r>
            <a:r>
              <a:rPr lang="tr-TR" dirty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tr-TR" dirty="0">
                <a:solidFill>
                  <a:srgbClr val="002060"/>
                </a:solidFill>
              </a:rPr>
              <a:t>R: </a:t>
            </a:r>
            <a:r>
              <a:rPr lang="tr-TR" dirty="0" err="1">
                <a:solidFill>
                  <a:srgbClr val="002060"/>
                </a:solidFill>
              </a:rPr>
              <a:t>Rubella</a:t>
            </a:r>
            <a:r>
              <a:rPr lang="tr-TR" dirty="0">
                <a:solidFill>
                  <a:srgbClr val="002060"/>
                </a:solidFill>
              </a:rPr>
              <a:t> (kızamıkçık)</a:t>
            </a:r>
          </a:p>
          <a:p>
            <a:pPr lvl="1"/>
            <a:r>
              <a:rPr lang="tr-TR" dirty="0">
                <a:solidFill>
                  <a:srgbClr val="002060"/>
                </a:solidFill>
              </a:rPr>
              <a:t>C: </a:t>
            </a:r>
            <a:r>
              <a:rPr lang="tr-TR" dirty="0" err="1">
                <a:solidFill>
                  <a:srgbClr val="002060"/>
                </a:solidFill>
              </a:rPr>
              <a:t>Cytomegalovirus</a:t>
            </a:r>
            <a:endParaRPr lang="tr-TR" dirty="0">
              <a:solidFill>
                <a:srgbClr val="002060"/>
              </a:solidFill>
            </a:endParaRPr>
          </a:p>
          <a:p>
            <a:pPr lvl="1"/>
            <a:r>
              <a:rPr lang="tr-TR" dirty="0">
                <a:solidFill>
                  <a:srgbClr val="002060"/>
                </a:solidFill>
              </a:rPr>
              <a:t>H: </a:t>
            </a:r>
            <a:r>
              <a:rPr lang="tr-TR" dirty="0" err="1">
                <a:solidFill>
                  <a:srgbClr val="002060"/>
                </a:solidFill>
              </a:rPr>
              <a:t>Herpes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simpleks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virusu</a:t>
            </a:r>
            <a:endParaRPr lang="tr-TR" dirty="0">
              <a:solidFill>
                <a:srgbClr val="002060"/>
              </a:solidFill>
            </a:endParaRPr>
          </a:p>
          <a:p>
            <a:endParaRPr lang="tr-TR" dirty="0" smtClean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Fetüse bulaşma riskinde gebelik haftası önemli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Bulaşırsa fetüsteki </a:t>
            </a:r>
            <a:r>
              <a:rPr lang="tr-TR" dirty="0" smtClean="0">
                <a:solidFill>
                  <a:srgbClr val="002060"/>
                </a:solidFill>
              </a:rPr>
              <a:t>riskler değişken</a:t>
            </a:r>
            <a:endParaRPr lang="tr-TR" dirty="0" smtClean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7753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Hamilelikte Genetik Hastalıklar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tr-TR" dirty="0" smtClean="0">
                <a:solidFill>
                  <a:srgbClr val="002060"/>
                </a:solidFill>
              </a:rPr>
              <a:t>Genetik hastalıkların kalıtsal aktarımı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Aile öyküsü (tanı almış genetik hastalık)</a:t>
            </a:r>
            <a:endParaRPr lang="tr-TR" dirty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Akrabalık</a:t>
            </a:r>
          </a:p>
          <a:p>
            <a:endParaRPr lang="tr-TR" dirty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Genetik </a:t>
            </a:r>
            <a:r>
              <a:rPr lang="tr-TR" dirty="0" smtClean="0">
                <a:solidFill>
                  <a:srgbClr val="002060"/>
                </a:solidFill>
              </a:rPr>
              <a:t>danışım planlanmalıdır</a:t>
            </a:r>
            <a:endParaRPr lang="tr-TR" dirty="0" smtClean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0764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Hamilelikte Kazalar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tr-TR" dirty="0" smtClean="0">
                <a:solidFill>
                  <a:srgbClr val="002060"/>
                </a:solidFill>
              </a:rPr>
              <a:t>Motorlu taşıt kazaları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Ateşli silah yaralanması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Delici kesici alet yaralanması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Emniyet kemerine bağlı yaralanma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Düşme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Saldırı ve dayak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4722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Hamilelikte Kazalar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b="1" dirty="0" smtClean="0">
                <a:solidFill>
                  <a:srgbClr val="002060"/>
                </a:solidFill>
              </a:rPr>
              <a:t>ETKİLERİ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Düşük</a:t>
            </a:r>
            <a:endParaRPr lang="tr-TR" dirty="0" smtClean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Erken doğum</a:t>
            </a:r>
          </a:p>
          <a:p>
            <a:r>
              <a:rPr lang="tr-TR" dirty="0" err="1" smtClean="0">
                <a:solidFill>
                  <a:srgbClr val="002060"/>
                </a:solidFill>
              </a:rPr>
              <a:t>Plasental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ablasyon</a:t>
            </a:r>
            <a:r>
              <a:rPr lang="tr-TR" dirty="0" smtClean="0">
                <a:solidFill>
                  <a:srgbClr val="002060"/>
                </a:solidFill>
              </a:rPr>
              <a:t> (plasentanın erken ayrılması)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Bebeğin yaralanması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Bebeğin ölümü</a:t>
            </a:r>
          </a:p>
          <a:p>
            <a:r>
              <a:rPr lang="tr-TR" dirty="0" err="1" smtClean="0">
                <a:solidFill>
                  <a:srgbClr val="002060"/>
                </a:solidFill>
              </a:rPr>
              <a:t>Uterusun</a:t>
            </a:r>
            <a:r>
              <a:rPr lang="tr-TR" dirty="0" smtClean="0">
                <a:solidFill>
                  <a:srgbClr val="002060"/>
                </a:solidFill>
              </a:rPr>
              <a:t> yaralanması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Gebenin diğer organlarının yaralanması (dalak vs.)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8503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Hamilelikte Kazalar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tr-TR" dirty="0" smtClean="0">
                <a:solidFill>
                  <a:srgbClr val="002060"/>
                </a:solidFill>
              </a:rPr>
              <a:t>İlk 12 haftada, </a:t>
            </a:r>
            <a:r>
              <a:rPr lang="tr-TR" dirty="0" err="1" smtClean="0">
                <a:solidFill>
                  <a:srgbClr val="002060"/>
                </a:solidFill>
              </a:rPr>
              <a:t>uterus</a:t>
            </a:r>
            <a:r>
              <a:rPr lang="tr-TR" dirty="0" smtClean="0">
                <a:solidFill>
                  <a:srgbClr val="002060"/>
                </a:solidFill>
              </a:rPr>
              <a:t> henüz </a:t>
            </a:r>
            <a:r>
              <a:rPr lang="tr-TR" dirty="0" err="1" smtClean="0">
                <a:solidFill>
                  <a:srgbClr val="002060"/>
                </a:solidFill>
              </a:rPr>
              <a:t>pelvis</a:t>
            </a:r>
            <a:r>
              <a:rPr lang="tr-TR" dirty="0" smtClean="0">
                <a:solidFill>
                  <a:srgbClr val="002060"/>
                </a:solidFill>
              </a:rPr>
              <a:t> içerisinde olduğundan düşme ve çarpma gibi karın bölgesine gelen travmaların gebeliğe zararlı etki gösterme olasılığı düşüktür.</a:t>
            </a:r>
          </a:p>
          <a:p>
            <a:endParaRPr lang="tr-TR" dirty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3. </a:t>
            </a:r>
            <a:r>
              <a:rPr lang="tr-TR" dirty="0" err="1" smtClean="0">
                <a:solidFill>
                  <a:srgbClr val="002060"/>
                </a:solidFill>
              </a:rPr>
              <a:t>trimestri</a:t>
            </a:r>
            <a:r>
              <a:rPr lang="tr-TR" dirty="0" smtClean="0">
                <a:solidFill>
                  <a:srgbClr val="002060"/>
                </a:solidFill>
              </a:rPr>
              <a:t> başında görülen travmada düşük riski artar, erken doğum olabilir. Erken doğum ile bebek canlı doğsa da ölüm riski yüksektir.</a:t>
            </a:r>
          </a:p>
          <a:p>
            <a:endParaRPr lang="tr-TR" dirty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Son dönemlerdeki direkt travmalarda fetüs kaybı söz konusu olabilir.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1002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Hamilelikte Kazalar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Hamilelikte hangi boyutta kaza veya travma olursa olsun mutlaka hastaneye başvurmalıdır.</a:t>
            </a:r>
          </a:p>
          <a:p>
            <a:endParaRPr lang="tr-TR" dirty="0" smtClean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Gebe ve </a:t>
            </a:r>
            <a:r>
              <a:rPr lang="tr-TR" dirty="0">
                <a:solidFill>
                  <a:srgbClr val="002060"/>
                </a:solidFill>
              </a:rPr>
              <a:t>bebeğin </a:t>
            </a:r>
            <a:r>
              <a:rPr lang="tr-TR" dirty="0" smtClean="0">
                <a:solidFill>
                  <a:srgbClr val="002060"/>
                </a:solidFill>
              </a:rPr>
              <a:t>durumu değerlendirilmelidir.</a:t>
            </a:r>
            <a:r>
              <a:rPr lang="tr-TR" dirty="0">
                <a:solidFill>
                  <a:srgbClr val="002060"/>
                </a:solidFill>
              </a:rPr>
              <a:t> </a:t>
            </a:r>
          </a:p>
          <a:p>
            <a:endParaRPr lang="tr-TR" dirty="0" smtClean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Bazı travmalarda fetüsün kanı, annenin </a:t>
            </a:r>
            <a:r>
              <a:rPr lang="tr-TR" dirty="0">
                <a:solidFill>
                  <a:srgbClr val="002060"/>
                </a:solidFill>
              </a:rPr>
              <a:t>kan dolaşımına geçebilir. </a:t>
            </a:r>
            <a:r>
              <a:rPr lang="tr-TR" dirty="0" smtClean="0">
                <a:solidFill>
                  <a:srgbClr val="002060"/>
                </a:solidFill>
              </a:rPr>
              <a:t>Eğer gebede kan </a:t>
            </a:r>
            <a:r>
              <a:rPr lang="tr-TR" dirty="0">
                <a:solidFill>
                  <a:srgbClr val="002060"/>
                </a:solidFill>
              </a:rPr>
              <a:t>uyuşmazlığı </a:t>
            </a:r>
            <a:r>
              <a:rPr lang="tr-TR" dirty="0" smtClean="0">
                <a:solidFill>
                  <a:srgbClr val="002060"/>
                </a:solidFill>
              </a:rPr>
              <a:t>(</a:t>
            </a:r>
            <a:r>
              <a:rPr lang="tr-TR" dirty="0" err="1" smtClean="0">
                <a:solidFill>
                  <a:srgbClr val="002060"/>
                </a:solidFill>
              </a:rPr>
              <a:t>Rh</a:t>
            </a:r>
            <a:r>
              <a:rPr lang="tr-TR" dirty="0" smtClean="0">
                <a:solidFill>
                  <a:srgbClr val="002060"/>
                </a:solidFill>
              </a:rPr>
              <a:t>/</a:t>
            </a:r>
            <a:r>
              <a:rPr lang="tr-TR" dirty="0" err="1" smtClean="0">
                <a:solidFill>
                  <a:srgbClr val="002060"/>
                </a:solidFill>
              </a:rPr>
              <a:t>rh</a:t>
            </a:r>
            <a:r>
              <a:rPr lang="tr-TR" dirty="0" smtClean="0">
                <a:solidFill>
                  <a:srgbClr val="002060"/>
                </a:solidFill>
              </a:rPr>
              <a:t>) söz </a:t>
            </a:r>
            <a:r>
              <a:rPr lang="tr-TR" dirty="0">
                <a:solidFill>
                  <a:srgbClr val="002060"/>
                </a:solidFill>
              </a:rPr>
              <a:t>konusu ise anneye </a:t>
            </a:r>
            <a:r>
              <a:rPr lang="tr-TR" dirty="0" smtClean="0">
                <a:solidFill>
                  <a:srgbClr val="002060"/>
                </a:solidFill>
              </a:rPr>
              <a:t>Anti-</a:t>
            </a:r>
            <a:r>
              <a:rPr lang="tr-TR" dirty="0" err="1" smtClean="0">
                <a:solidFill>
                  <a:srgbClr val="002060"/>
                </a:solidFill>
              </a:rPr>
              <a:t>Rh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immünoglobulin</a:t>
            </a:r>
            <a:r>
              <a:rPr lang="tr-TR" dirty="0" smtClean="0">
                <a:solidFill>
                  <a:srgbClr val="002060"/>
                </a:solidFill>
              </a:rPr>
              <a:t> (koruyucu iğne) yapılmalıdır.</a:t>
            </a: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4644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Hamilelikte Kazalar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Gerekli görülen </a:t>
            </a:r>
            <a:r>
              <a:rPr lang="tr-TR" dirty="0">
                <a:solidFill>
                  <a:srgbClr val="002060"/>
                </a:solidFill>
              </a:rPr>
              <a:t>durumlarda </a:t>
            </a:r>
            <a:r>
              <a:rPr lang="tr-TR" dirty="0" err="1">
                <a:solidFill>
                  <a:srgbClr val="002060"/>
                </a:solidFill>
              </a:rPr>
              <a:t>tetanoz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toksoidi</a:t>
            </a:r>
            <a:r>
              <a:rPr lang="tr-TR" dirty="0">
                <a:solidFill>
                  <a:srgbClr val="002060"/>
                </a:solidFill>
              </a:rPr>
              <a:t> ve aşısı yapılabilir</a:t>
            </a:r>
            <a:r>
              <a:rPr lang="tr-TR" dirty="0" smtClean="0">
                <a:solidFill>
                  <a:srgbClr val="002060"/>
                </a:solidFill>
              </a:rPr>
              <a:t>.</a:t>
            </a:r>
          </a:p>
          <a:p>
            <a:endParaRPr lang="tr-TR" dirty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Travma sonucu, anne ölürse, bebek de kaybedilir. Ancak çok kısa zaman içinde (5-15 dakika) bebek çıkarılırsa, gebelik haftasına göre yaşama ihtimali vardır.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5687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  <a:latin typeface="+mn-lt"/>
              </a:rPr>
              <a:t>                                Hamilelikte Kazalar</a:t>
            </a:r>
            <a:endParaRPr lang="tr-T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b="1" dirty="0" smtClean="0">
                <a:solidFill>
                  <a:srgbClr val="002060"/>
                </a:solidFill>
              </a:rPr>
              <a:t>Emniyet Kemeri Nasıl Takılmalı?</a:t>
            </a:r>
          </a:p>
          <a:p>
            <a:pPr>
              <a:buFont typeface="Arial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Karnın alt bölgesinden ve omuzdan sarkmalı, göğsün tam ortasına gelmeli</a:t>
            </a:r>
          </a:p>
          <a:p>
            <a:pPr>
              <a:buFont typeface="Arial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Karnın tam üzerinden saran kemer, ani fren sırasında </a:t>
            </a:r>
            <a:r>
              <a:rPr lang="tr-TR" dirty="0" err="1" smtClean="0">
                <a:solidFill>
                  <a:srgbClr val="002060"/>
                </a:solidFill>
              </a:rPr>
              <a:t>uterus</a:t>
            </a:r>
            <a:r>
              <a:rPr lang="tr-TR" dirty="0" smtClean="0">
                <a:solidFill>
                  <a:srgbClr val="002060"/>
                </a:solidFill>
              </a:rPr>
              <a:t> yırtılması, bebeğin ölümüne neden olabilir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7" y="365125"/>
            <a:ext cx="1849875" cy="1341638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783" y="3974858"/>
            <a:ext cx="3833634" cy="23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153400" y="5546799"/>
            <a:ext cx="23224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600" b="1" smtClean="0">
                <a:solidFill>
                  <a:srgbClr val="C00000"/>
                </a:solidFill>
              </a:rPr>
              <a:t>TEŞEKKÜRLER</a:t>
            </a:r>
            <a:r>
              <a:rPr lang="mr-IN" sz="2600" b="1" dirty="0" smtClean="0">
                <a:solidFill>
                  <a:srgbClr val="C00000"/>
                </a:solidFill>
              </a:rPr>
              <a:t>…</a:t>
            </a:r>
            <a:endParaRPr lang="tr-TR" sz="2600" b="1" dirty="0">
              <a:solidFill>
                <a:srgbClr val="C0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86" y="1838438"/>
            <a:ext cx="3657827" cy="322421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t="3985"/>
          <a:stretch/>
        </p:blipFill>
        <p:spPr>
          <a:xfrm>
            <a:off x="7945665" y="1768644"/>
            <a:ext cx="3723821" cy="33638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/>
          <a:srcRect t="8253"/>
          <a:stretch/>
        </p:blipFill>
        <p:spPr>
          <a:xfrm>
            <a:off x="4403839" y="1997925"/>
            <a:ext cx="3467100" cy="29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2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71156"/>
            <a:ext cx="12192000" cy="1319531"/>
          </a:xfr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 b="1" dirty="0" err="1" smtClean="0">
                <a:solidFill>
                  <a:schemeClr val="bg1"/>
                </a:solidFill>
                <a:latin typeface="+mn-lt"/>
              </a:rPr>
              <a:t>Birinci</a:t>
            </a:r>
            <a:r>
              <a:rPr lang="en-US" sz="38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3800" b="1" kern="1200" dirty="0" err="1" smtClean="0">
                <a:solidFill>
                  <a:schemeClr val="bg1"/>
                </a:solidFill>
                <a:latin typeface="+mn-lt"/>
              </a:rPr>
              <a:t>Trimestri</a:t>
            </a:r>
            <a:endParaRPr lang="en-US" sz="3200" b="1" kern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Resim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9623" y="1767721"/>
            <a:ext cx="6632753" cy="43941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EBF 2018, Güz Dönemi-Emel Okulu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963917" y="2501462"/>
            <a:ext cx="585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/>
              <a:t>z</a:t>
            </a:r>
            <a:r>
              <a:rPr lang="tr-TR" sz="1600" smtClean="0"/>
              <a:t>igot</a:t>
            </a:r>
            <a:endParaRPr lang="tr-TR" sz="16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9473336" y="4873296"/>
            <a:ext cx="2628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Embriyo </a:t>
            </a:r>
            <a:r>
              <a:rPr lang="tr-TR" dirty="0" err="1" smtClean="0">
                <a:solidFill>
                  <a:srgbClr val="002060"/>
                </a:solidFill>
              </a:rPr>
              <a:t>uterus</a:t>
            </a:r>
            <a:r>
              <a:rPr lang="tr-TR" dirty="0" smtClean="0">
                <a:solidFill>
                  <a:srgbClr val="002060"/>
                </a:solidFill>
              </a:rPr>
              <a:t> duvarına</a:t>
            </a:r>
          </a:p>
          <a:p>
            <a:r>
              <a:rPr lang="tr-TR" dirty="0" err="1">
                <a:solidFill>
                  <a:srgbClr val="002060"/>
                </a:solidFill>
              </a:rPr>
              <a:t>y</a:t>
            </a:r>
            <a:r>
              <a:rPr lang="tr-TR" dirty="0" err="1" smtClean="0">
                <a:solidFill>
                  <a:srgbClr val="002060"/>
                </a:solidFill>
              </a:rPr>
              <a:t>erleşir</a:t>
            </a:r>
            <a:r>
              <a:rPr lang="tr-TR" dirty="0" err="1" smtClean="0">
                <a:solidFill>
                  <a:srgbClr val="002060"/>
                </a:solidFill>
                <a:sym typeface="Wingdings"/>
              </a:rPr>
              <a:t></a:t>
            </a:r>
            <a:r>
              <a:rPr lang="tr-TR" b="1" dirty="0" err="1" smtClean="0">
                <a:solidFill>
                  <a:srgbClr val="002060"/>
                </a:solidFill>
                <a:sym typeface="Wingdings"/>
              </a:rPr>
              <a:t>İMPLANTASYON</a:t>
            </a:r>
            <a:endParaRPr lang="tr-TR" b="1" dirty="0">
              <a:solidFill>
                <a:srgbClr val="002060"/>
              </a:solidFill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>
            <a:off x="9059918" y="5196461"/>
            <a:ext cx="42041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8"/>
          <p:cNvSpPr txBox="1"/>
          <p:nvPr/>
        </p:nvSpPr>
        <p:spPr>
          <a:xfrm>
            <a:off x="1056175" y="1762348"/>
            <a:ext cx="169302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C00000"/>
                </a:solidFill>
              </a:rPr>
              <a:t>1. Hafta</a:t>
            </a:r>
            <a:endParaRPr lang="tr-TR" sz="3600" b="1" dirty="0">
              <a:solidFill>
                <a:srgbClr val="C00000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400" y="371157"/>
            <a:ext cx="2006600" cy="13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tr-TR" dirty="0" smtClean="0"/>
              <a:t>                                 </a:t>
            </a:r>
            <a:r>
              <a:rPr lang="tr-TR" sz="3800" b="1" dirty="0" smtClean="0">
                <a:solidFill>
                  <a:schemeClr val="bg1"/>
                </a:solidFill>
                <a:latin typeface="+mn-lt"/>
              </a:rPr>
              <a:t>Birinci </a:t>
            </a:r>
            <a:r>
              <a:rPr lang="tr-TR" sz="3800" b="1" dirty="0" err="1" smtClean="0">
                <a:solidFill>
                  <a:schemeClr val="bg1"/>
                </a:solidFill>
                <a:latin typeface="+mn-lt"/>
              </a:rPr>
              <a:t>Trimestri</a:t>
            </a:r>
            <a:endParaRPr lang="tr-TR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402106"/>
            <a:ext cx="10515600" cy="4015203"/>
          </a:xfrm>
        </p:spPr>
        <p:txBody>
          <a:bodyPr>
            <a:noAutofit/>
          </a:bodyPr>
          <a:lstStyle/>
          <a:p>
            <a:r>
              <a:rPr lang="tr-TR" sz="3200" dirty="0" smtClean="0">
                <a:solidFill>
                  <a:srgbClr val="002060"/>
                </a:solidFill>
              </a:rPr>
              <a:t>Plasenta oluşumu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Belli başlı iç organlar ve dış vücut yapıları oluşumu</a:t>
            </a:r>
            <a:endParaRPr lang="tr-TR" sz="3200" dirty="0">
              <a:solidFill>
                <a:srgbClr val="002060"/>
              </a:solidFill>
            </a:endParaRPr>
          </a:p>
          <a:p>
            <a:r>
              <a:rPr lang="tr-TR" sz="3200" dirty="0" smtClean="0">
                <a:solidFill>
                  <a:srgbClr val="002060"/>
                </a:solidFill>
              </a:rPr>
              <a:t>5-6. haftada kalp atışı varlığı, kol-bacak oluşmaya başlar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Embriyo 5 mm ulaşmış ise kalp atışları görülmeli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8. haftada embriyo 25 mm büyüklüğe ulaşır, göz, kulak ve burun taslağı, ayak ve el parmakları oluşur</a:t>
            </a:r>
          </a:p>
          <a:p>
            <a:r>
              <a:rPr lang="tr-TR" sz="3200" b="1" dirty="0" smtClean="0">
                <a:solidFill>
                  <a:schemeClr val="accent6">
                    <a:lumMod val="50000"/>
                  </a:schemeClr>
                </a:solidFill>
              </a:rPr>
              <a:t>EMBRİYO</a:t>
            </a:r>
            <a:r>
              <a:rPr lang="tr-TR" sz="3200" b="1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FETÜS</a:t>
            </a:r>
            <a:endParaRPr lang="tr-T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00" y="371157"/>
            <a:ext cx="2006600" cy="131953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8200" y="1694816"/>
            <a:ext cx="206813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C00000"/>
                </a:solidFill>
              </a:rPr>
              <a:t>2-8. Hafta</a:t>
            </a:r>
            <a:endParaRPr lang="tr-TR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tr-TR" dirty="0" smtClean="0"/>
              <a:t>                                 </a:t>
            </a:r>
            <a:r>
              <a:rPr lang="tr-TR" sz="3800" b="1" dirty="0" smtClean="0">
                <a:solidFill>
                  <a:schemeClr val="bg1"/>
                </a:solidFill>
                <a:latin typeface="+mn-lt"/>
              </a:rPr>
              <a:t>Birinci </a:t>
            </a:r>
            <a:r>
              <a:rPr lang="tr-TR" sz="3800" b="1" dirty="0" err="1" smtClean="0">
                <a:solidFill>
                  <a:schemeClr val="bg1"/>
                </a:solidFill>
                <a:latin typeface="+mn-lt"/>
              </a:rPr>
              <a:t>Trimestri</a:t>
            </a:r>
            <a:endParaRPr lang="tr-TR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544346"/>
            <a:ext cx="10515600" cy="4015203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002060"/>
                </a:solidFill>
              </a:rPr>
              <a:t>Yaşamsal organlar gelişir ve çalışmaya başlar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Böbrekler çalışır, idrar yapar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İlk </a:t>
            </a:r>
            <a:r>
              <a:rPr lang="tr-TR" sz="3200" dirty="0" err="1" smtClean="0">
                <a:solidFill>
                  <a:srgbClr val="002060"/>
                </a:solidFill>
              </a:rPr>
              <a:t>trimestride</a:t>
            </a:r>
            <a:r>
              <a:rPr lang="tr-TR" sz="3200" dirty="0" smtClean="0">
                <a:solidFill>
                  <a:srgbClr val="002060"/>
                </a:solidFill>
              </a:rPr>
              <a:t> </a:t>
            </a:r>
            <a:r>
              <a:rPr lang="tr-TR" sz="3200" dirty="0" err="1" smtClean="0">
                <a:solidFill>
                  <a:srgbClr val="002060"/>
                </a:solidFill>
              </a:rPr>
              <a:t>fetal</a:t>
            </a:r>
            <a:r>
              <a:rPr lang="tr-TR" sz="3200" dirty="0" smtClean="0">
                <a:solidFill>
                  <a:srgbClr val="002060"/>
                </a:solidFill>
              </a:rPr>
              <a:t> beyin çok hızlı büyür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Saç ve tırnaklar çıkmaya başlar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Cinsiyet belli olur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21 g</a:t>
            </a:r>
            <a:endParaRPr lang="tr-TR" sz="3200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00" y="371157"/>
            <a:ext cx="2006600" cy="131953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8200" y="1735456"/>
            <a:ext cx="3200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3600" b="1" dirty="0" smtClean="0">
                <a:solidFill>
                  <a:srgbClr val="C00000"/>
                </a:solidFill>
              </a:rPr>
              <a:t>3. Ay</a:t>
            </a:r>
            <a:endParaRPr lang="tr-TR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tr-TR" dirty="0" smtClean="0"/>
              <a:t>                        </a:t>
            </a:r>
            <a:r>
              <a:rPr lang="tr-TR" sz="3800" b="1" dirty="0" smtClean="0">
                <a:solidFill>
                  <a:schemeClr val="bg1"/>
                </a:solidFill>
                <a:latin typeface="+mn-lt"/>
              </a:rPr>
              <a:t>İkinci </a:t>
            </a:r>
            <a:r>
              <a:rPr lang="tr-TR" sz="3800" b="1" dirty="0" err="1" smtClean="0">
                <a:solidFill>
                  <a:schemeClr val="bg1"/>
                </a:solidFill>
                <a:latin typeface="+mn-lt"/>
              </a:rPr>
              <a:t>Trimestri</a:t>
            </a:r>
            <a:r>
              <a:rPr lang="tr-TR" sz="3800" b="1" dirty="0" smtClean="0">
                <a:solidFill>
                  <a:schemeClr val="bg1"/>
                </a:solidFill>
                <a:latin typeface="+mn-lt"/>
              </a:rPr>
              <a:t> (12-28. Hafta)</a:t>
            </a:r>
            <a:endParaRPr lang="tr-TR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3100" y="2015917"/>
            <a:ext cx="10515600" cy="4015203"/>
          </a:xfrm>
        </p:spPr>
        <p:txBody>
          <a:bodyPr/>
          <a:lstStyle/>
          <a:p>
            <a:r>
              <a:rPr lang="tr-TR" sz="3200" dirty="0" err="1" smtClean="0">
                <a:solidFill>
                  <a:srgbClr val="002060"/>
                </a:solidFill>
              </a:rPr>
              <a:t>Fetal</a:t>
            </a:r>
            <a:r>
              <a:rPr lang="tr-TR" sz="3200" dirty="0" smtClean="0">
                <a:solidFill>
                  <a:srgbClr val="002060"/>
                </a:solidFill>
              </a:rPr>
              <a:t> kalp, akciğer, karaciğer, böbrek, sindirim sistemi ve </a:t>
            </a:r>
            <a:r>
              <a:rPr lang="tr-TR" sz="3200" dirty="0" err="1" smtClean="0">
                <a:solidFill>
                  <a:srgbClr val="002060"/>
                </a:solidFill>
              </a:rPr>
              <a:t>genital</a:t>
            </a:r>
            <a:r>
              <a:rPr lang="tr-TR" sz="3200" dirty="0" smtClean="0">
                <a:solidFill>
                  <a:srgbClr val="002060"/>
                </a:solidFill>
              </a:rPr>
              <a:t> organlar değerlendirilebilir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Kollar ve bacaklar tırnaklarıyla şekillenir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16. hafta; emme refleksi başlar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Seslere tepki vermeye başlar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Bebek hareketleri hissedilir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28. haftada 40 cm, 1000 g</a:t>
            </a:r>
          </a:p>
          <a:p>
            <a:endParaRPr lang="tr-TR" sz="3000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00" y="371157"/>
            <a:ext cx="2006600" cy="131953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720" y="3341260"/>
            <a:ext cx="3340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tr-TR" dirty="0" smtClean="0"/>
              <a:t>                       </a:t>
            </a:r>
            <a:r>
              <a:rPr lang="tr-TR" sz="3800" b="1" dirty="0" smtClean="0">
                <a:solidFill>
                  <a:schemeClr val="bg1"/>
                </a:solidFill>
                <a:latin typeface="+mn-lt"/>
              </a:rPr>
              <a:t>Üçüncü </a:t>
            </a:r>
            <a:r>
              <a:rPr lang="tr-TR" sz="3800" b="1" dirty="0" err="1" smtClean="0">
                <a:solidFill>
                  <a:schemeClr val="bg1"/>
                </a:solidFill>
                <a:latin typeface="+mn-lt"/>
              </a:rPr>
              <a:t>Trimestri</a:t>
            </a:r>
            <a:r>
              <a:rPr lang="tr-TR" sz="3800" b="1" dirty="0" smtClean="0">
                <a:solidFill>
                  <a:schemeClr val="bg1"/>
                </a:solidFill>
                <a:latin typeface="+mn-lt"/>
              </a:rPr>
              <a:t> (29-40. hafta)</a:t>
            </a:r>
            <a:endParaRPr lang="tr-TR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3100" y="2341147"/>
            <a:ext cx="10515600" cy="4015203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002060"/>
                </a:solidFill>
              </a:rPr>
              <a:t>Cildi kaplayan ince tüyler kaybolur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El ve ayak tırnakları uzamaya başlar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Cilt altı yağ dokusu artışı nedeniyle cilt rengi kırmızıdan pembeye doğru değişir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Akciğerdeki ‘alveol’ denilen hava keseciklerinin kapanmasını önleyen ‘</a:t>
            </a:r>
            <a:r>
              <a:rPr lang="tr-TR" sz="3200" dirty="0" err="1" smtClean="0">
                <a:solidFill>
                  <a:srgbClr val="002060"/>
                </a:solidFill>
              </a:rPr>
              <a:t>Sürfaktan</a:t>
            </a:r>
            <a:r>
              <a:rPr lang="tr-TR" sz="3200" dirty="0" smtClean="0">
                <a:solidFill>
                  <a:srgbClr val="002060"/>
                </a:solidFill>
              </a:rPr>
              <a:t>’ maddesinin yapımı hızlanır</a:t>
            </a: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00" y="371157"/>
            <a:ext cx="2006600" cy="13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tr-TR" dirty="0" smtClean="0"/>
              <a:t>                       </a:t>
            </a:r>
            <a:r>
              <a:rPr lang="tr-TR" sz="3800" b="1" dirty="0" smtClean="0">
                <a:solidFill>
                  <a:schemeClr val="bg1"/>
                </a:solidFill>
                <a:latin typeface="+mn-lt"/>
              </a:rPr>
              <a:t>Üçüncü </a:t>
            </a:r>
            <a:r>
              <a:rPr lang="tr-TR" sz="3800" b="1" dirty="0" err="1" smtClean="0">
                <a:solidFill>
                  <a:schemeClr val="bg1"/>
                </a:solidFill>
                <a:latin typeface="+mn-lt"/>
              </a:rPr>
              <a:t>Trimestri</a:t>
            </a:r>
            <a:r>
              <a:rPr lang="tr-TR" sz="3800" b="1" dirty="0" smtClean="0">
                <a:solidFill>
                  <a:schemeClr val="bg1"/>
                </a:solidFill>
                <a:latin typeface="+mn-lt"/>
              </a:rPr>
              <a:t> (29-40. hafta)</a:t>
            </a:r>
            <a:endParaRPr lang="tr-TR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3100" y="2341147"/>
            <a:ext cx="10515600" cy="4015203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002060"/>
                </a:solidFill>
              </a:rPr>
              <a:t>Bütün organlar gelişimini tamamlamış ve işlevsel hale gelmiştir.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37. haftasını tamamlayan bebek </a:t>
            </a:r>
            <a:r>
              <a:rPr lang="tr-TR" sz="3200" dirty="0" smtClean="0">
                <a:solidFill>
                  <a:srgbClr val="002060"/>
                </a:solidFill>
                <a:sym typeface="Wingdings"/>
              </a:rPr>
              <a:t> </a:t>
            </a:r>
            <a:r>
              <a:rPr lang="tr-TR" sz="3200" dirty="0" err="1" smtClean="0">
                <a:solidFill>
                  <a:srgbClr val="002060"/>
                </a:solidFill>
                <a:sym typeface="Wingdings"/>
              </a:rPr>
              <a:t>Miad</a:t>
            </a:r>
            <a:r>
              <a:rPr lang="tr-TR" sz="3200" dirty="0" smtClean="0">
                <a:solidFill>
                  <a:srgbClr val="002060"/>
                </a:solidFill>
                <a:sym typeface="Wingdings"/>
              </a:rPr>
              <a:t> (</a:t>
            </a:r>
            <a:r>
              <a:rPr lang="tr-TR" sz="3200" dirty="0" err="1" smtClean="0">
                <a:solidFill>
                  <a:srgbClr val="002060"/>
                </a:solidFill>
                <a:sym typeface="Wingdings"/>
              </a:rPr>
              <a:t>term</a:t>
            </a:r>
            <a:r>
              <a:rPr lang="tr-TR" sz="3200" dirty="0" smtClean="0">
                <a:solidFill>
                  <a:srgbClr val="002060"/>
                </a:solidFill>
                <a:sym typeface="Wingdings"/>
              </a:rPr>
              <a:t>)</a:t>
            </a:r>
            <a:r>
              <a:rPr lang="tr-TR" sz="32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tr-TR" sz="3200" dirty="0" smtClean="0">
                <a:solidFill>
                  <a:srgbClr val="002060"/>
                </a:solidFill>
              </a:rPr>
              <a:t>Doğum</a:t>
            </a:r>
            <a:endParaRPr lang="tr-TR" sz="3200" dirty="0">
              <a:solidFill>
                <a:srgbClr val="002060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00" y="371157"/>
            <a:ext cx="2006600" cy="13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sz="4700" dirty="0" smtClean="0">
                <a:latin typeface="+mn-lt"/>
              </a:rPr>
              <a:t/>
            </a:r>
            <a:br>
              <a:rPr lang="tr-TR" sz="4700" dirty="0" smtClean="0">
                <a:latin typeface="+mn-lt"/>
              </a:rPr>
            </a:br>
            <a:r>
              <a:rPr lang="tr-TR" sz="4700" b="1" dirty="0" smtClean="0">
                <a:solidFill>
                  <a:srgbClr val="002060"/>
                </a:solidFill>
                <a:latin typeface="+mn-lt"/>
              </a:rPr>
              <a:t>HAMİLELİKTE GÖRÜLEBİLECEK HASTALIK VE KAZALARIN ÇOCUĞUN GELİŞİMİNE ETKİLERİ</a:t>
            </a:r>
            <a:endParaRPr lang="tr-TR" dirty="0"/>
          </a:p>
        </p:txBody>
      </p:sp>
      <p:sp>
        <p:nvSpPr>
          <p:cNvPr id="6" name="Alt Konu Başlığı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EBF 2018, Güz Dönemi-Emel Okulu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583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1010</Words>
  <Application>Microsoft Macintosh PowerPoint</Application>
  <PresentationFormat>Geniş Ekran</PresentationFormat>
  <Paragraphs>201</Paragraphs>
  <Slides>28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4" baseType="lpstr">
      <vt:lpstr>Calibri</vt:lpstr>
      <vt:lpstr>Calibri Light</vt:lpstr>
      <vt:lpstr>Mangal</vt:lpstr>
      <vt:lpstr>Wingdings</vt:lpstr>
      <vt:lpstr>Arial</vt:lpstr>
      <vt:lpstr>Office Teması</vt:lpstr>
      <vt:lpstr>ANNE KARNINDA ÇOCUK GELİŞİMİ</vt:lpstr>
      <vt:lpstr>PowerPoint Sunusu</vt:lpstr>
      <vt:lpstr>Birinci Trimestri</vt:lpstr>
      <vt:lpstr>                                 Birinci Trimestri</vt:lpstr>
      <vt:lpstr>                                 Birinci Trimestri</vt:lpstr>
      <vt:lpstr>                        İkinci Trimestri (12-28. Hafta)</vt:lpstr>
      <vt:lpstr>                       Üçüncü Trimestri (29-40. hafta)</vt:lpstr>
      <vt:lpstr>                       Üçüncü Trimestri (29-40. hafta)</vt:lpstr>
      <vt:lpstr> HAMİLELİKTE GÖRÜLEBİLECEK HASTALIK VE KAZALARIN ÇOCUĞUN GELİŞİMİNE ETKİLERİ</vt:lpstr>
      <vt:lpstr>                       HAMİLELİKTEKİ HASTALIKLAR</vt:lpstr>
      <vt:lpstr>                                   Diyabet</vt:lpstr>
      <vt:lpstr>                                      Diyabet</vt:lpstr>
      <vt:lpstr>                                   Hipertansiyon</vt:lpstr>
      <vt:lpstr>                               Tiroid Hastalıkları</vt:lpstr>
      <vt:lpstr> Tiroid Hastalıklarının Gebe ve Fetüse Etkileri</vt:lpstr>
      <vt:lpstr>                       Hamilelikte Alınan İlaçlar</vt:lpstr>
      <vt:lpstr>                       Hamilelikte Alınan İlaçlar</vt:lpstr>
      <vt:lpstr>                                   Hamilelikte Enfeksiyonlar</vt:lpstr>
      <vt:lpstr>                        Hamilelikte Enfeksiyonlar</vt:lpstr>
      <vt:lpstr>                                   Hamilelikte Enfeksiyonlar</vt:lpstr>
      <vt:lpstr>                       Hamilelikte Genetik Hastalıklar</vt:lpstr>
      <vt:lpstr>                                Hamilelikte Kazalar</vt:lpstr>
      <vt:lpstr>                                Hamilelikte Kazalar</vt:lpstr>
      <vt:lpstr>                                Hamilelikte Kazalar</vt:lpstr>
      <vt:lpstr>                                Hamilelikte Kazalar</vt:lpstr>
      <vt:lpstr>                                Hamilelikte Kazalar</vt:lpstr>
      <vt:lpstr>                                Hamilelikte Kazalar</vt:lpstr>
      <vt:lpstr>PowerPoint Sunusu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ANNE KARNINDA ÇOCUK GELİŞİMİ</dc:title>
  <dc:creator>Microsoft Office Kullanıcısı</dc:creator>
  <cp:lastModifiedBy>Microsoft Office Kullanıcısı</cp:lastModifiedBy>
  <cp:revision>55</cp:revision>
  <dcterms:created xsi:type="dcterms:W3CDTF">2018-08-05T13:08:03Z</dcterms:created>
  <dcterms:modified xsi:type="dcterms:W3CDTF">2018-08-09T06:54:22Z</dcterms:modified>
</cp:coreProperties>
</file>