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3"/>
  </p:notesMasterIdLst>
  <p:sldIdLst>
    <p:sldId id="1083" r:id="rId4"/>
    <p:sldId id="1084" r:id="rId5"/>
    <p:sldId id="1085" r:id="rId6"/>
    <p:sldId id="1086" r:id="rId7"/>
    <p:sldId id="1087" r:id="rId8"/>
    <p:sldId id="1088" r:id="rId9"/>
    <p:sldId id="1089" r:id="rId10"/>
    <p:sldId id="1090" r:id="rId11"/>
    <p:sldId id="1091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81" d="100"/>
          <a:sy n="81" d="100"/>
        </p:scale>
        <p:origin x="1068" y="78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2/21/2020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85FB67-13BD-4A07-A42B-F2DDB568A1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9624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871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5123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2025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6761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8545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4887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9279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506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Prof. Dr. Harun TANRIVERMİŞ, </a:t>
            </a:r>
            <a:r>
              <a:rPr lang="en-US" dirty="0" err="1"/>
              <a:t>Yrd</a:t>
            </a:r>
            <a:r>
              <a:rPr lang="en-US" dirty="0"/>
              <a:t>. </a:t>
            </a:r>
            <a:r>
              <a:rPr lang="en-US" dirty="0" err="1"/>
              <a:t>Doç</a:t>
            </a:r>
            <a:r>
              <a:rPr lang="en-US" dirty="0"/>
              <a:t>. Dr. </a:t>
            </a:r>
            <a:r>
              <a:rPr lang="en-US" dirty="0" err="1"/>
              <a:t>Yeşim</a:t>
            </a:r>
            <a:r>
              <a:rPr lang="en-US" dirty="0"/>
              <a:t> </a:t>
            </a:r>
            <a:r>
              <a:rPr lang="en-US" dirty="0" smtClean="0"/>
              <a:t>TANRIVERMİŞ </a:t>
            </a:r>
            <a:r>
              <a:rPr lang="en-US" dirty="0" err="1"/>
              <a:t>Ekonomi</a:t>
            </a:r>
            <a:r>
              <a:rPr lang="en-US" dirty="0"/>
              <a:t> I 2016-2017 </a:t>
            </a:r>
            <a:r>
              <a:rPr lang="en-US" dirty="0" err="1"/>
              <a:t>Güz</a:t>
            </a:r>
            <a:r>
              <a:rPr lang="en-US" dirty="0"/>
              <a:t> </a:t>
            </a:r>
            <a:r>
              <a:rPr lang="en-US" dirty="0" err="1"/>
              <a:t>Dönemi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Prof. Dr. Harun TANRIVERMİŞ, </a:t>
            </a:r>
            <a:r>
              <a:rPr lang="en-US" dirty="0" err="1"/>
              <a:t>Yrd</a:t>
            </a:r>
            <a:r>
              <a:rPr lang="en-US" dirty="0"/>
              <a:t>. </a:t>
            </a:r>
            <a:r>
              <a:rPr lang="en-US" dirty="0" err="1"/>
              <a:t>Doç</a:t>
            </a:r>
            <a:r>
              <a:rPr lang="en-US" dirty="0"/>
              <a:t>. Dr. </a:t>
            </a:r>
            <a:r>
              <a:rPr lang="en-US" dirty="0" err="1"/>
              <a:t>Yeşim</a:t>
            </a:r>
            <a:r>
              <a:rPr lang="en-US" dirty="0"/>
              <a:t> </a:t>
            </a:r>
            <a:r>
              <a:rPr lang="en-US" dirty="0" smtClean="0"/>
              <a:t>TANRIVERMİŞ </a:t>
            </a:r>
            <a:r>
              <a:rPr lang="en-US" dirty="0" err="1"/>
              <a:t>Ekonomi</a:t>
            </a:r>
            <a:r>
              <a:rPr lang="en-US" dirty="0"/>
              <a:t> I 2016-2017 </a:t>
            </a:r>
            <a:r>
              <a:rPr lang="en-US" dirty="0" err="1"/>
              <a:t>Güz</a:t>
            </a:r>
            <a:r>
              <a:rPr lang="en-US" dirty="0"/>
              <a:t> </a:t>
            </a:r>
            <a:r>
              <a:rPr lang="en-US" dirty="0" err="1"/>
              <a:t>Dönemi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Prof. Dr. Harun TANRIVERMİŞ, </a:t>
            </a:r>
            <a:r>
              <a:rPr lang="en-US" dirty="0" err="1"/>
              <a:t>Yrd</a:t>
            </a:r>
            <a:r>
              <a:rPr lang="en-US" dirty="0"/>
              <a:t>. </a:t>
            </a:r>
            <a:r>
              <a:rPr lang="en-US" dirty="0" err="1"/>
              <a:t>Doç</a:t>
            </a:r>
            <a:r>
              <a:rPr lang="en-US" dirty="0"/>
              <a:t>. Dr. </a:t>
            </a:r>
            <a:r>
              <a:rPr lang="en-US" dirty="0" err="1"/>
              <a:t>Yeşim</a:t>
            </a:r>
            <a:r>
              <a:rPr lang="en-US" dirty="0"/>
              <a:t> </a:t>
            </a:r>
            <a:r>
              <a:rPr lang="en-US" dirty="0" smtClean="0"/>
              <a:t>TANRIVERMİŞ </a:t>
            </a:r>
            <a:r>
              <a:rPr lang="en-US" dirty="0" err="1"/>
              <a:t>Ekonomi</a:t>
            </a:r>
            <a:r>
              <a:rPr lang="en-US" dirty="0"/>
              <a:t> I 2016-2017 </a:t>
            </a:r>
            <a:r>
              <a:rPr lang="en-US" dirty="0" err="1"/>
              <a:t>Güz</a:t>
            </a:r>
            <a:r>
              <a:rPr lang="en-US" dirty="0"/>
              <a:t> </a:t>
            </a:r>
            <a:r>
              <a:rPr lang="en-US" dirty="0" err="1"/>
              <a:t>Dönemi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2/21/2020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2/21/2020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2/21/2020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2/21/2020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2/21/2020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2/21/2020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2/21/2020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2/21/2020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2/21/2020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Prof. Dr. Harun TANRIVERMİŞ, </a:t>
            </a:r>
            <a:r>
              <a:rPr lang="en-US" dirty="0" err="1"/>
              <a:t>Yrd</a:t>
            </a:r>
            <a:r>
              <a:rPr lang="en-US" dirty="0"/>
              <a:t>. </a:t>
            </a:r>
            <a:r>
              <a:rPr lang="en-US" dirty="0" err="1"/>
              <a:t>Doç</a:t>
            </a:r>
            <a:r>
              <a:rPr lang="en-US" dirty="0"/>
              <a:t>. Dr. </a:t>
            </a:r>
            <a:r>
              <a:rPr lang="en-US" dirty="0" err="1"/>
              <a:t>Yeşim</a:t>
            </a:r>
            <a:r>
              <a:rPr lang="en-US" dirty="0"/>
              <a:t> </a:t>
            </a:r>
            <a:r>
              <a:rPr lang="en-US" dirty="0" smtClean="0"/>
              <a:t>TANRIVERMİŞ </a:t>
            </a:r>
            <a:r>
              <a:rPr lang="en-US" dirty="0" err="1"/>
              <a:t>Ekonomi</a:t>
            </a:r>
            <a:r>
              <a:rPr lang="en-US" dirty="0"/>
              <a:t> I 2016-2017 </a:t>
            </a:r>
            <a:r>
              <a:rPr lang="en-US" dirty="0" err="1"/>
              <a:t>Güz</a:t>
            </a:r>
            <a:r>
              <a:rPr lang="en-US" dirty="0"/>
              <a:t> </a:t>
            </a:r>
            <a:r>
              <a:rPr lang="en-US" dirty="0" err="1"/>
              <a:t>Dönemi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/>
          <a:lstStyle/>
          <a:p>
            <a:fld id="{419913B4-353A-43F0-919E-C9E766A5124A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Prof. Dr. Harun TANRIVERMİŞ, </a:t>
            </a:r>
            <a:r>
              <a:rPr lang="en-US" dirty="0" err="1"/>
              <a:t>Yrd</a:t>
            </a:r>
            <a:r>
              <a:rPr lang="en-US" dirty="0"/>
              <a:t>. </a:t>
            </a:r>
            <a:r>
              <a:rPr lang="en-US" dirty="0" err="1"/>
              <a:t>Doç</a:t>
            </a:r>
            <a:r>
              <a:rPr lang="en-US" dirty="0"/>
              <a:t>. Dr. </a:t>
            </a:r>
            <a:r>
              <a:rPr lang="en-US" dirty="0" err="1"/>
              <a:t>Yeşim</a:t>
            </a:r>
            <a:r>
              <a:rPr lang="en-US" dirty="0"/>
              <a:t> </a:t>
            </a:r>
            <a:r>
              <a:rPr lang="en-US" dirty="0" smtClean="0"/>
              <a:t>TANRIVERMİŞ </a:t>
            </a:r>
            <a:r>
              <a:rPr lang="en-US" dirty="0" err="1"/>
              <a:t>Ekonomi</a:t>
            </a:r>
            <a:r>
              <a:rPr lang="en-US" dirty="0"/>
              <a:t> I 2016-2017 </a:t>
            </a:r>
            <a:r>
              <a:rPr lang="en-US" dirty="0" err="1"/>
              <a:t>Güz</a:t>
            </a:r>
            <a:r>
              <a:rPr lang="en-US" dirty="0"/>
              <a:t> </a:t>
            </a:r>
            <a:r>
              <a:rPr lang="en-US" dirty="0" err="1"/>
              <a:t>Dönemi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767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Prof. Dr. Harun TANRIVERMİŞ, </a:t>
            </a:r>
            <a:r>
              <a:rPr lang="en-US" dirty="0" err="1"/>
              <a:t>Yrd</a:t>
            </a:r>
            <a:r>
              <a:rPr lang="en-US" dirty="0"/>
              <a:t>. </a:t>
            </a:r>
            <a:r>
              <a:rPr lang="en-US" dirty="0" err="1"/>
              <a:t>Doç</a:t>
            </a:r>
            <a:r>
              <a:rPr lang="en-US" dirty="0"/>
              <a:t>. Dr. </a:t>
            </a:r>
            <a:r>
              <a:rPr lang="en-US" dirty="0" err="1"/>
              <a:t>Yeşim</a:t>
            </a:r>
            <a:r>
              <a:rPr lang="en-US" dirty="0"/>
              <a:t> </a:t>
            </a:r>
            <a:r>
              <a:rPr lang="en-US" dirty="0" smtClean="0"/>
              <a:t>TANRIVERMİŞ </a:t>
            </a:r>
            <a:r>
              <a:rPr lang="en-US" dirty="0" err="1"/>
              <a:t>Ekonomi</a:t>
            </a:r>
            <a:r>
              <a:rPr lang="en-US" dirty="0"/>
              <a:t> I 2016-2017 </a:t>
            </a:r>
            <a:r>
              <a:rPr lang="en-US" dirty="0" err="1"/>
              <a:t>Güz</a:t>
            </a:r>
            <a:r>
              <a:rPr lang="en-US" dirty="0"/>
              <a:t> </a:t>
            </a:r>
            <a:r>
              <a:rPr lang="en-US" dirty="0" err="1"/>
              <a:t>Dönemi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Prof. Dr. Harun TANRIVERMİŞ, </a:t>
            </a:r>
            <a:r>
              <a:rPr lang="en-US" dirty="0" err="1"/>
              <a:t>Yrd</a:t>
            </a:r>
            <a:r>
              <a:rPr lang="en-US" dirty="0"/>
              <a:t>. </a:t>
            </a:r>
            <a:r>
              <a:rPr lang="en-US" dirty="0" err="1"/>
              <a:t>Doç</a:t>
            </a:r>
            <a:r>
              <a:rPr lang="en-US" dirty="0"/>
              <a:t>. Dr. </a:t>
            </a:r>
            <a:r>
              <a:rPr lang="en-US" dirty="0" err="1"/>
              <a:t>Yeşim</a:t>
            </a:r>
            <a:r>
              <a:rPr lang="en-US" dirty="0"/>
              <a:t> </a:t>
            </a:r>
            <a:r>
              <a:rPr lang="en-US" dirty="0" smtClean="0"/>
              <a:t>TANRIVERMİŞ </a:t>
            </a:r>
            <a:r>
              <a:rPr lang="en-US" dirty="0" err="1"/>
              <a:t>Ekonomi</a:t>
            </a:r>
            <a:r>
              <a:rPr lang="en-US" dirty="0"/>
              <a:t> I 2016-2017 </a:t>
            </a:r>
            <a:r>
              <a:rPr lang="en-US" dirty="0" err="1"/>
              <a:t>Güz</a:t>
            </a:r>
            <a:r>
              <a:rPr lang="en-US" dirty="0"/>
              <a:t> </a:t>
            </a:r>
            <a:r>
              <a:rPr lang="en-US" dirty="0" err="1"/>
              <a:t>Dönemi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Prof. Dr. Harun TANRIVERMİŞ, </a:t>
            </a:r>
            <a:r>
              <a:rPr lang="en-US" dirty="0" err="1"/>
              <a:t>Yrd</a:t>
            </a:r>
            <a:r>
              <a:rPr lang="en-US" dirty="0"/>
              <a:t>. </a:t>
            </a:r>
            <a:r>
              <a:rPr lang="en-US" dirty="0" err="1"/>
              <a:t>Doç</a:t>
            </a:r>
            <a:r>
              <a:rPr lang="en-US" dirty="0"/>
              <a:t>. Dr. </a:t>
            </a:r>
            <a:r>
              <a:rPr lang="en-US" dirty="0" err="1"/>
              <a:t>Yeşim</a:t>
            </a:r>
            <a:r>
              <a:rPr lang="en-US" dirty="0"/>
              <a:t> </a:t>
            </a:r>
            <a:r>
              <a:rPr lang="en-US" dirty="0" smtClean="0"/>
              <a:t>TANRIVERMİŞ </a:t>
            </a:r>
            <a:r>
              <a:rPr lang="en-US" dirty="0" err="1"/>
              <a:t>Ekonomi</a:t>
            </a:r>
            <a:r>
              <a:rPr lang="en-US" dirty="0"/>
              <a:t> I 2016-2017 </a:t>
            </a:r>
            <a:r>
              <a:rPr lang="en-US" dirty="0" err="1"/>
              <a:t>Güz</a:t>
            </a:r>
            <a:r>
              <a:rPr lang="en-US" dirty="0"/>
              <a:t> </a:t>
            </a:r>
            <a:r>
              <a:rPr lang="en-US" dirty="0" err="1"/>
              <a:t>Dönemi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Prof. Dr. Harun TANRIVERMİŞ, </a:t>
            </a:r>
            <a:r>
              <a:rPr lang="en-US" dirty="0" err="1"/>
              <a:t>Yrd</a:t>
            </a:r>
            <a:r>
              <a:rPr lang="en-US" dirty="0"/>
              <a:t>. </a:t>
            </a:r>
            <a:r>
              <a:rPr lang="en-US" dirty="0" err="1"/>
              <a:t>Doç</a:t>
            </a:r>
            <a:r>
              <a:rPr lang="en-US" dirty="0"/>
              <a:t>. Dr. </a:t>
            </a:r>
            <a:r>
              <a:rPr lang="en-US" dirty="0" err="1"/>
              <a:t>Yeşim</a:t>
            </a:r>
            <a:r>
              <a:rPr lang="en-US" dirty="0"/>
              <a:t> </a:t>
            </a:r>
            <a:r>
              <a:rPr lang="en-US" dirty="0" smtClean="0"/>
              <a:t>TANRIVERMİŞ </a:t>
            </a:r>
            <a:r>
              <a:rPr lang="en-US" dirty="0" err="1"/>
              <a:t>Ekonomi</a:t>
            </a:r>
            <a:r>
              <a:rPr lang="en-US" dirty="0"/>
              <a:t> I 2016-2017 </a:t>
            </a:r>
            <a:r>
              <a:rPr lang="en-US" dirty="0" err="1"/>
              <a:t>Güz</a:t>
            </a:r>
            <a:r>
              <a:rPr lang="en-US" dirty="0"/>
              <a:t> </a:t>
            </a:r>
            <a:r>
              <a:rPr lang="en-US" dirty="0" err="1"/>
              <a:t>Dönemi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Prof. Dr. Harun TANRIVERMİŞ, </a:t>
            </a:r>
            <a:r>
              <a:rPr lang="en-US" dirty="0" err="1"/>
              <a:t>Yrd</a:t>
            </a:r>
            <a:r>
              <a:rPr lang="en-US" dirty="0"/>
              <a:t>. </a:t>
            </a:r>
            <a:r>
              <a:rPr lang="en-US" dirty="0" err="1"/>
              <a:t>Doç</a:t>
            </a:r>
            <a:r>
              <a:rPr lang="en-US" dirty="0"/>
              <a:t>. Dr. </a:t>
            </a:r>
            <a:r>
              <a:rPr lang="en-US" dirty="0" err="1"/>
              <a:t>Yeşim</a:t>
            </a:r>
            <a:r>
              <a:rPr lang="en-US" dirty="0"/>
              <a:t> </a:t>
            </a:r>
            <a:r>
              <a:rPr lang="en-US" dirty="0" smtClean="0"/>
              <a:t>TANRIVERMİŞ </a:t>
            </a:r>
            <a:r>
              <a:rPr lang="en-US" dirty="0" err="1"/>
              <a:t>Ekonomi</a:t>
            </a:r>
            <a:r>
              <a:rPr lang="en-US" dirty="0"/>
              <a:t> I 2016-2017 </a:t>
            </a:r>
            <a:r>
              <a:rPr lang="en-US" dirty="0" err="1"/>
              <a:t>Güz</a:t>
            </a:r>
            <a:r>
              <a:rPr lang="en-US" dirty="0"/>
              <a:t> </a:t>
            </a:r>
            <a:r>
              <a:rPr lang="en-US" dirty="0" err="1"/>
              <a:t>Dönemi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Prof. Dr. Harun TANRIVERMİŞ, </a:t>
            </a:r>
            <a:r>
              <a:rPr lang="en-US" dirty="0" err="1"/>
              <a:t>Yrd</a:t>
            </a:r>
            <a:r>
              <a:rPr lang="en-US" dirty="0"/>
              <a:t>. </a:t>
            </a:r>
            <a:r>
              <a:rPr lang="en-US" dirty="0" err="1"/>
              <a:t>Doç</a:t>
            </a:r>
            <a:r>
              <a:rPr lang="en-US" dirty="0"/>
              <a:t>. Dr. </a:t>
            </a:r>
            <a:r>
              <a:rPr lang="en-US" dirty="0" err="1"/>
              <a:t>Yeşim</a:t>
            </a:r>
            <a:r>
              <a:rPr lang="en-US" dirty="0"/>
              <a:t> </a:t>
            </a:r>
            <a:r>
              <a:rPr lang="en-US" dirty="0" smtClean="0"/>
              <a:t>TANRIVERMİŞ </a:t>
            </a:r>
            <a:r>
              <a:rPr lang="en-US" dirty="0" err="1"/>
              <a:t>Ekonomi</a:t>
            </a:r>
            <a:r>
              <a:rPr lang="en-US" dirty="0"/>
              <a:t> I 2016-2017 </a:t>
            </a:r>
            <a:r>
              <a:rPr lang="en-US" dirty="0" err="1"/>
              <a:t>Güz</a:t>
            </a:r>
            <a:r>
              <a:rPr lang="en-US" dirty="0"/>
              <a:t> </a:t>
            </a:r>
            <a:r>
              <a:rPr lang="en-US" dirty="0" err="1"/>
              <a:t>Dönemi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dirty="0"/>
              <a:t>Prof. Dr. Harun TANRIVERMİŞ, </a:t>
            </a:r>
            <a:r>
              <a:rPr lang="en-US" dirty="0" err="1"/>
              <a:t>Yrd</a:t>
            </a:r>
            <a:r>
              <a:rPr lang="en-US" dirty="0"/>
              <a:t>. </a:t>
            </a:r>
            <a:r>
              <a:rPr lang="en-US" dirty="0" err="1"/>
              <a:t>Doç</a:t>
            </a:r>
            <a:r>
              <a:rPr lang="en-US" dirty="0"/>
              <a:t>. Dr. </a:t>
            </a:r>
            <a:r>
              <a:rPr lang="en-US" dirty="0" err="1"/>
              <a:t>Yeşim</a:t>
            </a:r>
            <a:r>
              <a:rPr lang="en-US" dirty="0"/>
              <a:t> </a:t>
            </a:r>
            <a:r>
              <a:rPr lang="en-US" dirty="0" smtClean="0"/>
              <a:t>TANRIVERMİŞ </a:t>
            </a:r>
            <a:r>
              <a:rPr lang="en-US" dirty="0" err="1"/>
              <a:t>Ekonomi</a:t>
            </a:r>
            <a:r>
              <a:rPr lang="en-US" dirty="0"/>
              <a:t> I 2016-2017 </a:t>
            </a:r>
            <a:r>
              <a:rPr lang="en-US" dirty="0" err="1"/>
              <a:t>Güz</a:t>
            </a:r>
            <a:r>
              <a:rPr lang="en-US" dirty="0"/>
              <a:t> </a:t>
            </a:r>
            <a:r>
              <a:rPr lang="en-US" dirty="0" err="1"/>
              <a:t>Dönemi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7" r:id="rId3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0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652347" y="1828058"/>
            <a:ext cx="7843954" cy="3459774"/>
          </a:xfrm>
        </p:spPr>
        <p:txBody>
          <a:bodyPr anchor="t"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endParaRPr lang="tr-TR" sz="3600" b="1" dirty="0"/>
          </a:p>
          <a:p>
            <a:pPr marL="0" indent="0" algn="ctr">
              <a:buClr>
                <a:srgbClr val="AD0101"/>
              </a:buClr>
              <a:buNone/>
            </a:pPr>
            <a:r>
              <a:rPr lang="tr-TR" sz="3600" b="1" dirty="0">
                <a:solidFill>
                  <a:srgbClr val="303030"/>
                </a:solidFill>
              </a:rPr>
              <a:t>GGY201 GAYRİMENKUL GELİŞTİRME VE GAYRİMENKUL EKONOMİSİNE GİRİŞ</a:t>
            </a:r>
          </a:p>
          <a:p>
            <a:pPr marL="0" indent="0" algn="just">
              <a:buClr>
                <a:srgbClr val="AD0101"/>
              </a:buClr>
              <a:buNone/>
            </a:pPr>
            <a:endParaRPr lang="tr-TR" sz="1500" b="1" dirty="0">
              <a:solidFill>
                <a:srgbClr val="303030"/>
              </a:solidFill>
            </a:endParaRPr>
          </a:p>
          <a:p>
            <a:pPr marL="0" indent="0" algn="ctr">
              <a:buClr>
                <a:srgbClr val="AD0101"/>
              </a:buClr>
              <a:buNone/>
            </a:pPr>
            <a:endParaRPr lang="tr-TR" b="1" dirty="0">
              <a:solidFill>
                <a:srgbClr val="303030"/>
              </a:solidFill>
            </a:endParaRPr>
          </a:p>
          <a:p>
            <a:pPr marL="0" indent="0" algn="ctr">
              <a:buClr>
                <a:srgbClr val="AD0101"/>
              </a:buClr>
              <a:buNone/>
            </a:pPr>
            <a:r>
              <a:rPr lang="tr-TR" sz="1350" b="1" dirty="0">
                <a:solidFill>
                  <a:srgbClr val="303030"/>
                </a:solidFill>
              </a:rPr>
              <a:t>Prof. Dr. Harun TANRIVERMİŞ - Doç. Dr. Yeşim </a:t>
            </a:r>
            <a:r>
              <a:rPr lang="tr-TR" sz="1350" b="1" dirty="0" smtClean="0">
                <a:solidFill>
                  <a:srgbClr val="303030"/>
                </a:solidFill>
              </a:rPr>
              <a:t>TANRIVERMİŞ</a:t>
            </a:r>
            <a:endParaRPr lang="tr-TR" sz="1350" b="1" dirty="0">
              <a:solidFill>
                <a:srgbClr val="303030"/>
              </a:solidFill>
            </a:endParaRPr>
          </a:p>
          <a:p>
            <a:pPr marL="0" indent="0" algn="ctr">
              <a:buClr>
                <a:srgbClr val="AD0101"/>
              </a:buClr>
              <a:buNone/>
            </a:pPr>
            <a:r>
              <a:rPr lang="tr-TR" sz="1200" dirty="0">
                <a:solidFill>
                  <a:srgbClr val="303030"/>
                </a:solidFill>
              </a:rPr>
              <a:t>Ankara Üniversitesi Uygulamalı Bilimler Fakültesi Gayrimenkul Geliştirme ve Yönetimi Bölümü</a:t>
            </a:r>
          </a:p>
        </p:txBody>
      </p:sp>
      <p:sp>
        <p:nvSpPr>
          <p:cNvPr id="15" name="Altbilgi Yer Tutucusu 1">
            <a:extLst>
              <a:ext uri="{FF2B5EF4-FFF2-40B4-BE49-F238E27FC236}">
                <a16:creationId xmlns="" xmlns:a16="http://schemas.microsoft.com/office/drawing/2014/main" id="{3F46BE76-83B0-4970-9847-A0C931892266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3507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7"/>
            <a:ext cx="8137603" cy="496548"/>
          </a:xfrm>
        </p:spPr>
        <p:txBody>
          <a:bodyPr anchor="t">
            <a:normAutofit/>
          </a:bodyPr>
          <a:lstStyle/>
          <a:p>
            <a:pPr algn="ctr"/>
            <a:r>
              <a:rPr lang="tr-TR" sz="24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Türkiye’de Konut Satışları ve Konut Kredileri 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652347" y="1825025"/>
            <a:ext cx="7843954" cy="3462807"/>
          </a:xfrm>
        </p:spPr>
        <p:txBody>
          <a:bodyPr anchor="t">
            <a:noAutofit/>
          </a:bodyPr>
          <a:lstStyle/>
          <a:p>
            <a:pPr algn="just">
              <a:spcBef>
                <a:spcPts val="225"/>
              </a:spcBef>
              <a:spcAft>
                <a:spcPts val="0"/>
              </a:spcAft>
              <a:buClr>
                <a:srgbClr val="160093"/>
              </a:buClr>
              <a:buFont typeface="Courier New" panose="02070309020205020404" pitchFamily="49" charset="0"/>
              <a:buChar char="o"/>
            </a:pPr>
            <a:r>
              <a:rPr lang="tr-TR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Türkiye’de </a:t>
            </a: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2000 yılında toplam konut sayısı 16,24 milyon adet ve 2016 yılına gelindiğinde konut sayısının önemli bir artış ile 22,68 milyon adete ulaştığı görülmektedir.  </a:t>
            </a:r>
          </a:p>
          <a:p>
            <a:pPr algn="just">
              <a:spcBef>
                <a:spcPts val="225"/>
              </a:spcBef>
              <a:spcAft>
                <a:spcPts val="0"/>
              </a:spcAft>
              <a:buClr>
                <a:srgbClr val="160093"/>
              </a:buClr>
              <a:buFont typeface="Courier New" panose="02070309020205020404" pitchFamily="49" charset="0"/>
              <a:buChar char="o"/>
            </a:pPr>
            <a:r>
              <a:rPr lang="tr-TR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2000 </a:t>
            </a: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öncesi dönemdeki konut varlığının payı % 71,60? 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NEDEN ÖNEMLİ</a:t>
            </a:r>
          </a:p>
          <a:p>
            <a:pPr algn="just">
              <a:spcBef>
                <a:spcPts val="225"/>
              </a:spcBef>
              <a:spcAft>
                <a:spcPts val="0"/>
              </a:spcAft>
              <a:buClr>
                <a:srgbClr val="160093"/>
              </a:buClr>
              <a:buFont typeface="Courier New" panose="02070309020205020404" pitchFamily="49" charset="0"/>
              <a:buChar char="o"/>
            </a:pPr>
            <a:r>
              <a:rPr lang="tr-TR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2000 </a:t>
            </a: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- 2008 döneminde konut sayısındaki artış % 1-2 aralığında gerçekleşirken, 2008 yılından sonra konut sayısı hızlı artış olmuş ve yıllık konut sayısı artış hızı % 3,77 oranına yükselmiştir. </a:t>
            </a:r>
            <a:endParaRPr lang="tr-TR" sz="20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Bef>
                <a:spcPts val="225"/>
              </a:spcBef>
              <a:buClr>
                <a:srgbClr val="160093"/>
              </a:buClr>
              <a:buFont typeface="Courier New" panose="02070309020205020404" pitchFamily="49" charset="0"/>
              <a:buChar char="o"/>
            </a:pP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2016 yılı sonunda toplam konut sayısı 22.676.631 adet olup, son 15 yılda konut sayısı değişim oranı % 35,21 olarak ölçülmüştür. </a:t>
            </a:r>
          </a:p>
          <a:p>
            <a:pPr algn="just">
              <a:spcBef>
                <a:spcPts val="225"/>
              </a:spcBef>
              <a:spcAft>
                <a:spcPts val="0"/>
              </a:spcAft>
              <a:buClr>
                <a:srgbClr val="160093"/>
              </a:buClr>
              <a:buFont typeface="Courier New" panose="02070309020205020404" pitchFamily="49" charset="0"/>
              <a:buChar char="o"/>
            </a:pPr>
            <a:endParaRPr lang="tr-TR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3" name="Altbilgi Yer Tutucusu 1">
            <a:extLst>
              <a:ext uri="{FF2B5EF4-FFF2-40B4-BE49-F238E27FC236}">
                <a16:creationId xmlns="" xmlns:a16="http://schemas.microsoft.com/office/drawing/2014/main" id="{3F46BE76-83B0-4970-9847-A0C931892266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8517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7"/>
            <a:ext cx="8137603" cy="496548"/>
          </a:xfrm>
        </p:spPr>
        <p:txBody>
          <a:bodyPr anchor="t">
            <a:normAutofit/>
          </a:bodyPr>
          <a:lstStyle/>
          <a:p>
            <a:pPr algn="ctr"/>
            <a:r>
              <a:rPr lang="tr-TR" sz="24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Türkiye’de Konut Satışları ve Konut Kredileri </a:t>
            </a:r>
          </a:p>
        </p:txBody>
      </p:sp>
      <p:sp>
        <p:nvSpPr>
          <p:cNvPr id="13" name="Altbilgi Yer Tutucusu 1">
            <a:extLst>
              <a:ext uri="{FF2B5EF4-FFF2-40B4-BE49-F238E27FC236}">
                <a16:creationId xmlns="" xmlns:a16="http://schemas.microsoft.com/office/drawing/2014/main" id="{3F46BE76-83B0-4970-9847-A0C931892266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1577" y="1839516"/>
            <a:ext cx="6935153" cy="3607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87483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7"/>
            <a:ext cx="8137603" cy="496548"/>
          </a:xfrm>
        </p:spPr>
        <p:txBody>
          <a:bodyPr anchor="t">
            <a:normAutofit/>
          </a:bodyPr>
          <a:lstStyle/>
          <a:p>
            <a:pPr algn="ctr"/>
            <a:r>
              <a:rPr lang="tr-TR" sz="24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Türkiye’de Konut Satışları ve Konut Kredileri 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652347" y="1825025"/>
            <a:ext cx="7843954" cy="3462807"/>
          </a:xfrm>
        </p:spPr>
        <p:txBody>
          <a:bodyPr anchor="t">
            <a:noAutofit/>
          </a:bodyPr>
          <a:lstStyle/>
          <a:p>
            <a:pPr algn="just">
              <a:spcBef>
                <a:spcPts val="150"/>
              </a:spcBef>
              <a:spcAft>
                <a:spcPts val="0"/>
              </a:spcAft>
              <a:buClr>
                <a:srgbClr val="160093"/>
              </a:buClr>
              <a:buFont typeface="Courier New" panose="02070309020205020404" pitchFamily="49" charset="0"/>
              <a:buChar char="o"/>
            </a:pPr>
            <a:r>
              <a:rPr lang="tr-TR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Konut ve diğer yapıların inşaat sürecinin analizi:</a:t>
            </a:r>
          </a:p>
          <a:p>
            <a:pPr algn="just">
              <a:spcBef>
                <a:spcPts val="150"/>
              </a:spcBef>
              <a:spcAft>
                <a:spcPts val="0"/>
              </a:spcAft>
              <a:buClr>
                <a:srgbClr val="160093"/>
              </a:buClr>
              <a:buFont typeface="Courier New" panose="02070309020205020404" pitchFamily="49" charset="0"/>
              <a:buChar char="o"/>
            </a:pP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Arazi bulma – imar hakkının uygunluğu – proje geliştirme ve onayı – inşaat ruhsatının alınması – inşaata başlanması – inşaatın tamamlaması – yapı kullanım izin belgesi alınması – kat mülkiyetine dönüşüm</a:t>
            </a:r>
          </a:p>
          <a:p>
            <a:pPr algn="just">
              <a:spcBef>
                <a:spcPts val="150"/>
              </a:spcBef>
              <a:spcAft>
                <a:spcPts val="0"/>
              </a:spcAft>
              <a:buClr>
                <a:srgbClr val="160093"/>
              </a:buClr>
              <a:buFont typeface="Courier New" panose="02070309020205020404" pitchFamily="49" charset="0"/>
              <a:buChar char="o"/>
            </a:pP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Arazi bulma – imar hakkının uygunluğu – proje geliştirme ve onayı – inşaat ruhsatının alınması – kat irtifakının tesisi – inşaata başlanması – inşaatın tamamlaması – yapı kullanım izin belgesi alınması – kat mülkiyetine dönüşüm</a:t>
            </a:r>
          </a:p>
          <a:p>
            <a:pPr algn="just">
              <a:spcBef>
                <a:spcPts val="150"/>
              </a:spcBef>
              <a:spcAft>
                <a:spcPts val="0"/>
              </a:spcAft>
              <a:buClr>
                <a:srgbClr val="160093"/>
              </a:buClr>
              <a:buFont typeface="Courier New" panose="02070309020205020404" pitchFamily="49" charset="0"/>
              <a:buChar char="o"/>
            </a:pP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Bütün yapılarda akış aynı mı?</a:t>
            </a:r>
          </a:p>
          <a:p>
            <a:pPr algn="just">
              <a:spcBef>
                <a:spcPts val="150"/>
              </a:spcBef>
              <a:spcAft>
                <a:spcPts val="0"/>
              </a:spcAft>
              <a:buClr>
                <a:srgbClr val="160093"/>
              </a:buClr>
              <a:buFont typeface="Courier New" panose="02070309020205020404" pitchFamily="49" charset="0"/>
              <a:buChar char="o"/>
            </a:pP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İmar planı-ruhsat-tapu örneklerine bakınız.</a:t>
            </a:r>
          </a:p>
          <a:p>
            <a:pPr marL="0" indent="0" algn="just">
              <a:spcBef>
                <a:spcPts val="225"/>
              </a:spcBef>
              <a:spcAft>
                <a:spcPts val="0"/>
              </a:spcAft>
              <a:buClr>
                <a:srgbClr val="160093"/>
              </a:buClr>
              <a:buNone/>
            </a:pPr>
            <a:endParaRPr lang="tr-TR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3" name="Altbilgi Yer Tutucusu 1">
            <a:extLst>
              <a:ext uri="{FF2B5EF4-FFF2-40B4-BE49-F238E27FC236}">
                <a16:creationId xmlns="" xmlns:a16="http://schemas.microsoft.com/office/drawing/2014/main" id="{3F46BE76-83B0-4970-9847-A0C931892266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4384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7"/>
            <a:ext cx="8137603" cy="496548"/>
          </a:xfrm>
        </p:spPr>
        <p:txBody>
          <a:bodyPr anchor="t">
            <a:normAutofit/>
          </a:bodyPr>
          <a:lstStyle/>
          <a:p>
            <a:pPr algn="ctr"/>
            <a:r>
              <a:rPr lang="tr-TR" sz="24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Türkiye’de Konut Satışları ve Konut Kredileri </a:t>
            </a:r>
          </a:p>
        </p:txBody>
      </p:sp>
      <p:sp>
        <p:nvSpPr>
          <p:cNvPr id="13" name="Altbilgi Yer Tutucusu 1">
            <a:extLst>
              <a:ext uri="{FF2B5EF4-FFF2-40B4-BE49-F238E27FC236}">
                <a16:creationId xmlns="" xmlns:a16="http://schemas.microsoft.com/office/drawing/2014/main" id="{3F46BE76-83B0-4970-9847-A0C931892266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5" name="Resim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44" y="1728428"/>
            <a:ext cx="4015772" cy="3723682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4816" y="1721869"/>
            <a:ext cx="4490510" cy="3730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1436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7"/>
            <a:ext cx="8137603" cy="496548"/>
          </a:xfrm>
        </p:spPr>
        <p:txBody>
          <a:bodyPr anchor="t">
            <a:normAutofit/>
          </a:bodyPr>
          <a:lstStyle/>
          <a:p>
            <a:pPr algn="ctr"/>
            <a:r>
              <a:rPr lang="tr-TR" sz="24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Türkiye’de Konut Satışları ve Konut Kredileri </a:t>
            </a:r>
          </a:p>
        </p:txBody>
      </p:sp>
      <p:sp>
        <p:nvSpPr>
          <p:cNvPr id="13" name="Altbilgi Yer Tutucusu 1">
            <a:extLst>
              <a:ext uri="{FF2B5EF4-FFF2-40B4-BE49-F238E27FC236}">
                <a16:creationId xmlns="" xmlns:a16="http://schemas.microsoft.com/office/drawing/2014/main" id="{3F46BE76-83B0-4970-9847-A0C931892266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2" name="Nesne 1"/>
          <p:cNvGraphicFramePr>
            <a:graphicFrameLocks noChangeAspect="1"/>
          </p:cNvGraphicFramePr>
          <p:nvPr>
            <p:extLst/>
          </p:nvPr>
        </p:nvGraphicFramePr>
        <p:xfrm>
          <a:off x="1258086" y="1784449"/>
          <a:ext cx="6657975" cy="33827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Acrobat Document" r:id="rId4" imgW="4625640" imgH="3272400" progId="AcroExch.Document.7">
                  <p:embed/>
                </p:oleObj>
              </mc:Choice>
              <mc:Fallback>
                <p:oleObj name="Acrobat Document" r:id="rId4" imgW="4625640" imgH="3272400" progId="AcroExch.Document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8086" y="1784449"/>
                        <a:ext cx="6657975" cy="338273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83088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7"/>
            <a:ext cx="8137603" cy="496548"/>
          </a:xfrm>
        </p:spPr>
        <p:txBody>
          <a:bodyPr anchor="t">
            <a:normAutofit/>
          </a:bodyPr>
          <a:lstStyle/>
          <a:p>
            <a:pPr algn="ctr"/>
            <a:r>
              <a:rPr lang="tr-TR" sz="24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Türkiye’de Konut Satışları ve Konut Kredileri 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652347" y="1825025"/>
            <a:ext cx="7843954" cy="3462807"/>
          </a:xfrm>
        </p:spPr>
        <p:txBody>
          <a:bodyPr anchor="t">
            <a:no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  <a:buClr>
                <a:srgbClr val="160093"/>
              </a:buClr>
              <a:buFont typeface="Courier New" panose="02070309020205020404" pitchFamily="49" charset="0"/>
              <a:buChar char="o"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tr-TR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konomik </a:t>
            </a:r>
            <a:r>
              <a:rPr lang="tr-TR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bunalımın etkilerinin azalmasıyla yapı sürecinde önce toparlanma ve ardından hızlı artışlar yaşanmış, üretilen konut (bağımsız bölüm) açısından 2002 yılına göre (161.920), 2016 yılında (992.008) 6 kat artış meydana gelmiştir. 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Clr>
                <a:srgbClr val="160093"/>
              </a:buClr>
              <a:buFont typeface="Courier New" panose="02070309020205020404" pitchFamily="49" charset="0"/>
              <a:buChar char="o"/>
            </a:pPr>
            <a:r>
              <a:rPr lang="tr-TR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Yapı </a:t>
            </a:r>
            <a:r>
              <a:rPr lang="tr-TR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ruhsatı verilen yapılar içinde 2-3 katlı yapılar çoğunluklarını korumakla birlikte son yıllarda 5 katlı yapılar ile 8 kat ve üzeri yapı sayılarında artışın olduğu gözlenmektedir. 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Clr>
                <a:srgbClr val="160093"/>
              </a:buClr>
              <a:buFont typeface="Courier New" panose="02070309020205020404" pitchFamily="49" charset="0"/>
              <a:buChar char="o"/>
            </a:pPr>
            <a:r>
              <a:rPr lang="tr-TR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Kentsel kesimde dikey mimari, yataya büyüme tercih edilmektedir.  </a:t>
            </a:r>
            <a:endParaRPr lang="en-GB" sz="2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 algn="just">
              <a:spcBef>
                <a:spcPts val="225"/>
              </a:spcBef>
              <a:spcAft>
                <a:spcPts val="0"/>
              </a:spcAft>
              <a:buClr>
                <a:srgbClr val="160093"/>
              </a:buClr>
              <a:buNone/>
            </a:pPr>
            <a:endParaRPr lang="tr-TR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3" name="Altbilgi Yer Tutucusu 1">
            <a:extLst>
              <a:ext uri="{FF2B5EF4-FFF2-40B4-BE49-F238E27FC236}">
                <a16:creationId xmlns="" xmlns:a16="http://schemas.microsoft.com/office/drawing/2014/main" id="{3F46BE76-83B0-4970-9847-A0C931892266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7405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7"/>
            <a:ext cx="8137603" cy="496548"/>
          </a:xfrm>
        </p:spPr>
        <p:txBody>
          <a:bodyPr anchor="t">
            <a:normAutofit/>
          </a:bodyPr>
          <a:lstStyle/>
          <a:p>
            <a:pPr algn="ctr"/>
            <a:r>
              <a:rPr lang="tr-TR" sz="24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Türkiye’de Konut Satışları ve Konut Kredileri </a:t>
            </a:r>
          </a:p>
        </p:txBody>
      </p:sp>
      <p:sp>
        <p:nvSpPr>
          <p:cNvPr id="13" name="Altbilgi Yer Tutucusu 1">
            <a:extLst>
              <a:ext uri="{FF2B5EF4-FFF2-40B4-BE49-F238E27FC236}">
                <a16:creationId xmlns="" xmlns:a16="http://schemas.microsoft.com/office/drawing/2014/main" id="{3F46BE76-83B0-4970-9847-A0C931892266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11" name="Tablo 10"/>
          <p:cNvGraphicFramePr>
            <a:graphicFrameLocks noGrp="1"/>
          </p:cNvGraphicFramePr>
          <p:nvPr>
            <p:extLst/>
          </p:nvPr>
        </p:nvGraphicFramePr>
        <p:xfrm>
          <a:off x="1117283" y="1776738"/>
          <a:ext cx="6479382" cy="3620499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49809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6412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4713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6159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62953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94941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802479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940838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640656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274320">
                <a:tc row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Yıllar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Yapı Ruhsatı</a:t>
                      </a:r>
                      <a:endParaRPr lang="en-GB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Yapı Kullanma İzni</a:t>
                      </a:r>
                      <a:endParaRPr lang="en-GB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1546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Bina Sayısı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Yüzölçümü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(m²)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Değer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(Milyon TL)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Daire Sayısı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Bina Sayısı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Yüzölçümü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(m²)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Değer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(Milyon TL)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Daire Sayısı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786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2002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43.430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36.187.021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8.945.190.204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161.920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47.197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31.676.425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7.634.637.406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161.491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786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2003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50.140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45.516.030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13.626.845.773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202.854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41.400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30.936.681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9.037.163.884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162.906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786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2004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75.495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69.719.611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24.108.198.467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330.446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40.792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31.028.172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10.306.575.645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164.994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786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2005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114.254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106.424.587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40.529.421.744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546.618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64.126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50.324.600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18.445.263.149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249.816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786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2006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114.204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122.909.886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56.195.862.967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600.387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73.383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57.207.320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25.050.689.452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295.389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786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2007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106.659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125.067.023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62.178.649.271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584.955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68.056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63.403.212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30.416.729.696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326.484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786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2008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95.193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103.846.233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59.006.449.177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503.565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76.069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70.957.036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39.002.256.405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357.286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786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2009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92.342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100.726.544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54.367.862.313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518.475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79.577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80.763.646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42.160.011.308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404.058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78655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2010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141.371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178.776.701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103.256.212.659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916 504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82.407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85.535.260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47.515.990 115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431.271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78655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2011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101.900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123.621.864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80.755.662.747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650 127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98.339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105.650.512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66.953.825.400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556.769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78655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2012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104.151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152.952.913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104.964.630.420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750 922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94.750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103.877.581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69.053.133.627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546.672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178655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2013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116.525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168.207.842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121.339.464.571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814.031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117.619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133.264.078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94.316.003.707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698.571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04177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2014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139541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220.653.829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176.001.825.189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1.031.754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124.510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152.869.154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119.743.357.592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777.596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04177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2015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125.030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220.653.829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159.738.306.937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892.791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110.145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143.070.336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119.563.220.740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732.786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04177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2016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132.458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203.721.813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185.523.751.020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992.008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118.604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150.957.896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137.112.923.708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752.578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 Haziran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74.210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123.778.133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127.873.534.400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620.182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54.203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76.105.985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78.917.906.121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384.322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612" marR="18612" marT="0" marB="0" anchor="ctr"/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86139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7"/>
            <a:ext cx="8137603" cy="496548"/>
          </a:xfrm>
        </p:spPr>
        <p:txBody>
          <a:bodyPr anchor="t">
            <a:normAutofit/>
          </a:bodyPr>
          <a:lstStyle/>
          <a:p>
            <a:pPr algn="ctr"/>
            <a:r>
              <a:rPr lang="tr-TR" sz="2400" dirty="0" smtClean="0">
                <a:solidFill>
                  <a:schemeClr val="tx1"/>
                </a:solidFill>
              </a:rPr>
              <a:t>Kaynaklar</a:t>
            </a:r>
            <a:endParaRPr lang="tr-TR" sz="2400" dirty="0">
              <a:solidFill>
                <a:schemeClr val="tx1"/>
              </a:solidFill>
            </a:endParaRP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652347" y="1825025"/>
            <a:ext cx="7843954" cy="3462807"/>
          </a:xfrm>
        </p:spPr>
        <p:txBody>
          <a:bodyPr anchor="t">
            <a:noAutofit/>
          </a:bodyPr>
          <a:lstStyle/>
          <a:p>
            <a:pPr marL="0" indent="0" algn="just">
              <a:spcBef>
                <a:spcPct val="0"/>
              </a:spcBef>
              <a:buClr>
                <a:srgbClr val="160093"/>
              </a:buClr>
              <a:buNone/>
            </a:pPr>
            <a:r>
              <a:rPr lang="tr-TR" altLang="tr-TR" sz="1600" dirty="0"/>
              <a:t>Finans Matematiği, Z. Başkaya ve </a:t>
            </a:r>
            <a:r>
              <a:rPr lang="tr-TR" altLang="tr-TR" sz="1600" dirty="0" err="1"/>
              <a:t>D.Alper</a:t>
            </a:r>
            <a:r>
              <a:rPr lang="tr-TR" altLang="tr-TR" sz="1600" dirty="0"/>
              <a:t>, 2. Baskı, Ekin Kitabevi, Bursa, 2003.</a:t>
            </a:r>
          </a:p>
          <a:p>
            <a:pPr marL="0" indent="0" algn="just">
              <a:spcBef>
                <a:spcPct val="0"/>
              </a:spcBef>
              <a:buClr>
                <a:srgbClr val="160093"/>
              </a:buClr>
              <a:buNone/>
            </a:pPr>
            <a:r>
              <a:rPr lang="tr-TR" altLang="tr-TR" sz="1600" dirty="0"/>
              <a:t>İpotek Karşılığı Menkulleştirilmiş Krediler (İKMEK-MORTGACE), K. Yalçıner, Ankara, 2006.</a:t>
            </a:r>
          </a:p>
          <a:p>
            <a:pPr marL="0" indent="0" algn="just">
              <a:spcBef>
                <a:spcPct val="0"/>
              </a:spcBef>
              <a:buClr>
                <a:srgbClr val="160093"/>
              </a:buClr>
              <a:buNone/>
            </a:pPr>
            <a:r>
              <a:rPr lang="tr-TR" altLang="tr-TR" sz="1600" dirty="0"/>
              <a:t>Kadastro Bilgisi, T. </a:t>
            </a:r>
            <a:r>
              <a:rPr lang="tr-TR" altLang="tr-TR" sz="1600" dirty="0" err="1"/>
              <a:t>Tüdeş</a:t>
            </a:r>
            <a:r>
              <a:rPr lang="tr-TR" altLang="tr-TR" sz="1600" dirty="0"/>
              <a:t> ve C. Bıyık, 3. Baskı, Karadeniz Teknik Üniversitesi Mühendislik-Mimarlık Fakültesi Yayınları, Genel Yayın No:174, Fakülte Yayın No:50, KTÜ Matbaası, Trabzon, 2001.</a:t>
            </a:r>
          </a:p>
          <a:p>
            <a:pPr marL="0" indent="0" algn="just">
              <a:spcBef>
                <a:spcPct val="0"/>
              </a:spcBef>
              <a:buClr>
                <a:srgbClr val="160093"/>
              </a:buClr>
              <a:buNone/>
            </a:pPr>
            <a:r>
              <a:rPr lang="tr-TR" altLang="tr-TR" sz="1600" dirty="0"/>
              <a:t>Konut Alanlarının İyileştirilmesinde Toplumsal Bağlam Rolü, Hürriyet </a:t>
            </a:r>
            <a:r>
              <a:rPr lang="tr-TR" altLang="tr-TR" sz="1600" dirty="0" err="1"/>
              <a:t>Öğdül</a:t>
            </a:r>
            <a:r>
              <a:rPr lang="tr-TR" altLang="tr-TR" sz="1600" dirty="0"/>
              <a:t>, Mimar Sinan Üniversitesi, İstanbul, 1999.</a:t>
            </a:r>
          </a:p>
          <a:p>
            <a:pPr marL="0" indent="0" algn="just">
              <a:spcBef>
                <a:spcPct val="0"/>
              </a:spcBef>
              <a:buClr>
                <a:srgbClr val="160093"/>
              </a:buClr>
              <a:buNone/>
            </a:pPr>
            <a:r>
              <a:rPr lang="tr-TR" altLang="tr-TR" sz="1600" dirty="0"/>
              <a:t>Land </a:t>
            </a:r>
            <a:r>
              <a:rPr lang="tr-TR" altLang="tr-TR" sz="1600" dirty="0" err="1"/>
              <a:t>and</a:t>
            </a:r>
            <a:r>
              <a:rPr lang="tr-TR" altLang="tr-TR" sz="1600" dirty="0"/>
              <a:t> </a:t>
            </a:r>
            <a:r>
              <a:rPr lang="tr-TR" altLang="tr-TR" sz="1600" dirty="0" err="1"/>
              <a:t>Estate</a:t>
            </a:r>
            <a:r>
              <a:rPr lang="tr-TR" altLang="tr-TR" sz="1600" dirty="0"/>
              <a:t> Management, J. </a:t>
            </a:r>
            <a:r>
              <a:rPr lang="tr-TR" altLang="tr-TR" sz="1600" dirty="0" err="1"/>
              <a:t>Nix</a:t>
            </a:r>
            <a:r>
              <a:rPr lang="tr-TR" altLang="tr-TR" sz="1600" dirty="0"/>
              <a:t>, P. </a:t>
            </a:r>
            <a:r>
              <a:rPr lang="tr-TR" altLang="tr-TR" sz="1600" dirty="0" err="1"/>
              <a:t>Hill</a:t>
            </a:r>
            <a:r>
              <a:rPr lang="tr-TR" altLang="tr-TR" sz="1600" dirty="0"/>
              <a:t>, N. Williams </a:t>
            </a:r>
            <a:r>
              <a:rPr lang="tr-TR" altLang="tr-TR" sz="1600" dirty="0" err="1"/>
              <a:t>and</a:t>
            </a:r>
            <a:r>
              <a:rPr lang="tr-TR" altLang="tr-TR" sz="1600" dirty="0"/>
              <a:t> J. </a:t>
            </a:r>
            <a:r>
              <a:rPr lang="tr-TR" altLang="tr-TR" sz="1600" dirty="0" err="1"/>
              <a:t>Bough</a:t>
            </a:r>
            <a:r>
              <a:rPr lang="tr-TR" altLang="tr-TR" sz="1600" dirty="0"/>
              <a:t>, Packard Publishing Limited, Third Edition, </a:t>
            </a:r>
            <a:r>
              <a:rPr lang="tr-TR" altLang="tr-TR" sz="1600" dirty="0" err="1"/>
              <a:t>Chichester</a:t>
            </a:r>
            <a:r>
              <a:rPr lang="tr-TR" altLang="tr-TR" sz="1600" dirty="0"/>
              <a:t>, UK, 1999.</a:t>
            </a:r>
          </a:p>
          <a:p>
            <a:pPr marL="0" indent="0" algn="just">
              <a:spcBef>
                <a:spcPct val="0"/>
              </a:spcBef>
              <a:buClr>
                <a:srgbClr val="160093"/>
              </a:buClr>
              <a:buNone/>
            </a:pPr>
            <a:r>
              <a:rPr lang="tr-TR" altLang="tr-TR" sz="1600" dirty="0"/>
              <a:t>Mekanın Politikası, G. </a:t>
            </a:r>
            <a:r>
              <a:rPr lang="tr-TR" altLang="tr-TR" sz="1600" dirty="0" err="1"/>
              <a:t>Bachelard</a:t>
            </a:r>
            <a:r>
              <a:rPr lang="tr-TR" altLang="tr-TR" sz="1600" dirty="0"/>
              <a:t>, Kesit Yayınları, İstanbul, 1996.</a:t>
            </a:r>
          </a:p>
          <a:p>
            <a:pPr marL="0" indent="0" algn="just">
              <a:spcBef>
                <a:spcPct val="0"/>
              </a:spcBef>
              <a:buClr>
                <a:srgbClr val="160093"/>
              </a:buClr>
              <a:buNone/>
            </a:pPr>
            <a:r>
              <a:rPr lang="tr-TR" altLang="tr-TR" sz="1600" dirty="0"/>
              <a:t>Real </a:t>
            </a:r>
            <a:r>
              <a:rPr lang="tr-TR" altLang="tr-TR" sz="1600" dirty="0" err="1"/>
              <a:t>Estate</a:t>
            </a:r>
            <a:r>
              <a:rPr lang="tr-TR" altLang="tr-TR" sz="1600" dirty="0"/>
              <a:t> </a:t>
            </a:r>
            <a:r>
              <a:rPr lang="tr-TR" altLang="tr-TR" sz="1600" dirty="0" err="1"/>
              <a:t>Investment</a:t>
            </a:r>
            <a:r>
              <a:rPr lang="tr-TR" altLang="tr-TR" sz="1600" dirty="0"/>
              <a:t> </a:t>
            </a:r>
            <a:r>
              <a:rPr lang="tr-TR" altLang="tr-TR" sz="1600" dirty="0" err="1"/>
              <a:t>Trusts</a:t>
            </a:r>
            <a:r>
              <a:rPr lang="tr-TR" altLang="tr-TR" sz="1600" dirty="0"/>
              <a:t> </a:t>
            </a:r>
            <a:r>
              <a:rPr lang="tr-TR" altLang="tr-TR" sz="1600" dirty="0" err="1"/>
              <a:t>Handbook</a:t>
            </a:r>
            <a:r>
              <a:rPr lang="tr-TR" altLang="tr-TR" sz="1600" dirty="0"/>
              <a:t>, W.K. </a:t>
            </a:r>
            <a:r>
              <a:rPr lang="tr-TR" altLang="tr-TR" sz="1600" dirty="0" err="1"/>
              <a:t>Kelly</a:t>
            </a:r>
            <a:r>
              <a:rPr lang="tr-TR" altLang="tr-TR" sz="1600" dirty="0"/>
              <a:t>, </a:t>
            </a:r>
            <a:r>
              <a:rPr lang="tr-TR" altLang="tr-TR" sz="1600" dirty="0" err="1"/>
              <a:t>American</a:t>
            </a:r>
            <a:r>
              <a:rPr lang="tr-TR" altLang="tr-TR" sz="1600" dirty="0"/>
              <a:t> </a:t>
            </a:r>
            <a:r>
              <a:rPr lang="tr-TR" altLang="tr-TR" sz="1600" dirty="0" err="1"/>
              <a:t>Law</a:t>
            </a:r>
            <a:r>
              <a:rPr lang="tr-TR" altLang="tr-TR" sz="1600" dirty="0"/>
              <a:t> </a:t>
            </a:r>
            <a:r>
              <a:rPr lang="tr-TR" altLang="tr-TR" sz="1600" dirty="0" err="1"/>
              <a:t>Institute</a:t>
            </a:r>
            <a:r>
              <a:rPr lang="tr-TR" altLang="tr-TR" sz="1600" dirty="0"/>
              <a:t>, USA, 1989.</a:t>
            </a:r>
          </a:p>
          <a:p>
            <a:pPr marL="0" indent="0" algn="just">
              <a:spcBef>
                <a:spcPct val="0"/>
              </a:spcBef>
              <a:buClr>
                <a:srgbClr val="160093"/>
              </a:buClr>
              <a:buNone/>
            </a:pPr>
            <a:r>
              <a:rPr lang="tr-TR" altLang="tr-TR" sz="1600" dirty="0"/>
              <a:t>Real </a:t>
            </a:r>
            <a:r>
              <a:rPr lang="tr-TR" altLang="tr-TR" sz="1600" dirty="0" err="1"/>
              <a:t>Estate</a:t>
            </a:r>
            <a:r>
              <a:rPr lang="tr-TR" altLang="tr-TR" sz="1600" dirty="0"/>
              <a:t> </a:t>
            </a:r>
            <a:r>
              <a:rPr lang="tr-TR" altLang="tr-TR" sz="1600" dirty="0" err="1"/>
              <a:t>Principles</a:t>
            </a:r>
            <a:r>
              <a:rPr lang="tr-TR" altLang="tr-TR" sz="1600" dirty="0"/>
              <a:t> </a:t>
            </a:r>
            <a:r>
              <a:rPr lang="tr-TR" altLang="tr-TR" sz="1600" dirty="0" err="1"/>
              <a:t>and</a:t>
            </a:r>
            <a:r>
              <a:rPr lang="tr-TR" altLang="tr-TR" sz="1600" dirty="0"/>
              <a:t> </a:t>
            </a:r>
            <a:r>
              <a:rPr lang="tr-TR" altLang="tr-TR" sz="1600" dirty="0" err="1"/>
              <a:t>Practices</a:t>
            </a:r>
            <a:r>
              <a:rPr lang="tr-TR" altLang="tr-TR" sz="1600" dirty="0"/>
              <a:t>, G. </a:t>
            </a:r>
            <a:r>
              <a:rPr lang="tr-TR" altLang="tr-TR" sz="1600" dirty="0" err="1"/>
              <a:t>Karvel</a:t>
            </a:r>
            <a:r>
              <a:rPr lang="tr-TR" altLang="tr-TR" sz="1600" dirty="0"/>
              <a:t> ve M.A. </a:t>
            </a:r>
            <a:r>
              <a:rPr lang="tr-TR" altLang="tr-TR" sz="1600" dirty="0" err="1"/>
              <a:t>Unger</a:t>
            </a:r>
            <a:r>
              <a:rPr lang="tr-TR" altLang="tr-TR" sz="1600" dirty="0"/>
              <a:t>, 9. Edition, South-western Publishing </a:t>
            </a:r>
            <a:r>
              <a:rPr lang="tr-TR" altLang="tr-TR" sz="1600" dirty="0" err="1"/>
              <a:t>Co</a:t>
            </a:r>
            <a:r>
              <a:rPr lang="tr-TR" altLang="tr-TR" sz="1600" dirty="0"/>
              <a:t>., Ohio, USA, 1991.</a:t>
            </a:r>
          </a:p>
          <a:p>
            <a:pPr marL="0" indent="0" algn="just">
              <a:spcBef>
                <a:spcPct val="0"/>
              </a:spcBef>
              <a:buClr>
                <a:srgbClr val="160093"/>
              </a:buClr>
              <a:buNone/>
            </a:pPr>
            <a:r>
              <a:rPr lang="tr-TR" altLang="tr-TR" sz="1600" dirty="0"/>
              <a:t>Yatırım Projelerinin Düzenlenmesi Değerlendirilmesi ve İzlenmesi, O. </a:t>
            </a:r>
            <a:r>
              <a:rPr lang="tr-TR" altLang="tr-TR" sz="1600" dirty="0" err="1"/>
              <a:t>Güvemli</a:t>
            </a:r>
            <a:r>
              <a:rPr lang="tr-TR" altLang="tr-TR" sz="1600" dirty="0"/>
              <a:t>, Atlas Yayın Dağıtım Yayın No:7, İstanbul, 2001.</a:t>
            </a:r>
            <a:endParaRPr lang="tr-TR" sz="1400" dirty="0"/>
          </a:p>
        </p:txBody>
      </p:sp>
      <p:sp>
        <p:nvSpPr>
          <p:cNvPr id="13" name="Altbilgi Yer Tutucusu 1">
            <a:extLst>
              <a:ext uri="{FF2B5EF4-FFF2-40B4-BE49-F238E27FC236}">
                <a16:creationId xmlns="" xmlns:a16="http://schemas.microsoft.com/office/drawing/2014/main" id="{3F46BE76-83B0-4970-9847-A0C931892266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340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12441</TotalTime>
  <Words>733</Words>
  <Application>Microsoft Office PowerPoint</Application>
  <PresentationFormat>Ekran Gösterisi (4:3)</PresentationFormat>
  <Paragraphs>203</Paragraphs>
  <Slides>9</Slides>
  <Notes>9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3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20" baseType="lpstr">
      <vt:lpstr>ＭＳ Ｐゴシック</vt:lpstr>
      <vt:lpstr>Arial</vt:lpstr>
      <vt:lpstr>Calibri</vt:lpstr>
      <vt:lpstr>Century Gothic</vt:lpstr>
      <vt:lpstr>Courier New</vt:lpstr>
      <vt:lpstr>Times New Roman</vt:lpstr>
      <vt:lpstr>Wingdings</vt:lpstr>
      <vt:lpstr>ekonomi</vt:lpstr>
      <vt:lpstr>1_Rics</vt:lpstr>
      <vt:lpstr>h.t.</vt:lpstr>
      <vt:lpstr>Acrobat Document</vt:lpstr>
      <vt:lpstr>PowerPoint Sunusu</vt:lpstr>
      <vt:lpstr>Türkiye’de Konut Satışları ve Konut Kredileri </vt:lpstr>
      <vt:lpstr>Türkiye’de Konut Satışları ve Konut Kredileri </vt:lpstr>
      <vt:lpstr>Türkiye’de Konut Satışları ve Konut Kredileri </vt:lpstr>
      <vt:lpstr>Türkiye’de Konut Satışları ve Konut Kredileri </vt:lpstr>
      <vt:lpstr>Türkiye’de Konut Satışları ve Konut Kredileri </vt:lpstr>
      <vt:lpstr>Türkiye’de Konut Satışları ve Konut Kredileri </vt:lpstr>
      <vt:lpstr>Türkiye’de Konut Satışları ve Konut Kredileri </vt:lpstr>
      <vt:lpstr>Kaynaklar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sinan güneş</cp:lastModifiedBy>
  <cp:revision>810</cp:revision>
  <cp:lastPrinted>2016-10-24T07:53:35Z</cp:lastPrinted>
  <dcterms:created xsi:type="dcterms:W3CDTF">2016-09-18T09:35:24Z</dcterms:created>
  <dcterms:modified xsi:type="dcterms:W3CDTF">2020-02-21T09:09:55Z</dcterms:modified>
</cp:coreProperties>
</file>