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29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41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0858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39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58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2107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129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534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8427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534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72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43FF9-D3DA-4ADF-96DB-DA379C202B10}" type="datetimeFigureOut">
              <a:rPr lang="tr-TR" smtClean="0"/>
              <a:t>3.1.2018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75927-EAFD-4306-A9D3-458FC5C85C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174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GENOMDA GEN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Yakın akraba bakteri türlerinde genom dizilerinin çok </a:t>
            </a:r>
            <a:r>
              <a:rPr lang="tr-TR" sz="2000" dirty="0">
                <a:latin typeface="Comic Sans MS" panose="030F0702030302020204" pitchFamily="66" charset="0"/>
                <a:cs typeface="Arial" panose="020B0604020202020204" pitchFamily="34" charset="0"/>
              </a:rPr>
              <a:t>benzer</a:t>
            </a:r>
            <a:r>
              <a:rPr lang="tr-TR" sz="2000" dirty="0">
                <a:latin typeface="Comic Sans MS" panose="030F0702030302020204" pitchFamily="66" charset="0"/>
              </a:rPr>
              <a:t> olduğunun belirlenmesi ile birlikte, </a:t>
            </a:r>
            <a:r>
              <a:rPr lang="tr-TR" sz="2000" dirty="0" err="1">
                <a:latin typeface="Comic Sans MS" panose="030F0702030302020204" pitchFamily="66" charset="0"/>
              </a:rPr>
              <a:t>bakteriyal</a:t>
            </a:r>
            <a:r>
              <a:rPr lang="tr-TR" sz="2000" dirty="0">
                <a:latin typeface="Comic Sans MS" panose="030F0702030302020204" pitchFamily="66" charset="0"/>
              </a:rPr>
              <a:t> genomlara bakış açımız kökten değişime </a:t>
            </a:r>
            <a:r>
              <a:rPr lang="tr-TR" sz="2000" dirty="0">
                <a:latin typeface="Comic Sans MS" panose="030F0702030302020204" pitchFamily="66" charset="0"/>
              </a:rPr>
              <a:t>uğramıştır.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16S </a:t>
            </a:r>
            <a:r>
              <a:rPr lang="tr-TR" sz="2000" dirty="0" err="1">
                <a:latin typeface="Comic Sans MS" panose="030F0702030302020204" pitchFamily="66" charset="0"/>
              </a:rPr>
              <a:t>rRNA</a:t>
            </a:r>
            <a:r>
              <a:rPr lang="tr-TR" sz="2000" dirty="0">
                <a:latin typeface="Comic Sans MS" panose="030F0702030302020204" pitchFamily="66" charset="0"/>
              </a:rPr>
              <a:t> dizilerindeki küçük farklılıkların bütün genomda büyük değişimlere neden olduğu </a:t>
            </a:r>
            <a:r>
              <a:rPr lang="tr-TR" sz="2000" dirty="0">
                <a:latin typeface="Comic Sans MS" panose="030F0702030302020204" pitchFamily="66" charset="0"/>
              </a:rPr>
              <a:t>görülmüştür.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Yakın ilişkili genomlar arasındaki </a:t>
            </a:r>
            <a:r>
              <a:rPr lang="tr-TR" sz="2000" dirty="0" err="1">
                <a:latin typeface="Comic Sans MS" panose="030F0702030302020204" pitchFamily="66" charset="0"/>
              </a:rPr>
              <a:t>farklanmanın</a:t>
            </a:r>
            <a:r>
              <a:rPr lang="tr-TR" sz="2000" dirty="0">
                <a:latin typeface="Comic Sans MS" panose="030F0702030302020204" pitchFamily="66" charset="0"/>
              </a:rPr>
              <a:t> büyük çoğunluğunun gen </a:t>
            </a:r>
            <a:r>
              <a:rPr lang="tr-TR" sz="2000" dirty="0" err="1">
                <a:latin typeface="Comic Sans MS" panose="030F0702030302020204" pitchFamily="66" charset="0"/>
              </a:rPr>
              <a:t>duplikasyonunun</a:t>
            </a:r>
            <a:r>
              <a:rPr lang="tr-TR" sz="2000" dirty="0">
                <a:latin typeface="Comic Sans MS" panose="030F0702030302020204" pitchFamily="66" charset="0"/>
              </a:rPr>
              <a:t> da dahil olduğu </a:t>
            </a:r>
            <a:r>
              <a:rPr lang="tr-TR" sz="2000" dirty="0" err="1">
                <a:latin typeface="Comic Sans MS" panose="030F0702030302020204" pitchFamily="66" charset="0"/>
              </a:rPr>
              <a:t>genomik</a:t>
            </a:r>
            <a:r>
              <a:rPr lang="tr-TR" sz="2000" dirty="0">
                <a:latin typeface="Comic Sans MS" panose="030F0702030302020204" pitchFamily="66" charset="0"/>
              </a:rPr>
              <a:t> yeniden düzenlenmelerin yanı sıra yatay gen transferi yolu ile gen kazanımı ya da kaybından ileri geldiği belirlenmiştir. </a:t>
            </a:r>
          </a:p>
        </p:txBody>
      </p:sp>
    </p:spTree>
    <p:extLst>
      <p:ext uri="{BB962C8B-B14F-4D97-AF65-F5344CB8AC3E}">
        <p14:creationId xmlns:p14="http://schemas.microsoft.com/office/powerpoint/2010/main" val="1041530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Bu hipoteze göre protein komplekslerinin alt ünitelerini kodlayan genler düşük düzeyde </a:t>
            </a:r>
            <a:r>
              <a:rPr lang="tr-TR" sz="2000" dirty="0" err="1">
                <a:latin typeface="Comic Sans MS" panose="030F0702030302020204" pitchFamily="66" charset="0"/>
              </a:rPr>
              <a:t>duplikasyon</a:t>
            </a:r>
            <a:r>
              <a:rPr lang="tr-TR" sz="2000" dirty="0">
                <a:latin typeface="Comic Sans MS" panose="030F0702030302020204" pitchFamily="66" charset="0"/>
              </a:rPr>
              <a:t> eğiliminde olmalıdır çünkü bu eğilim yüksek olur ise, doz dengesizliği ortaya çıkar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Araştırıcılar tarafından ortaya konulan bu hipotez </a:t>
            </a:r>
            <a:r>
              <a:rPr lang="tr-TR" sz="2000" i="1" dirty="0" err="1">
                <a:latin typeface="Comic Sans MS" panose="030F0702030302020204" pitchFamily="66" charset="0"/>
              </a:rPr>
              <a:t>Saccharomyces</a:t>
            </a:r>
            <a:r>
              <a:rPr lang="tr-TR" sz="2000" i="1" dirty="0">
                <a:latin typeface="Comic Sans MS" panose="030F0702030302020204" pitchFamily="66" charset="0"/>
              </a:rPr>
              <a:t> </a:t>
            </a:r>
            <a:r>
              <a:rPr lang="tr-TR" sz="2000" i="1" dirty="0" err="1">
                <a:latin typeface="Comic Sans MS" panose="030F0702030302020204" pitchFamily="66" charset="0"/>
              </a:rPr>
              <a:t>cereviseae</a:t>
            </a:r>
            <a:r>
              <a:rPr lang="tr-TR" sz="2000" dirty="0">
                <a:latin typeface="Comic Sans MS" panose="030F0702030302020204" pitchFamily="66" charset="0"/>
              </a:rPr>
              <a:t> genom analizlerine dayanmaktadır ve gerçekten de mayalarda protein alt ünitelerinde ya da protein komplekslerinde gen </a:t>
            </a:r>
            <a:r>
              <a:rPr lang="tr-TR" sz="2000" dirty="0" err="1">
                <a:latin typeface="Comic Sans MS" panose="030F0702030302020204" pitchFamily="66" charset="0"/>
              </a:rPr>
              <a:t>duplikasyon</a:t>
            </a:r>
            <a:r>
              <a:rPr lang="tr-TR" sz="2000" dirty="0">
                <a:latin typeface="Comic Sans MS" panose="030F0702030302020204" pitchFamily="66" charset="0"/>
              </a:rPr>
              <a:t> miktarı azalma göstermektedir. </a:t>
            </a:r>
          </a:p>
        </p:txBody>
      </p:sp>
    </p:spTree>
    <p:extLst>
      <p:ext uri="{BB962C8B-B14F-4D97-AF65-F5344CB8AC3E}">
        <p14:creationId xmlns:p14="http://schemas.microsoft.com/office/powerpoint/2010/main" val="816714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err="1">
                <a:latin typeface="Comic Sans MS" panose="030F0702030302020204" pitchFamily="66" charset="0"/>
              </a:rPr>
              <a:t>Duplikasyonun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hetero</a:t>
            </a:r>
            <a:r>
              <a:rPr lang="tr-TR" sz="2000" dirty="0">
                <a:latin typeface="Comic Sans MS" panose="030F0702030302020204" pitchFamily="66" charset="0"/>
              </a:rPr>
              <a:t>-kompleks (farklı alt ünitelerinden oluşan kompleks) proteinlerde problem teşkil etmektedir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>
                <a:latin typeface="Comic Sans MS" panose="030F0702030302020204" pitchFamily="66" charset="0"/>
              </a:rPr>
              <a:t>Ancak </a:t>
            </a:r>
            <a:r>
              <a:rPr lang="tr-TR" sz="2000" i="1" dirty="0">
                <a:latin typeface="Comic Sans MS" panose="030F0702030302020204" pitchFamily="66" charset="0"/>
              </a:rPr>
              <a:t>E. </a:t>
            </a:r>
            <a:r>
              <a:rPr lang="tr-TR" sz="2000" i="1" dirty="0" err="1">
                <a:latin typeface="Comic Sans MS" panose="030F0702030302020204" pitchFamily="66" charset="0"/>
              </a:rPr>
              <a:t>coli</a:t>
            </a:r>
            <a:r>
              <a:rPr lang="tr-TR" sz="2000" dirty="0">
                <a:latin typeface="Comic Sans MS" panose="030F0702030302020204" pitchFamily="66" charset="0"/>
              </a:rPr>
              <a:t> ile yürütülen analizler sonucunda, protein </a:t>
            </a:r>
            <a:r>
              <a:rPr lang="tr-TR" sz="2000" dirty="0" err="1">
                <a:latin typeface="Comic Sans MS" panose="030F0702030302020204" pitchFamily="66" charset="0"/>
              </a:rPr>
              <a:t>kompleksitesi</a:t>
            </a:r>
            <a:r>
              <a:rPr lang="tr-TR" sz="2000" dirty="0">
                <a:latin typeface="Comic Sans MS" panose="030F0702030302020204" pitchFamily="66" charset="0"/>
              </a:rPr>
              <a:t> ve </a:t>
            </a:r>
            <a:r>
              <a:rPr lang="tr-TR" sz="2000" dirty="0" err="1">
                <a:latin typeface="Comic Sans MS" panose="030F0702030302020204" pitchFamily="66" charset="0"/>
              </a:rPr>
              <a:t>duplikasyon</a:t>
            </a:r>
            <a:r>
              <a:rPr lang="tr-TR" sz="2000" dirty="0">
                <a:latin typeface="Comic Sans MS" panose="030F0702030302020204" pitchFamily="66" charset="0"/>
              </a:rPr>
              <a:t> arasında genel bir korelasyon belirlenmemiştir.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738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Gen </a:t>
            </a:r>
            <a:r>
              <a:rPr lang="tr-TR" sz="2000" dirty="0" err="1">
                <a:latin typeface="Comic Sans MS" panose="030F0702030302020204" pitchFamily="66" charset="0"/>
              </a:rPr>
              <a:t>duplikasyonu</a:t>
            </a:r>
            <a:r>
              <a:rPr lang="tr-TR" sz="2000" dirty="0">
                <a:latin typeface="Comic Sans MS" panose="030F0702030302020204" pitchFamily="66" charset="0"/>
              </a:rPr>
              <a:t> ile ilişkili farklı faktörler de tanımlanmıştır.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Gen </a:t>
            </a:r>
            <a:r>
              <a:rPr lang="tr-TR" sz="2000" dirty="0" err="1">
                <a:latin typeface="Comic Sans MS" panose="030F0702030302020204" pitchFamily="66" charset="0"/>
              </a:rPr>
              <a:t>duplikasyon</a:t>
            </a:r>
            <a:r>
              <a:rPr lang="tr-TR" sz="2000" dirty="0">
                <a:latin typeface="Comic Sans MS" panose="030F0702030302020204" pitchFamily="66" charset="0"/>
              </a:rPr>
              <a:t> düzeyi yalnızca molekül komplekslerini değil yolakları da etkilemektedir.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Örneğin bir yolağın merkezinde </a:t>
            </a:r>
            <a:r>
              <a:rPr lang="tr-TR" sz="2000" dirty="0">
                <a:latin typeface="Comic Sans MS" panose="030F0702030302020204" pitchFamily="66" charset="0"/>
              </a:rPr>
              <a:t>bulunan, </a:t>
            </a:r>
            <a:r>
              <a:rPr lang="tr-TR" sz="2000" dirty="0">
                <a:latin typeface="Comic Sans MS" panose="030F0702030302020204" pitchFamily="66" charset="0"/>
              </a:rPr>
              <a:t>yolakta büyük rol oynayan bir proteinde </a:t>
            </a:r>
            <a:r>
              <a:rPr lang="tr-TR" sz="2000" dirty="0" err="1">
                <a:latin typeface="Comic Sans MS" panose="030F0702030302020204" pitchFamily="66" charset="0"/>
              </a:rPr>
              <a:t>duplikasyon</a:t>
            </a:r>
            <a:r>
              <a:rPr lang="tr-TR" sz="2000" dirty="0">
                <a:latin typeface="Comic Sans MS" panose="030F0702030302020204" pitchFamily="66" charset="0"/>
              </a:rPr>
              <a:t> düzeyinin düşük olduğu belirlenmiştir. </a:t>
            </a:r>
          </a:p>
        </p:txBody>
      </p:sp>
    </p:spTree>
    <p:extLst>
      <p:ext uri="{BB962C8B-B14F-4D97-AF65-F5344CB8AC3E}">
        <p14:creationId xmlns:p14="http://schemas.microsoft.com/office/powerpoint/2010/main" val="4160870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>
                <a:latin typeface="Comic Sans MS" panose="030F0702030302020204" pitchFamily="66" charset="0"/>
              </a:rPr>
              <a:t>Örneğin </a:t>
            </a:r>
            <a:r>
              <a:rPr lang="tr-TR" sz="1800" dirty="0" err="1">
                <a:latin typeface="Comic Sans MS" panose="030F0702030302020204" pitchFamily="66" charset="0"/>
              </a:rPr>
              <a:t>fungal</a:t>
            </a:r>
            <a:r>
              <a:rPr lang="tr-TR" sz="1800" dirty="0">
                <a:latin typeface="Comic Sans MS" panose="030F0702030302020204" pitchFamily="66" charset="0"/>
              </a:rPr>
              <a:t> genomlarda mayalar için oldukça önemli olan genlerin, neredeyse her zaman tek kopya halinde olduğu belirlenmiştir. </a:t>
            </a:r>
            <a:endParaRPr lang="tr-TR" sz="1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1800" dirty="0">
              <a:latin typeface="Comic Sans MS" panose="030F0702030302020204" pitchFamily="66" charset="0"/>
            </a:endParaRPr>
          </a:p>
          <a:p>
            <a:r>
              <a:rPr lang="tr-TR" sz="1800" dirty="0">
                <a:latin typeface="Comic Sans MS" panose="030F0702030302020204" pitchFamily="66" charset="0"/>
              </a:rPr>
              <a:t>Ek olarak, bu tek-kopya evrensel </a:t>
            </a:r>
            <a:r>
              <a:rPr lang="tr-TR" sz="1800" dirty="0" err="1">
                <a:latin typeface="Comic Sans MS" panose="030F0702030302020204" pitchFamily="66" charset="0"/>
              </a:rPr>
              <a:t>fungal</a:t>
            </a:r>
            <a:r>
              <a:rPr lang="tr-TR" sz="1800" dirty="0">
                <a:latin typeface="Comic Sans MS" panose="030F0702030302020204" pitchFamily="66" charset="0"/>
              </a:rPr>
              <a:t> genler çok kopyası bulunan </a:t>
            </a:r>
            <a:r>
              <a:rPr lang="tr-TR" sz="1800" dirty="0" err="1">
                <a:latin typeface="Comic Sans MS" panose="030F0702030302020204" pitchFamily="66" charset="0"/>
              </a:rPr>
              <a:t>fungal</a:t>
            </a:r>
            <a:r>
              <a:rPr lang="tr-TR" sz="1800" dirty="0">
                <a:latin typeface="Comic Sans MS" panose="030F0702030302020204" pitchFamily="66" charset="0"/>
              </a:rPr>
              <a:t> genlere kıyasla, daha yavaş evrimleşmektedir</a:t>
            </a:r>
            <a:r>
              <a:rPr lang="tr-TR" sz="1800" dirty="0">
                <a:latin typeface="Comic Sans MS" panose="030F0702030302020204" pitchFamily="66" charset="0"/>
              </a:rPr>
              <a:t>.</a:t>
            </a:r>
          </a:p>
          <a:p>
            <a:endParaRPr lang="tr-TR" sz="1800" dirty="0">
              <a:latin typeface="Comic Sans MS" panose="030F0702030302020204" pitchFamily="66" charset="0"/>
            </a:endParaRPr>
          </a:p>
          <a:p>
            <a:r>
              <a:rPr lang="tr-TR" sz="1800" dirty="0">
                <a:latin typeface="Comic Sans MS" panose="030F0702030302020204" pitchFamily="66" charset="0"/>
              </a:rPr>
              <a:t>Bunun aksine, araştırmalar sadece evrensel genlerle sınırlandırılmadığında, yavaş evrimleşen dizilerin bakteri ve mayalarda daha sık </a:t>
            </a:r>
            <a:r>
              <a:rPr lang="tr-TR" sz="1800" dirty="0" err="1">
                <a:latin typeface="Comic Sans MS" panose="030F0702030302020204" pitchFamily="66" charset="0"/>
              </a:rPr>
              <a:t>duplike</a:t>
            </a:r>
            <a:r>
              <a:rPr lang="tr-TR" sz="1800" dirty="0">
                <a:latin typeface="Comic Sans MS" panose="030F0702030302020204" pitchFamily="66" charset="0"/>
              </a:rPr>
              <a:t> olduklarının bulunması, </a:t>
            </a:r>
            <a:r>
              <a:rPr lang="tr-TR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genlerin çeşitliliğine göre </a:t>
            </a:r>
            <a:r>
              <a:rPr lang="tr-TR" sz="1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duplikasyon</a:t>
            </a:r>
            <a:r>
              <a:rPr lang="tr-TR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 gücünün ve dizi değişiminin de </a:t>
            </a:r>
            <a:r>
              <a:rPr lang="tr-TR" sz="1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farklandığı</a:t>
            </a:r>
            <a:r>
              <a:rPr lang="tr-TR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 belirlenmiştir. </a:t>
            </a:r>
          </a:p>
        </p:txBody>
      </p:sp>
    </p:spTree>
    <p:extLst>
      <p:ext uri="{BB962C8B-B14F-4D97-AF65-F5344CB8AC3E}">
        <p14:creationId xmlns:p14="http://schemas.microsoft.com/office/powerpoint/2010/main" val="281311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Bu mekanizmalar yolu ile genomda meydana gelen değişimler, organizmalara farklı çevresel koşullarda canlı kalma avantajı sağlar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Bununla </a:t>
            </a:r>
            <a:r>
              <a:rPr lang="tr-TR" sz="2000" dirty="0">
                <a:latin typeface="Comic Sans MS" panose="030F0702030302020204" pitchFamily="66" charset="0"/>
              </a:rPr>
              <a:t>birlikte; genlerin </a:t>
            </a:r>
            <a:r>
              <a:rPr lang="tr-TR" sz="2000" dirty="0" err="1">
                <a:latin typeface="Comic Sans MS" panose="030F0702030302020204" pitchFamily="66" charset="0"/>
              </a:rPr>
              <a:t>duplikasyonu</a:t>
            </a:r>
            <a:r>
              <a:rPr lang="tr-TR" sz="2000" dirty="0">
                <a:latin typeface="Comic Sans MS" panose="030F0702030302020204" pitchFamily="66" charset="0"/>
              </a:rPr>
              <a:t> ya da </a:t>
            </a:r>
            <a:r>
              <a:rPr lang="tr-TR" sz="2000" dirty="0" err="1">
                <a:latin typeface="Comic Sans MS" panose="030F0702030302020204" pitchFamily="66" charset="0"/>
              </a:rPr>
              <a:t>aktarılabilirliği</a:t>
            </a:r>
            <a:r>
              <a:rPr lang="tr-TR" sz="2000" dirty="0">
                <a:latin typeface="Comic Sans MS" panose="030F0702030302020204" pitchFamily="66" charset="0"/>
              </a:rPr>
              <a:t> yalnızca organizma düzeyinde değil, gen düzeyinde de doğal seçilimin işleyişini beraberinde getirir. </a:t>
            </a:r>
            <a:r>
              <a:rPr lang="tr-TR" sz="2000" dirty="0">
                <a:latin typeface="Comic Sans MS" panose="030F0702030302020204" pitchFamily="66" charset="0"/>
              </a:rPr>
              <a:t>Organizmaya canlı </a:t>
            </a:r>
            <a:r>
              <a:rPr lang="tr-TR" sz="2000" dirty="0">
                <a:latin typeface="Comic Sans MS" panose="030F0702030302020204" pitchFamily="66" charset="0"/>
              </a:rPr>
              <a:t>kalma avantajı sağlar. </a:t>
            </a:r>
          </a:p>
        </p:txBody>
      </p:sp>
    </p:spTree>
    <p:extLst>
      <p:ext uri="{BB962C8B-B14F-4D97-AF65-F5344CB8AC3E}">
        <p14:creationId xmlns:p14="http://schemas.microsoft.com/office/powerpoint/2010/main" val="3303932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Genlerin genom ile bağlantıları, bu seçici baskının üstesinden gelebilme yetenekleri ile doğrudan ilişkilidir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Analizler sonucunda 16s </a:t>
            </a:r>
            <a:r>
              <a:rPr lang="tr-TR" sz="2000" dirty="0" err="1">
                <a:latin typeface="Comic Sans MS" panose="030F0702030302020204" pitchFamily="66" charset="0"/>
              </a:rPr>
              <a:t>rRNA</a:t>
            </a:r>
            <a:r>
              <a:rPr lang="tr-TR" sz="2000" dirty="0">
                <a:latin typeface="Comic Sans MS" panose="030F0702030302020204" pitchFamily="66" charset="0"/>
              </a:rPr>
              <a:t> dizisindeki çok küçük bir değişikliğin, bütün genomda büyük değişiklikleri beraberinde getireceği anlaşılmıştır. </a:t>
            </a:r>
            <a:endParaRPr lang="tr-TR" sz="2000" dirty="0">
              <a:latin typeface="Comic Sans MS" panose="030F0702030302020204" pitchFamily="66" charset="0"/>
            </a:endParaRPr>
          </a:p>
          <a:p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704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Özellikle; </a:t>
            </a:r>
            <a:r>
              <a:rPr lang="tr-TR" sz="2000" dirty="0" err="1">
                <a:latin typeface="Comic Sans MS" panose="030F0702030302020204" pitchFamily="66" charset="0"/>
              </a:rPr>
              <a:t>transpozonlar</a:t>
            </a:r>
            <a:r>
              <a:rPr lang="tr-TR" sz="2000" dirty="0">
                <a:latin typeface="Comic Sans MS" panose="030F0702030302020204" pitchFamily="66" charset="0"/>
              </a:rPr>
              <a:t>, </a:t>
            </a:r>
            <a:r>
              <a:rPr lang="tr-TR" sz="2000" dirty="0" err="1">
                <a:latin typeface="Comic Sans MS" panose="030F0702030302020204" pitchFamily="66" charset="0"/>
              </a:rPr>
              <a:t>fajlar</a:t>
            </a:r>
            <a:r>
              <a:rPr lang="tr-TR" sz="2000" dirty="0">
                <a:latin typeface="Comic Sans MS" panose="030F0702030302020204" pitchFamily="66" charset="0"/>
              </a:rPr>
              <a:t> ve </a:t>
            </a:r>
            <a:r>
              <a:rPr lang="tr-TR" sz="2000" dirty="0" err="1">
                <a:latin typeface="Comic Sans MS" panose="030F0702030302020204" pitchFamily="66" charset="0"/>
              </a:rPr>
              <a:t>plazmidlerin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>
                <a:latin typeface="Comic Sans MS" panose="030F0702030302020204" pitchFamily="66" charset="0"/>
              </a:rPr>
              <a:t>dahil olduğu </a:t>
            </a:r>
            <a:r>
              <a:rPr lang="tr-TR" sz="2000" dirty="0">
                <a:latin typeface="Comic Sans MS" panose="030F0702030302020204" pitchFamily="66" charset="0"/>
              </a:rPr>
              <a:t>mobil genetik elemanlar (</a:t>
            </a:r>
            <a:r>
              <a:rPr lang="tr-TR" sz="2000" dirty="0" err="1">
                <a:latin typeface="Comic Sans MS" panose="030F0702030302020204" pitchFamily="66" charset="0"/>
              </a:rPr>
              <a:t>MGE’ler</a:t>
            </a:r>
            <a:r>
              <a:rPr lang="tr-TR" sz="2000" dirty="0">
                <a:latin typeface="Comic Sans MS" panose="030F0702030302020204" pitchFamily="66" charset="0"/>
              </a:rPr>
              <a:t>), yakın ilişkili türler arasındaki gen farklılıklarının büyük kısmından sorumludur</a:t>
            </a:r>
            <a:r>
              <a:rPr lang="tr-TR" sz="20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Bununla birlikte, büyük </a:t>
            </a:r>
            <a:r>
              <a:rPr lang="tr-TR" sz="2000" dirty="0" err="1">
                <a:latin typeface="Comic Sans MS" panose="030F0702030302020204" pitchFamily="66" charset="0"/>
              </a:rPr>
              <a:t>duplikasyonları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delesyonlar</a:t>
            </a:r>
            <a:r>
              <a:rPr lang="tr-TR" sz="2000" dirty="0">
                <a:latin typeface="Comic Sans MS" panose="030F0702030302020204" pitchFamily="66" charset="0"/>
              </a:rPr>
              <a:t> ve </a:t>
            </a:r>
            <a:r>
              <a:rPr lang="tr-TR" sz="2000" dirty="0" err="1">
                <a:latin typeface="Comic Sans MS" panose="030F0702030302020204" pitchFamily="66" charset="0"/>
              </a:rPr>
              <a:t>inversiyonların</a:t>
            </a:r>
            <a:r>
              <a:rPr lang="tr-TR" sz="2000" dirty="0">
                <a:latin typeface="Comic Sans MS" panose="030F0702030302020204" pitchFamily="66" charset="0"/>
              </a:rPr>
              <a:t> da dahil olduğu </a:t>
            </a:r>
            <a:r>
              <a:rPr lang="tr-TR" sz="2000" dirty="0" err="1">
                <a:latin typeface="Comic Sans MS" panose="030F0702030302020204" pitchFamily="66" charset="0"/>
              </a:rPr>
              <a:t>genomik</a:t>
            </a:r>
            <a:r>
              <a:rPr lang="tr-TR" sz="2000" dirty="0">
                <a:latin typeface="Comic Sans MS" panose="030F0702030302020204" pitchFamily="66" charset="0"/>
              </a:rPr>
              <a:t> yeniden düzenlenmeler laboratuvar ortamında geliştirilen hücrelerde de </a:t>
            </a:r>
            <a:r>
              <a:rPr lang="tr-TR" sz="2000" dirty="0">
                <a:latin typeface="Comic Sans MS" panose="030F0702030302020204" pitchFamily="66" charset="0"/>
              </a:rPr>
              <a:t>gözlenmiştir.</a:t>
            </a:r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88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err="1">
                <a:latin typeface="Comic Sans MS" panose="030F0702030302020204" pitchFamily="66" charset="0"/>
              </a:rPr>
              <a:t>MGE’lerin</a:t>
            </a:r>
            <a:r>
              <a:rPr lang="tr-TR" sz="2000" dirty="0">
                <a:latin typeface="Comic Sans MS" panose="030F0702030302020204" pitchFamily="66" charset="0"/>
              </a:rPr>
              <a:t> bencil şekilde evrimleştikleri araştırıcılar tarafından uzun zamandır bilinmekteydi. </a:t>
            </a:r>
            <a:endParaRPr lang="tr-TR" sz="2000" dirty="0">
              <a:latin typeface="Comic Sans MS" panose="030F0702030302020204" pitchFamily="66" charset="0"/>
            </a:endParaRPr>
          </a:p>
          <a:p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Bununla </a:t>
            </a:r>
            <a:r>
              <a:rPr lang="tr-TR" sz="2000" dirty="0">
                <a:latin typeface="Comic Sans MS" panose="030F0702030302020204" pitchFamily="66" charset="0"/>
              </a:rPr>
              <a:t>birlikte, </a:t>
            </a:r>
            <a:r>
              <a:rPr lang="tr-TR" sz="2000" dirty="0" err="1">
                <a:latin typeface="Comic Sans MS" panose="030F0702030302020204" pitchFamily="66" charset="0"/>
              </a:rPr>
              <a:t>HGT’den</a:t>
            </a:r>
            <a:r>
              <a:rPr lang="tr-TR" sz="2000" dirty="0">
                <a:latin typeface="Comic Sans MS" panose="030F0702030302020204" pitchFamily="66" charset="0"/>
              </a:rPr>
              <a:t> dolayı bencil, mobil DNA ve hareketsiz konak genomu arasındaki ayrım oldukça belirsizdir. Daha önce de belirttiğimiz gibi her gen doğal seleksiyona farklı düzeyde cevap verir. 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1)Bencil</a:t>
            </a:r>
            <a:r>
              <a:rPr lang="tr-TR" sz="2000" dirty="0">
                <a:latin typeface="Comic Sans MS" panose="030F0702030302020204" pitchFamily="66" charset="0"/>
              </a:rPr>
              <a:t>: </a:t>
            </a:r>
            <a:r>
              <a:rPr lang="tr-TR" sz="2000" dirty="0" err="1">
                <a:latin typeface="Comic Sans MS" panose="030F0702030302020204" pitchFamily="66" charset="0"/>
              </a:rPr>
              <a:t>duplikasyon</a:t>
            </a:r>
            <a:r>
              <a:rPr lang="tr-TR" sz="2000" dirty="0">
                <a:latin typeface="Comic Sans MS" panose="030F0702030302020204" pitchFamily="66" charset="0"/>
              </a:rPr>
              <a:t> yolu ile kendilerini çoğaltır ve </a:t>
            </a:r>
            <a:r>
              <a:rPr lang="tr-TR" sz="2000" dirty="0" err="1">
                <a:latin typeface="Comic Sans MS" panose="030F0702030302020204" pitchFamily="66" charset="0"/>
              </a:rPr>
              <a:t>intragenomik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translokasyon</a:t>
            </a:r>
            <a:r>
              <a:rPr lang="tr-TR" sz="2000" dirty="0">
                <a:latin typeface="Comic Sans MS" panose="030F0702030302020204" pitchFamily="66" charset="0"/>
              </a:rPr>
              <a:t> ya da HGT ile göç </a:t>
            </a:r>
            <a:r>
              <a:rPr lang="tr-TR" sz="2000" dirty="0">
                <a:latin typeface="Comic Sans MS" panose="030F0702030302020204" pitchFamily="66" charset="0"/>
              </a:rPr>
              <a:t>ederek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2) Kooperatif: </a:t>
            </a:r>
            <a:r>
              <a:rPr lang="tr-TR" sz="2000" dirty="0">
                <a:latin typeface="Comic Sans MS" panose="030F0702030302020204" pitchFamily="66" charset="0"/>
              </a:rPr>
              <a:t>Entegre </a:t>
            </a:r>
            <a:r>
              <a:rPr lang="tr-TR" sz="2000" dirty="0">
                <a:latin typeface="Comic Sans MS" panose="030F0702030302020204" pitchFamily="66" charset="0"/>
              </a:rPr>
              <a:t>oldukları gen bölgesinin </a:t>
            </a:r>
            <a:r>
              <a:rPr lang="tr-TR" sz="2000" dirty="0" err="1">
                <a:latin typeface="Comic Sans MS" panose="030F0702030302020204" pitchFamily="66" charset="0"/>
              </a:rPr>
              <a:t>replikasyon</a:t>
            </a:r>
            <a:r>
              <a:rPr lang="tr-TR" sz="2000" dirty="0">
                <a:latin typeface="Comic Sans MS" panose="030F0702030302020204" pitchFamily="66" charset="0"/>
              </a:rPr>
              <a:t> yetenekleri ile uzun süre kalıcı olmaları doğru orantılıdır.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945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GEN KOPYA </a:t>
            </a:r>
            <a:r>
              <a:rPr lang="tr-TR" b="1" dirty="0" smtClean="0">
                <a:solidFill>
                  <a:srgbClr val="FF0000"/>
                </a:solidFill>
              </a:rPr>
              <a:t>SAYISI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Genom karşılaştırma analizleri ve laboratuvar denemeleri sonucunda genetik </a:t>
            </a:r>
            <a:r>
              <a:rPr lang="tr-TR" sz="2000" dirty="0" err="1">
                <a:latin typeface="Comic Sans MS" panose="030F0702030302020204" pitchFamily="66" charset="0"/>
              </a:rPr>
              <a:t>duplikasyonların</a:t>
            </a:r>
            <a:r>
              <a:rPr lang="tr-TR" sz="2000" dirty="0">
                <a:latin typeface="Comic Sans MS" panose="030F0702030302020204" pitchFamily="66" charset="0"/>
              </a:rPr>
              <a:t> ve büyük gen </a:t>
            </a:r>
            <a:r>
              <a:rPr lang="tr-TR" sz="2000" dirty="0" err="1">
                <a:latin typeface="Comic Sans MS" panose="030F0702030302020204" pitchFamily="66" charset="0"/>
              </a:rPr>
              <a:t>amplifikasyonlarının</a:t>
            </a:r>
            <a:r>
              <a:rPr lang="tr-TR" sz="2000" dirty="0">
                <a:latin typeface="Comic Sans MS" panose="030F0702030302020204" pitchFamily="66" charset="0"/>
              </a:rPr>
              <a:t> yaygın durumlar olduğu ortaya çıkmıştır.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Son yapılan çalışmalar sonucunda, hücre bölünmesi başına 10</a:t>
            </a:r>
            <a:r>
              <a:rPr lang="tr-TR" sz="2000" baseline="30000" dirty="0">
                <a:latin typeface="Comic Sans MS" panose="030F0702030302020204" pitchFamily="66" charset="0"/>
              </a:rPr>
              <a:t>-3</a:t>
            </a:r>
            <a:r>
              <a:rPr lang="tr-TR" sz="2000" dirty="0">
                <a:latin typeface="Comic Sans MS" panose="030F0702030302020204" pitchFamily="66" charset="0"/>
              </a:rPr>
              <a:t>-10</a:t>
            </a:r>
            <a:r>
              <a:rPr lang="tr-TR" sz="2000" baseline="30000" dirty="0">
                <a:latin typeface="Comic Sans MS" panose="030F0702030302020204" pitchFamily="66" charset="0"/>
              </a:rPr>
              <a:t>-6</a:t>
            </a:r>
            <a:r>
              <a:rPr lang="tr-TR" sz="2000" dirty="0">
                <a:latin typeface="Comic Sans MS" panose="030F0702030302020204" pitchFamily="66" charset="0"/>
              </a:rPr>
              <a:t> bölge </a:t>
            </a:r>
            <a:r>
              <a:rPr lang="tr-TR" sz="2000" dirty="0" err="1">
                <a:latin typeface="Comic Sans MS" panose="030F0702030302020204" pitchFamily="66" charset="0"/>
              </a:rPr>
              <a:t>duplikasyonu</a:t>
            </a:r>
            <a:r>
              <a:rPr lang="tr-TR" sz="2000" dirty="0">
                <a:latin typeface="Comic Sans MS" panose="030F0702030302020204" pitchFamily="66" charset="0"/>
              </a:rPr>
              <a:t> gerçekleşirken, bu oranın nokta mutasyonundan 10</a:t>
            </a:r>
            <a:r>
              <a:rPr lang="tr-TR" sz="2000" baseline="30000" dirty="0">
                <a:latin typeface="Comic Sans MS" panose="030F0702030302020204" pitchFamily="66" charset="0"/>
              </a:rPr>
              <a:t>3</a:t>
            </a:r>
            <a:r>
              <a:rPr lang="tr-TR" sz="2000" dirty="0">
                <a:latin typeface="Comic Sans MS" panose="030F0702030302020204" pitchFamily="66" charset="0"/>
              </a:rPr>
              <a:t>-10</a:t>
            </a:r>
            <a:r>
              <a:rPr lang="tr-TR" sz="2000" baseline="30000" dirty="0">
                <a:latin typeface="Comic Sans MS" panose="030F0702030302020204" pitchFamily="66" charset="0"/>
              </a:rPr>
              <a:t>6</a:t>
            </a:r>
            <a:r>
              <a:rPr lang="tr-TR" sz="2000" dirty="0">
                <a:latin typeface="Comic Sans MS" panose="030F0702030302020204" pitchFamily="66" charset="0"/>
              </a:rPr>
              <a:t> kat fazla olduğu belirlenmiştir. </a:t>
            </a:r>
            <a:endParaRPr lang="tr-TR" sz="2000" dirty="0">
              <a:latin typeface="Comic Sans MS" panose="030F0702030302020204" pitchFamily="66" charset="0"/>
            </a:endParaRPr>
          </a:p>
          <a:p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Ayrıca</a:t>
            </a:r>
            <a:r>
              <a:rPr lang="tr-TR" sz="2000" dirty="0">
                <a:latin typeface="Comic Sans MS" panose="030F0702030302020204" pitchFamily="66" charset="0"/>
              </a:rPr>
              <a:t>, gen </a:t>
            </a:r>
            <a:r>
              <a:rPr lang="tr-TR" sz="2000" dirty="0" err="1">
                <a:latin typeface="Comic Sans MS" panose="030F0702030302020204" pitchFamily="66" charset="0"/>
              </a:rPr>
              <a:t>duplikasyonundan</a:t>
            </a:r>
            <a:r>
              <a:rPr lang="tr-TR" sz="2000" dirty="0">
                <a:latin typeface="Comic Sans MS" panose="030F0702030302020204" pitchFamily="66" charset="0"/>
              </a:rPr>
              <a:t> sonra ilave kopya sayısı yükselmeleri, yüksek düzeyde gerçekleşmektedir (hücre bölünmesi başına 10</a:t>
            </a:r>
            <a:r>
              <a:rPr lang="tr-TR" sz="2000" baseline="30000" dirty="0">
                <a:latin typeface="Comic Sans MS" panose="030F0702030302020204" pitchFamily="66" charset="0"/>
              </a:rPr>
              <a:t>-2</a:t>
            </a:r>
            <a:r>
              <a:rPr lang="tr-TR" sz="2000" dirty="0">
                <a:latin typeface="Comic Sans MS" panose="030F0702030302020204" pitchFamily="66" charset="0"/>
              </a:rPr>
              <a:t>).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117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Genom dizi analizleri yaşam türlerinin tamamının gen </a:t>
            </a:r>
            <a:r>
              <a:rPr lang="tr-TR" sz="2000" dirty="0" err="1">
                <a:latin typeface="Comic Sans MS" panose="030F0702030302020204" pitchFamily="66" charset="0"/>
              </a:rPr>
              <a:t>duplikasyonları</a:t>
            </a:r>
            <a:r>
              <a:rPr lang="tr-TR" sz="2000" dirty="0">
                <a:latin typeface="Comic Sans MS" panose="030F0702030302020204" pitchFamily="66" charset="0"/>
              </a:rPr>
              <a:t> ile dolu olduğunu göstermiştir. </a:t>
            </a:r>
            <a:endParaRPr lang="tr-TR" sz="2000" dirty="0">
              <a:latin typeface="Comic Sans MS" panose="030F0702030302020204" pitchFamily="66" charset="0"/>
            </a:endParaRPr>
          </a:p>
          <a:p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 err="1">
                <a:latin typeface="Comic Sans MS" panose="030F0702030302020204" pitchFamily="66" charset="0"/>
              </a:rPr>
              <a:t>Arke</a:t>
            </a:r>
            <a:r>
              <a:rPr lang="tr-TR" sz="2000" dirty="0">
                <a:latin typeface="Comic Sans MS" panose="030F0702030302020204" pitchFamily="66" charset="0"/>
              </a:rPr>
              <a:t>, bakteri ve </a:t>
            </a:r>
            <a:r>
              <a:rPr lang="tr-TR" sz="2000" dirty="0" err="1">
                <a:latin typeface="Comic Sans MS" panose="030F0702030302020204" pitchFamily="66" charset="0"/>
              </a:rPr>
              <a:t>ökaryotlara</a:t>
            </a:r>
            <a:r>
              <a:rPr lang="tr-TR" sz="2000" dirty="0">
                <a:latin typeface="Comic Sans MS" panose="030F0702030302020204" pitchFamily="66" charset="0"/>
              </a:rPr>
              <a:t> ait mevcut genom dizileri incelendiğinde, çok sayıda gen </a:t>
            </a:r>
            <a:r>
              <a:rPr lang="tr-TR" sz="2000" dirty="0" err="1">
                <a:latin typeface="Comic Sans MS" panose="030F0702030302020204" pitchFamily="66" charset="0"/>
              </a:rPr>
              <a:t>duplikasyonları</a:t>
            </a:r>
            <a:r>
              <a:rPr lang="tr-TR" sz="2000" dirty="0">
                <a:latin typeface="Comic Sans MS" panose="030F0702030302020204" pitchFamily="66" charset="0"/>
              </a:rPr>
              <a:t> içerdikleri ve soya özgü gen genişlemesi taşıdıkları belirlenmiştir.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468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>
                <a:solidFill>
                  <a:srgbClr val="FF0000"/>
                </a:solidFill>
              </a:rPr>
              <a:t>DUPLİKASYON BECERİSİ:SEÇİCİ ZORLAMA</a:t>
            </a:r>
            <a:r>
              <a:rPr lang="tr-TR" sz="3600" dirty="0">
                <a:solidFill>
                  <a:srgbClr val="FF0000"/>
                </a:solidFill>
              </a:rPr>
              <a:t/>
            </a:r>
            <a:br>
              <a:rPr lang="tr-TR" sz="3600" dirty="0">
                <a:solidFill>
                  <a:srgbClr val="FF0000"/>
                </a:solidFill>
              </a:rPr>
            </a:b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Genom dizi analizleri ve deneysel çalışmalar, </a:t>
            </a:r>
            <a:r>
              <a:rPr lang="tr-TR" sz="2000" dirty="0" err="1">
                <a:latin typeface="Comic Sans MS" panose="030F0702030302020204" pitchFamily="66" charset="0"/>
              </a:rPr>
              <a:t>duplikasyon</a:t>
            </a:r>
            <a:r>
              <a:rPr lang="tr-TR" sz="2000" dirty="0">
                <a:latin typeface="Comic Sans MS" panose="030F0702030302020204" pitchFamily="66" charset="0"/>
              </a:rPr>
              <a:t> sıklığının genler arasında farklılık gösterdiğini belirlemiştir.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i="1" dirty="0">
                <a:latin typeface="Comic Sans MS" panose="030F0702030302020204" pitchFamily="66" charset="0"/>
              </a:rPr>
              <a:t>S. </a:t>
            </a:r>
            <a:r>
              <a:rPr lang="tr-TR" sz="2000" i="1" dirty="0" err="1">
                <a:latin typeface="Comic Sans MS" panose="030F0702030302020204" pitchFamily="66" charset="0"/>
              </a:rPr>
              <a:t>enterica</a:t>
            </a:r>
            <a:r>
              <a:rPr lang="tr-TR" sz="2000" dirty="0">
                <a:latin typeface="Comic Sans MS" panose="030F0702030302020204" pitchFamily="66" charset="0"/>
              </a:rPr>
              <a:t> kültürüne bakıldığında, spesifik bir gen bakımından </a:t>
            </a:r>
            <a:r>
              <a:rPr lang="tr-TR" sz="2000" dirty="0" err="1">
                <a:latin typeface="Comic Sans MS" panose="030F0702030302020204" pitchFamily="66" charset="0"/>
              </a:rPr>
              <a:t>duplikasyon</a:t>
            </a:r>
            <a:r>
              <a:rPr lang="tr-TR" sz="2000" dirty="0">
                <a:latin typeface="Comic Sans MS" panose="030F0702030302020204" pitchFamily="66" charset="0"/>
              </a:rPr>
              <a:t> içerenlerin oranı %0.0005-%3 arasında değişim göstermektedir.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Benzer şekilde, pek çok organizma ile yürütülen bilgisayar analizleri sonucunda, bir gen ailesinin kendini çoğaltmasının ya da genom içinde yayılma eğiliminin oldukça değişken olduğu belirlenmiştir. </a:t>
            </a:r>
          </a:p>
        </p:txBody>
      </p:sp>
    </p:spTree>
    <p:extLst>
      <p:ext uri="{BB962C8B-B14F-4D97-AF65-F5344CB8AC3E}">
        <p14:creationId xmlns:p14="http://schemas.microsoft.com/office/powerpoint/2010/main" val="3649840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Comic Sans MS" panose="030F0702030302020204" pitchFamily="66" charset="0"/>
              </a:rPr>
              <a:t>Bazı genler evrensel olarak genom içinde neredeyse </a:t>
            </a:r>
            <a:r>
              <a:rPr lang="tr-T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tek kopya </a:t>
            </a:r>
            <a:r>
              <a:rPr lang="tr-TR" sz="2000" dirty="0">
                <a:latin typeface="Comic Sans MS" panose="030F0702030302020204" pitchFamily="66" charset="0"/>
              </a:rPr>
              <a:t>sayısında bulunurken, diğerleri küçük gen aileleri oluşturur ve son olarak da bazıları çok çeşitli organizmalarda </a:t>
            </a:r>
            <a:r>
              <a:rPr lang="tr-TR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çok sayıda </a:t>
            </a:r>
            <a:r>
              <a:rPr lang="tr-TR" sz="2000" dirty="0">
                <a:latin typeface="Comic Sans MS" panose="030F0702030302020204" pitchFamily="66" charset="0"/>
              </a:rPr>
              <a:t>karşımıza çıkabilir. </a:t>
            </a:r>
            <a:endParaRPr lang="tr-TR" sz="2000" dirty="0">
              <a:latin typeface="Comic Sans MS" panose="030F0702030302020204" pitchFamily="66" charset="0"/>
            </a:endParaRPr>
          </a:p>
          <a:p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>
                <a:latin typeface="Comic Sans MS" panose="030F0702030302020204" pitchFamily="66" charset="0"/>
              </a:rPr>
              <a:t>Bakteri genomundaki yeri DNA dizisinin </a:t>
            </a:r>
            <a:r>
              <a:rPr lang="tr-TR" sz="2000" dirty="0" err="1">
                <a:latin typeface="Comic Sans MS" panose="030F0702030302020204" pitchFamily="66" charset="0"/>
              </a:rPr>
              <a:t>duplikasyon</a:t>
            </a:r>
            <a:r>
              <a:rPr lang="tr-TR" sz="2000" dirty="0">
                <a:latin typeface="Comic Sans MS" panose="030F0702030302020204" pitchFamily="66" charset="0"/>
              </a:rPr>
              <a:t> oranını etkilese de, farklı kısımların </a:t>
            </a:r>
            <a:r>
              <a:rPr lang="tr-TR" sz="2000" dirty="0" err="1">
                <a:latin typeface="Comic Sans MS" panose="030F0702030302020204" pitchFamily="66" charset="0"/>
              </a:rPr>
              <a:t>duplikasyon</a:t>
            </a:r>
            <a:r>
              <a:rPr lang="tr-TR" sz="2000" dirty="0">
                <a:latin typeface="Comic Sans MS" panose="030F0702030302020204" pitchFamily="66" charset="0"/>
              </a:rPr>
              <a:t> yeteneği genellikle ilgili </a:t>
            </a:r>
            <a:r>
              <a:rPr lang="tr-TR" sz="2000" dirty="0" err="1">
                <a:latin typeface="Comic Sans MS" panose="030F0702030302020204" pitchFamily="66" charset="0"/>
              </a:rPr>
              <a:t>duplikasyonun</a:t>
            </a:r>
            <a:r>
              <a:rPr lang="tr-TR" sz="2000" dirty="0">
                <a:latin typeface="Comic Sans MS" panose="030F0702030302020204" pitchFamily="66" charset="0"/>
              </a:rPr>
              <a:t> uyum değerinden (</a:t>
            </a:r>
            <a:r>
              <a:rPr lang="tr-TR" sz="2000" dirty="0" err="1">
                <a:latin typeface="Comic Sans MS" panose="030F0702030302020204" pitchFamily="66" charset="0"/>
              </a:rPr>
              <a:t>fitness</a:t>
            </a:r>
            <a:r>
              <a:rPr lang="tr-TR" sz="2000" dirty="0"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latin typeface="Comic Sans MS" panose="030F0702030302020204" pitchFamily="66" charset="0"/>
              </a:rPr>
              <a:t>cost</a:t>
            </a:r>
            <a:r>
              <a:rPr lang="tr-TR" sz="2000" dirty="0">
                <a:latin typeface="Comic Sans MS" panose="030F0702030302020204" pitchFamily="66" charset="0"/>
              </a:rPr>
              <a:t>) etkilenmektedir. </a:t>
            </a:r>
          </a:p>
        </p:txBody>
      </p:sp>
    </p:spTree>
    <p:extLst>
      <p:ext uri="{BB962C8B-B14F-4D97-AF65-F5344CB8AC3E}">
        <p14:creationId xmlns:p14="http://schemas.microsoft.com/office/powerpoint/2010/main" val="2438645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688</Words>
  <Application>Microsoft Office PowerPoint</Application>
  <PresentationFormat>Geniş ekran</PresentationFormat>
  <Paragraphs>55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Office Teması</vt:lpstr>
      <vt:lpstr>GENOMDA GEN </vt:lpstr>
      <vt:lpstr>PowerPoint Sunusu</vt:lpstr>
      <vt:lpstr>PowerPoint Sunusu</vt:lpstr>
      <vt:lpstr>PowerPoint Sunusu</vt:lpstr>
      <vt:lpstr>PowerPoint Sunusu</vt:lpstr>
      <vt:lpstr>GEN KOPYA SAYISI</vt:lpstr>
      <vt:lpstr>PowerPoint Sunusu</vt:lpstr>
      <vt:lpstr>DUPLİKASYON BECERİSİ:SEÇİCİ ZORLAMA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GENOMDA GEN </dc:title>
  <dc:creator>iso</dc:creator>
  <cp:lastModifiedBy>iso</cp:lastModifiedBy>
  <cp:revision>1</cp:revision>
  <dcterms:created xsi:type="dcterms:W3CDTF">2018-01-03T12:49:22Z</dcterms:created>
  <dcterms:modified xsi:type="dcterms:W3CDTF">2018-01-03T12:49:31Z</dcterms:modified>
</cp:coreProperties>
</file>