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sldIdLst>
    <p:sldId id="259" r:id="rId2"/>
    <p:sldId id="260" r:id="rId3"/>
    <p:sldId id="265" r:id="rId4"/>
    <p:sldId id="266" r:id="rId5"/>
    <p:sldId id="269" r:id="rId6"/>
    <p:sldId id="270" r:id="rId7"/>
    <p:sldId id="275" r:id="rId8"/>
    <p:sldId id="276" r:id="rId9"/>
    <p:sldId id="285" r:id="rId10"/>
    <p:sldId id="289" r:id="rId11"/>
    <p:sldId id="296" r:id="rId12"/>
    <p:sldId id="306" r:id="rId13"/>
    <p:sldId id="309" r:id="rId14"/>
    <p:sldId id="31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2AF2EF-190F-480D-915B-CC22E819A14E}" type="datetimeFigureOut">
              <a:rPr lang="tr-TR" smtClean="0"/>
              <a:t>14.10.2018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1C18CE-4A82-4386-9946-C0616D053A41}"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CF0DD91-C50A-4C3C-A455-FC149DF2D2C2}"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3723793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BD553533-07E9-4121-8767-C476E21F6FDA}" type="datetime1">
              <a:rPr lang="tr-TR" smtClean="0"/>
              <a:t>14.10.2018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226193303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21235949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1583702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299372029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5742355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168411705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168001976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3ABB8A-8816-44D2-B652-9263AADD8598}"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126280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5EB9E9E-53BC-47D3-9C2D-B915331911F1}"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3528383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D553533-07E9-4121-8767-C476E21F6FDA}" type="datetime1">
              <a:rPr lang="tr-TR" smtClean="0"/>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62248355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D553533-07E9-4121-8767-C476E21F6FDA}" type="datetime1">
              <a:rPr lang="tr-TR" smtClean="0"/>
              <a:t>14.10.2018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70890413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BD9B4E7-3293-4A0E-953C-9A4EDCE06844}" type="datetime1">
              <a:rPr lang="tr-TR" smtClean="0"/>
              <a:t>14.10.2018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1732869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D53D73D-D272-4868-8223-98993E4152B6}" type="datetime1">
              <a:rPr lang="tr-TR" smtClean="0"/>
              <a:t>14.10.2018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228315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2C7C8D-1230-487C-AAC1-76840175D4E5}" type="datetime1">
              <a:rPr lang="tr-TR" smtClean="0"/>
              <a:t>14.10.2018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2557161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B578857-840F-4D3C-A50C-8C210AB935F0}" type="datetime1">
              <a:rPr lang="tr-TR" smtClean="0"/>
              <a:t>14.10.2018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1519533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D553533-07E9-4121-8767-C476E21F6FDA}" type="datetime1">
              <a:rPr lang="tr-TR" smtClean="0"/>
              <a:t>14.10.2018</a:t>
            </a:fld>
            <a:endParaRPr lang="tr-TR" dirty="0"/>
          </a:p>
        </p:txBody>
      </p:sp>
      <p:sp>
        <p:nvSpPr>
          <p:cNvPr id="6" name="Footer Placeholder 5"/>
          <p:cNvSpPr>
            <a:spLocks noGrp="1"/>
          </p:cNvSpPr>
          <p:nvPr>
            <p:ph type="ftr" sz="quarter" idx="11"/>
          </p:nvPr>
        </p:nvSpPr>
        <p:spPr>
          <a:xfrm>
            <a:off x="533400" y="6172200"/>
            <a:ext cx="5811724" cy="365125"/>
          </a:xfrm>
        </p:spPr>
        <p:txBody>
          <a:bodyPr/>
          <a:lstStyle/>
          <a:p>
            <a:endParaRPr lang="tr-TR" dirty="0"/>
          </a:p>
        </p:txBody>
      </p:sp>
      <p:sp>
        <p:nvSpPr>
          <p:cNvPr id="7" name="Slide Number Placeholder 6"/>
          <p:cNvSpPr>
            <a:spLocks noGrp="1"/>
          </p:cNvSpPr>
          <p:nvPr>
            <p:ph type="sldNum" sz="quarter" idx="12"/>
          </p:nvPr>
        </p:nvSpPr>
        <p:spPr/>
        <p:txBody>
          <a:bodyPr/>
          <a:lstStyle/>
          <a:p>
            <a:fld id="{14DD0000-BDFF-4FBF-85C4-F031CF7AE159}" type="slidenum">
              <a:rPr lang="tr-TR" smtClean="0"/>
              <a:t>‹#›</a:t>
            </a:fld>
            <a:endParaRPr lang="tr-TR" dirty="0"/>
          </a:p>
        </p:txBody>
      </p:sp>
    </p:spTree>
    <p:extLst>
      <p:ext uri="{BB962C8B-B14F-4D97-AF65-F5344CB8AC3E}">
        <p14:creationId xmlns:p14="http://schemas.microsoft.com/office/powerpoint/2010/main" val="5798083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D553533-07E9-4121-8767-C476E21F6FDA}" type="datetime1">
              <a:rPr lang="tr-TR" smtClean="0"/>
              <a:t>14.10.2018</a:t>
            </a:fld>
            <a:endParaRPr lang="tr-TR"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14DD0000-BDFF-4FBF-85C4-F031CF7AE159}" type="slidenum">
              <a:rPr lang="tr-TR" smtClean="0"/>
              <a:t>‹#›</a:t>
            </a:fld>
            <a:endParaRPr lang="tr-TR" dirty="0"/>
          </a:p>
        </p:txBody>
      </p:sp>
    </p:spTree>
    <p:extLst>
      <p:ext uri="{BB962C8B-B14F-4D97-AF65-F5344CB8AC3E}">
        <p14:creationId xmlns:p14="http://schemas.microsoft.com/office/powerpoint/2010/main" val="4089457674"/>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457200"/>
            <a:ext cx="8668072" cy="1963688"/>
          </a:xfrm>
        </p:spPr>
        <p:txBody>
          <a:bodyPr/>
          <a:lstStyle/>
          <a:p>
            <a:r>
              <a:rPr lang="tr-TR" dirty="0"/>
              <a:t>ERGENLİKTE BİLİŞSEL GEÇİŞLER</a:t>
            </a:r>
          </a:p>
        </p:txBody>
      </p:sp>
      <p:sp>
        <p:nvSpPr>
          <p:cNvPr id="3" name="2 İçerik Yer Tutucusu"/>
          <p:cNvSpPr>
            <a:spLocks noGrp="1"/>
          </p:cNvSpPr>
          <p:nvPr>
            <p:ph idx="1"/>
          </p:nvPr>
        </p:nvSpPr>
        <p:spPr>
          <a:xfrm>
            <a:off x="4860032" y="4797152"/>
            <a:ext cx="3744416" cy="1368152"/>
          </a:xfrm>
        </p:spPr>
        <p:txBody>
          <a:bodyPr/>
          <a:lstStyle/>
          <a:p>
            <a:r>
              <a:rPr lang="tr-TR" dirty="0"/>
              <a:t>Fatma İPEK</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ERGEN DÜŞÜNCESİ KURAMLARINA YENİ YAKLAŞIMLAR</a:t>
            </a:r>
          </a:p>
        </p:txBody>
      </p:sp>
      <p:sp>
        <p:nvSpPr>
          <p:cNvPr id="3" name="2 İçerik Yer Tutucusu"/>
          <p:cNvSpPr>
            <a:spLocks noGrp="1"/>
          </p:cNvSpPr>
          <p:nvPr>
            <p:ph idx="1"/>
          </p:nvPr>
        </p:nvSpPr>
        <p:spPr/>
        <p:txBody>
          <a:bodyPr/>
          <a:lstStyle/>
          <a:p>
            <a:r>
              <a:rPr lang="tr-TR" dirty="0"/>
              <a:t>Birçok kuramcıya göre, bilgi işleme kuramcıları </a:t>
            </a:r>
            <a:r>
              <a:rPr lang="tr-TR" dirty="0" err="1"/>
              <a:t>tarfından</a:t>
            </a:r>
            <a:r>
              <a:rPr lang="tr-TR" dirty="0"/>
              <a:t> savunulan düşünceye niceliksel yaklaşım bir şeyi dışarıda bırakmıştır; ergenlerin çocuklara göre biraz daha niteliksel olarak farklı düşündüklerine ait sezgisel duygu. Birkaç araştırmacı ergenlerin bilgiyi </a:t>
            </a:r>
            <a:r>
              <a:rPr lang="tr-TR" dirty="0" err="1"/>
              <a:t>işlemleme</a:t>
            </a:r>
            <a:r>
              <a:rPr lang="tr-TR" dirty="0"/>
              <a:t> </a:t>
            </a:r>
            <a:r>
              <a:rPr lang="tr-TR" dirty="0" err="1"/>
              <a:t>kapasitelerideki</a:t>
            </a:r>
            <a:r>
              <a:rPr lang="tr-TR" dirty="0"/>
              <a:t> ilerlemeler ait bulguları </a:t>
            </a:r>
            <a:r>
              <a:rPr lang="tr-TR" dirty="0" err="1"/>
              <a:t>Piaget’ninkine</a:t>
            </a:r>
            <a:r>
              <a:rPr lang="tr-TR" dirty="0"/>
              <a:t> benzer bir bilişsel-gelişimsel çerçevede birleştirmeye çalışmıştır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ERGENLİK DÖNEMİNDE ZEKADA BİREYSEL FARKLILKLAR</a:t>
            </a:r>
          </a:p>
        </p:txBody>
      </p:sp>
      <p:sp>
        <p:nvSpPr>
          <p:cNvPr id="3" name="2 İçerik Yer Tutucusu"/>
          <p:cNvSpPr>
            <a:spLocks noGrp="1"/>
          </p:cNvSpPr>
          <p:nvPr>
            <p:ph idx="1"/>
          </p:nvPr>
        </p:nvSpPr>
        <p:spPr/>
        <p:txBody>
          <a:bodyPr/>
          <a:lstStyle/>
          <a:p>
            <a:r>
              <a:rPr lang="tr-TR" dirty="0"/>
              <a:t>Ergen grubunda entelektüel gelişimdeki farklı örüntüleri nasıl açıklayabiliriz? Ergenlikte zekada bireysel farklılıkları ne kadar büyüktür? Gibi sorulara yanıt bulmak birtakım ölçüm araçları geliştirilmiştir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BAĞLAM İÇERİSİNDEKİ ERGENLİK DÜŞÜNCESİ</a:t>
            </a:r>
            <a:br>
              <a:rPr lang="tr-TR" dirty="0"/>
            </a:br>
            <a:endParaRPr lang="tr-TR" dirty="0"/>
          </a:p>
        </p:txBody>
      </p:sp>
      <p:sp>
        <p:nvSpPr>
          <p:cNvPr id="3" name="2 İçerik Yer Tutucusu"/>
          <p:cNvSpPr>
            <a:spLocks noGrp="1"/>
          </p:cNvSpPr>
          <p:nvPr>
            <p:ph idx="1"/>
          </p:nvPr>
        </p:nvSpPr>
        <p:spPr/>
        <p:txBody>
          <a:bodyPr/>
          <a:lstStyle/>
          <a:p>
            <a:r>
              <a:rPr lang="tr-TR" dirty="0"/>
              <a:t>Ergenlikte geniş bağlamın bilişsel gelişimi nasıl etkilediğini sormak önemli olduğu kadar ergenlerin bilişsel gelişimlerinin  genç insanın çevresiyle etkileşimini nasıl etkilediğini sormak da önemlidir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dirty="0"/>
              <a:t>Toplumsal Bilişteki Değişimler</a:t>
            </a:r>
          </a:p>
        </p:txBody>
      </p:sp>
      <p:sp>
        <p:nvSpPr>
          <p:cNvPr id="3" name="2 İçerik Yer Tutucusu"/>
          <p:cNvSpPr>
            <a:spLocks noGrp="1"/>
          </p:cNvSpPr>
          <p:nvPr>
            <p:ph idx="1"/>
          </p:nvPr>
        </p:nvSpPr>
        <p:spPr/>
        <p:txBody>
          <a:bodyPr/>
          <a:lstStyle/>
          <a:p>
            <a:r>
              <a:rPr lang="tr-TR" dirty="0"/>
              <a:t>Toplumsal biliş; insanlara ilişkin düşünmeyi, toplumsal ilişkilere ve toplumsal kurumlara ilişkin düşünmeyi içeren bilişsel etkinlileri kapsar. Ergenlikteki toplumsal biliş çalışmaları üç grupta toplanır: izlenim oluşturma, toplumsal bakış açısı alma ve ahlak ve toplumsal gelenek çalışmalarıdır.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GERİYE DÖNÜP ERGENLİĞİNİZDE YAPTIĞINIZ VE YETİŞKİNLERİN RİSKLİ SAYABİLECEĞİ BAZI ŞEYLERİ DÜŞÜNÜN. SİZE O ZAMAN RİSKLİ GÖRÜNÜYORLAR MIYDI? ŞİMDİ ONLARI DÜŞÜNDÜĞÜNÜZDE RİSKLİ GELİYOR MU?</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Ergenlik döneminde düşüncenin genişlemesinin etkisi ergenin gelişimi ve davranışı üzerinde erinlik kadar önemlidir. Bazı yazarların görüşlerine göre, ergenlik dünyaya ilişkin daha karmaşık ve gelişmiş çıkarsamaların gelişimi için kritik bir dönemdir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Soyut Kavramlar Hakkında Düşünmek</a:t>
            </a:r>
            <a:br>
              <a:rPr lang="tr-TR" dirty="0"/>
            </a:br>
            <a:endParaRPr lang="tr-TR" dirty="0"/>
          </a:p>
        </p:txBody>
      </p:sp>
      <p:sp>
        <p:nvSpPr>
          <p:cNvPr id="3" name="2 İçerik Yer Tutucusu"/>
          <p:cNvSpPr>
            <a:spLocks noGrp="1"/>
          </p:cNvSpPr>
          <p:nvPr>
            <p:ph idx="1"/>
          </p:nvPr>
        </p:nvSpPr>
        <p:spPr/>
        <p:txBody>
          <a:bodyPr/>
          <a:lstStyle/>
          <a:p>
            <a:r>
              <a:rPr lang="tr-TR" dirty="0"/>
              <a:t>Daha sistematik soyut düşüncenin ortaya çıkması, ergenlikte bilişsel gelişimin ikinci fark edilir yönüdür. Ergenler çocuklara oranla kelime oyunları, atasözleri, mecazlar ve benzetmeler gibi daha yüksek soyut mantık gerektiren işleri daha kolay bulurlar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Düşünme Üzerine Düşünmek</a:t>
            </a:r>
            <a:br>
              <a:rPr lang="tr-TR" dirty="0"/>
            </a:br>
            <a:endParaRPr lang="tr-TR" dirty="0"/>
          </a:p>
        </p:txBody>
      </p:sp>
      <p:sp>
        <p:nvSpPr>
          <p:cNvPr id="3" name="2 İçerik Yer Tutucusu"/>
          <p:cNvSpPr>
            <a:spLocks noGrp="1"/>
          </p:cNvSpPr>
          <p:nvPr>
            <p:ph idx="1"/>
          </p:nvPr>
        </p:nvSpPr>
        <p:spPr/>
        <p:txBody>
          <a:bodyPr>
            <a:normAutofit/>
          </a:bodyPr>
          <a:lstStyle/>
          <a:p>
            <a:r>
              <a:rPr lang="tr-TR" dirty="0"/>
              <a:t>Ergenliğin bilişsel becerideki üçüncü kayda değer kazanımı </a:t>
            </a:r>
            <a:r>
              <a:rPr lang="tr-TR" i="1" dirty="0" err="1"/>
              <a:t>üstbiliş</a:t>
            </a:r>
            <a:r>
              <a:rPr lang="tr-TR" i="1" dirty="0"/>
              <a:t> </a:t>
            </a:r>
            <a:r>
              <a:rPr lang="tr-TR" dirty="0"/>
              <a:t>olarak tanımlanan düşünme üzerine düşünmektir. </a:t>
            </a:r>
            <a:r>
              <a:rPr lang="tr-TR" dirty="0" err="1"/>
              <a:t>Üstbiliş</a:t>
            </a:r>
            <a:r>
              <a:rPr lang="tr-TR" dirty="0"/>
              <a:t> genellikle, düşünme sürecinde kişinin kendi bilişsel etkinliğini izlemesidir. &lt;&lt;bir şeyi hatırlamak için bilinçli olarak bir stratejiyi kullanmak&gt;&gt; çalışmalar böyle stratejileri kullanmanın ergenlerin </a:t>
            </a:r>
            <a:r>
              <a:rPr lang="tr-TR" i="1" dirty="0"/>
              <a:t>sorun çözme </a:t>
            </a:r>
            <a:r>
              <a:rPr lang="tr-TR" dirty="0"/>
              <a:t>durumlarına  yardım ettiğini göstermektedir.  Sorulduğunda Ergenler yalnızca ne düşündüklerini anlatmazlar neden konusunu da açıklarlar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04088"/>
            <a:ext cx="8219256" cy="780696"/>
          </a:xfrm>
        </p:spPr>
        <p:txBody>
          <a:bodyPr>
            <a:normAutofit/>
          </a:bodyPr>
          <a:lstStyle/>
          <a:p>
            <a:r>
              <a:rPr lang="tr-TR" dirty="0"/>
              <a:t>Çok Boyutlu Düşünmek</a:t>
            </a:r>
          </a:p>
        </p:txBody>
      </p:sp>
      <p:sp>
        <p:nvSpPr>
          <p:cNvPr id="3" name="2 İçerik Yer Tutucusu"/>
          <p:cNvSpPr>
            <a:spLocks noGrp="1"/>
          </p:cNvSpPr>
          <p:nvPr>
            <p:ph idx="1"/>
          </p:nvPr>
        </p:nvSpPr>
        <p:spPr>
          <a:xfrm>
            <a:off x="467544" y="1700808"/>
            <a:ext cx="8219256" cy="4623792"/>
          </a:xfrm>
        </p:spPr>
        <p:txBody>
          <a:bodyPr>
            <a:normAutofit/>
          </a:bodyPr>
          <a:lstStyle/>
          <a:p>
            <a:r>
              <a:rPr lang="tr-TR" dirty="0"/>
              <a:t>Ergenler kendilerini ve başkalarını daha farklılaşmış ve karmaşık kavramlarla tanımlarlar ( “ben hem utangaç hem içe dönüğüm”) ve problemlerin farklı yönlerine bakmayı kolay bulurlar (“senin böyle gördüğünü biliyorum, ama bir de onun bakış açısıyla bakmaya çalış”). İnsanların kişiliklerinin tek yönlü olmadığını anlayabilmek ya da bireylerin bakış açısına göre, toplumsal durumların farklı yorumları olabileceğini görmek ergenlerin başkalarıyla daha gelişmiş ve daha karmaşık ,ilişkiler kurmalarına izin verir. Örneğin; bireylerin alayı anlama beceriler 9-13 yılları arasında artmış ve ergenlik yıllarında gelişmeye devam etmiştir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Ergen Göreliği</a:t>
            </a:r>
            <a:br>
              <a:rPr lang="tr-TR" dirty="0"/>
            </a:br>
            <a:endParaRPr lang="tr-TR" dirty="0"/>
          </a:p>
        </p:txBody>
      </p:sp>
      <p:sp>
        <p:nvSpPr>
          <p:cNvPr id="3" name="2 İçerik Yer Tutucusu"/>
          <p:cNvSpPr>
            <a:spLocks noGrp="1"/>
          </p:cNvSpPr>
          <p:nvPr>
            <p:ph idx="1"/>
          </p:nvPr>
        </p:nvSpPr>
        <p:spPr/>
        <p:txBody>
          <a:bodyPr/>
          <a:lstStyle/>
          <a:p>
            <a:r>
              <a:rPr lang="tr-TR" dirty="0"/>
              <a:t>Çocuklar şeyleri mutlak bir şekilde görme eğilimindedirler -siyah beyaz gibi. Tersine ergenler şeyleri daha göreli görme eğilimindedirler. Onlar başkalarının sunduklarını sorgulamak ve mutlak doğrular olarak  verilen “olguları” daha az kabul etmek eğilimindedirler. Bazı kuramcılar ergenlerin bilginin karmaşıklığı konusunda daha gelişmiş bir anlayışa ulaşmaya giden yolda, </a:t>
            </a:r>
            <a:r>
              <a:rPr lang="tr-TR" i="1" dirty="0"/>
              <a:t>yoğun kuşkuculuk döneminden </a:t>
            </a:r>
            <a:r>
              <a:rPr lang="tr-TR" dirty="0"/>
              <a:t>geçtiklerini ileri sürmektedir.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908720"/>
            <a:ext cx="8147248" cy="938368"/>
          </a:xfrm>
        </p:spPr>
        <p:txBody>
          <a:bodyPr>
            <a:normAutofit fontScale="90000"/>
          </a:bodyPr>
          <a:lstStyle/>
          <a:p>
            <a:r>
              <a:rPr lang="tr-TR" dirty="0"/>
              <a:t>ERGENLİK DÜŞÜNCESİ ÜZERİNE KURAMSAL YAKLAŞIMLAR</a:t>
            </a:r>
            <a:br>
              <a:rPr lang="tr-TR" dirty="0"/>
            </a:br>
            <a:endParaRPr lang="tr-TR" dirty="0"/>
          </a:p>
        </p:txBody>
      </p:sp>
      <p:sp>
        <p:nvSpPr>
          <p:cNvPr id="3" name="2 İçerik Yer Tutucusu"/>
          <p:cNvSpPr>
            <a:spLocks noGrp="1"/>
          </p:cNvSpPr>
          <p:nvPr>
            <p:ph idx="1"/>
          </p:nvPr>
        </p:nvSpPr>
        <p:spPr/>
        <p:txBody>
          <a:bodyPr/>
          <a:lstStyle/>
          <a:p>
            <a:pPr lvl="0"/>
            <a:r>
              <a:rPr lang="tr-TR" dirty="0" err="1"/>
              <a:t>Piagetci</a:t>
            </a:r>
            <a:r>
              <a:rPr lang="tr-TR" dirty="0"/>
              <a:t> Bakış Açısı</a:t>
            </a:r>
          </a:p>
          <a:p>
            <a:pPr lvl="0"/>
            <a:r>
              <a:rPr lang="tr-TR" dirty="0"/>
              <a:t>Bilgi- İşleme Bakış Açısı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nvPr>
        </p:nvGraphicFramePr>
        <p:xfrm>
          <a:off x="179512" y="1052736"/>
          <a:ext cx="8712968" cy="4121116"/>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0000"/>
                    </a:ext>
                  </a:extLst>
                </a:gridCol>
                <a:gridCol w="1670586">
                  <a:extLst>
                    <a:ext uri="{9D8B030D-6E8A-4147-A177-3AD203B41FA5}">
                      <a16:colId xmlns:a16="http://schemas.microsoft.com/office/drawing/2014/main" val="20001"/>
                    </a:ext>
                  </a:extLst>
                </a:gridCol>
                <a:gridCol w="4378086">
                  <a:extLst>
                    <a:ext uri="{9D8B030D-6E8A-4147-A177-3AD203B41FA5}">
                      <a16:colId xmlns:a16="http://schemas.microsoft.com/office/drawing/2014/main" val="20002"/>
                    </a:ext>
                  </a:extLst>
                </a:gridCol>
                <a:gridCol w="216024">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tblGrid>
              <a:tr h="432048">
                <a:tc>
                  <a:txBody>
                    <a:bodyPr/>
                    <a:lstStyle/>
                    <a:p>
                      <a:endParaRPr lang="tr-TR" dirty="0"/>
                    </a:p>
                  </a:txBody>
                  <a:tcPr marL="9525" marR="9525" marT="9525" marB="9525"/>
                </a:tc>
                <a:tc>
                  <a:txBody>
                    <a:bodyPr/>
                    <a:lstStyle/>
                    <a:p>
                      <a:r>
                        <a:rPr kumimoji="0" lang="tr-TR" sz="1800" b="1" kern="1200" dirty="0">
                          <a:solidFill>
                            <a:schemeClr val="lt1"/>
                          </a:solidFill>
                          <a:latin typeface="+mn-lt"/>
                          <a:ea typeface="+mn-ea"/>
                          <a:cs typeface="+mn-cs"/>
                        </a:rPr>
                        <a:t> </a:t>
                      </a:r>
                    </a:p>
                    <a:p>
                      <a:endParaRPr lang="tr-TR" dirty="0"/>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val="10000"/>
                  </a:ext>
                </a:extLst>
              </a:tr>
              <a:tr h="566527">
                <a:tc rowSpan="2">
                  <a:txBody>
                    <a:bodyPr/>
                    <a:lstStyle/>
                    <a:p>
                      <a:pPr algn="just">
                        <a:lnSpc>
                          <a:spcPct val="106000"/>
                        </a:lnSpc>
                      </a:pPr>
                      <a:r>
                        <a:rPr lang="tr-TR" sz="1200" dirty="0">
                          <a:latin typeface="Times New Roman"/>
                          <a:ea typeface="Calibri"/>
                          <a:cs typeface="Times New Roman"/>
                        </a:rPr>
                        <a:t>EVRE</a:t>
                      </a:r>
                      <a:endParaRPr lang="tr-TR" sz="1200" dirty="0">
                        <a:latin typeface="Calibri"/>
                        <a:ea typeface="Times New Roman"/>
                        <a:cs typeface="Times New Roman"/>
                      </a:endParaRPr>
                    </a:p>
                  </a:txBody>
                  <a:tcPr marL="9525" marR="9525" marT="9525" marB="9525"/>
                </a:tc>
                <a:tc rowSpan="2">
                  <a:txBody>
                    <a:bodyPr/>
                    <a:lstStyle/>
                    <a:p>
                      <a:pPr algn="just">
                        <a:lnSpc>
                          <a:spcPct val="106000"/>
                        </a:lnSpc>
                      </a:pPr>
                      <a:r>
                        <a:rPr lang="tr-TR" sz="1200" dirty="0">
                          <a:latin typeface="Times New Roman"/>
                          <a:ea typeface="Calibri"/>
                          <a:cs typeface="Times New Roman"/>
                        </a:rPr>
                        <a:t>YAKLAŞIK YAŞLAR</a:t>
                      </a:r>
                      <a:endParaRPr lang="tr-TR" sz="1200" dirty="0">
                        <a:latin typeface="Calibri"/>
                        <a:ea typeface="Times New Roman"/>
                        <a:cs typeface="Times New Roman"/>
                      </a:endParaRPr>
                    </a:p>
                  </a:txBody>
                  <a:tcPr marL="9525" marR="9525" marT="9525" marB="9525"/>
                </a:tc>
                <a:tc>
                  <a:txBody>
                    <a:bodyPr/>
                    <a:lstStyle/>
                    <a:p>
                      <a:pPr algn="just">
                        <a:lnSpc>
                          <a:spcPct val="106000"/>
                        </a:lnSpc>
                      </a:pPr>
                      <a:r>
                        <a:rPr lang="tr-TR" sz="1200">
                          <a:latin typeface="Times New Roman"/>
                          <a:ea typeface="Calibri"/>
                          <a:cs typeface="Times New Roman"/>
                        </a:rPr>
                        <a:t>TEMEL ÖZELLİKLER</a:t>
                      </a:r>
                      <a:endParaRPr lang="tr-TR" sz="1200">
                        <a:latin typeface="Calibri"/>
                        <a:ea typeface="Times New Roman"/>
                        <a:cs typeface="Times New Roman"/>
                      </a:endParaRPr>
                    </a:p>
                  </a:txBody>
                  <a:tcPr marL="9525" marR="9525" marT="9525" marB="9525"/>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1"/>
                  </a:ext>
                </a:extLst>
              </a:tr>
              <a:tr h="566527">
                <a:tc vMerge="1">
                  <a:txBody>
                    <a:bodyPr/>
                    <a:lstStyle/>
                    <a:p>
                      <a:endParaRPr lang="tr-TR"/>
                    </a:p>
                  </a:txBody>
                  <a:tcPr/>
                </a:tc>
                <a:tc vMerge="1">
                  <a:txBody>
                    <a:bodyPr/>
                    <a:lstStyle/>
                    <a:p>
                      <a:endParaRPr lang="tr-TR"/>
                    </a:p>
                  </a:txBody>
                  <a:tcPr/>
                </a:tc>
                <a:tc>
                  <a:txBody>
                    <a:bodyPr/>
                    <a:lstStyle/>
                    <a:p>
                      <a:pPr algn="just">
                        <a:lnSpc>
                          <a:spcPct val="106000"/>
                        </a:lnSpc>
                      </a:pPr>
                      <a:endParaRPr lang="tr-TR" sz="1200">
                        <a:latin typeface="Times New Roman"/>
                        <a:ea typeface="Calibri"/>
                        <a:cs typeface="Times New Roman"/>
                      </a:endParaRPr>
                    </a:p>
                  </a:txBody>
                  <a:tcPr marL="9525" marR="9525" marT="9525" marB="9525"/>
                </a:tc>
                <a:tc>
                  <a:txBody>
                    <a:bodyPr/>
                    <a:lstStyle/>
                    <a:p>
                      <a:endParaRPr lang="tr-TR"/>
                    </a:p>
                  </a:txBody>
                  <a:tcPr/>
                </a:tc>
                <a:tc>
                  <a:txBody>
                    <a:bodyPr/>
                    <a:lstStyle/>
                    <a:p>
                      <a:endParaRPr lang="tr-TR" dirty="0"/>
                    </a:p>
                  </a:txBody>
                  <a:tcPr/>
                </a:tc>
                <a:extLst>
                  <a:ext uri="{0D108BD9-81ED-4DB2-BD59-A6C34878D82A}">
                    <a16:rowId xmlns:a16="http://schemas.microsoft.com/office/drawing/2014/main" val="10002"/>
                  </a:ext>
                </a:extLst>
              </a:tr>
              <a:tr h="566527">
                <a:tc>
                  <a:txBody>
                    <a:bodyPr/>
                    <a:lstStyle/>
                    <a:p>
                      <a:pPr algn="just">
                        <a:lnSpc>
                          <a:spcPct val="106000"/>
                        </a:lnSpc>
                      </a:pPr>
                      <a:r>
                        <a:rPr lang="tr-TR" sz="1200">
                          <a:latin typeface="Times New Roman"/>
                          <a:ea typeface="Calibri"/>
                          <a:cs typeface="Times New Roman"/>
                        </a:rPr>
                        <a:t>Duyu - devinim</a:t>
                      </a:r>
                      <a:endParaRPr lang="tr-TR" sz="1200">
                        <a:latin typeface="Calibri"/>
                        <a:ea typeface="Times New Roman"/>
                        <a:cs typeface="Times New Roman"/>
                      </a:endParaRPr>
                    </a:p>
                  </a:txBody>
                  <a:tcPr marL="9525" marR="9525" marT="9525" marB="9525"/>
                </a:tc>
                <a:tc>
                  <a:txBody>
                    <a:bodyPr/>
                    <a:lstStyle/>
                    <a:p>
                      <a:pPr algn="just">
                        <a:lnSpc>
                          <a:spcPct val="106000"/>
                        </a:lnSpc>
                      </a:pPr>
                      <a:r>
                        <a:rPr lang="tr-TR" sz="1200" dirty="0">
                          <a:latin typeface="Times New Roman"/>
                          <a:ea typeface="Calibri"/>
                          <a:cs typeface="Times New Roman"/>
                        </a:rPr>
                        <a:t>Doğum-2 yaş</a:t>
                      </a:r>
                      <a:endParaRPr lang="tr-TR" sz="1200" dirty="0">
                        <a:latin typeface="Calibri"/>
                        <a:ea typeface="Times New Roman"/>
                        <a:cs typeface="Times New Roman"/>
                      </a:endParaRPr>
                    </a:p>
                  </a:txBody>
                  <a:tcPr marL="9525" marR="9525" marT="9525" marB="9525"/>
                </a:tc>
                <a:tc>
                  <a:txBody>
                    <a:bodyPr/>
                    <a:lstStyle/>
                    <a:p>
                      <a:pPr algn="just">
                        <a:lnSpc>
                          <a:spcPct val="106000"/>
                        </a:lnSpc>
                      </a:pPr>
                      <a:r>
                        <a:rPr lang="tr-TR" sz="1200">
                          <a:latin typeface="Times New Roman"/>
                          <a:ea typeface="Calibri"/>
                          <a:cs typeface="Times New Roman"/>
                        </a:rPr>
                        <a:t>Duyum ve hareketler arasındaki ilişkinin keşfi</a:t>
                      </a:r>
                      <a:endParaRPr lang="tr-TR" sz="1200">
                        <a:latin typeface="Calibri"/>
                        <a:ea typeface="Times New Roman"/>
                        <a:cs typeface="Times New Roman"/>
                      </a:endParaRPr>
                    </a:p>
                  </a:txBody>
                  <a:tcPr marL="9525" marR="9525" marT="9525" marB="9525"/>
                </a:tc>
                <a:tc>
                  <a:txBody>
                    <a:bodyPr/>
                    <a:lstStyle/>
                    <a:p>
                      <a:endParaRPr lang="tr-TR"/>
                    </a:p>
                  </a:txBody>
                  <a:tcPr/>
                </a:tc>
                <a:tc>
                  <a:txBody>
                    <a:bodyPr/>
                    <a:lstStyle/>
                    <a:p>
                      <a:endParaRPr lang="tr-TR"/>
                    </a:p>
                  </a:txBody>
                  <a:tcPr/>
                </a:tc>
                <a:extLst>
                  <a:ext uri="{0D108BD9-81ED-4DB2-BD59-A6C34878D82A}">
                    <a16:rowId xmlns:a16="http://schemas.microsoft.com/office/drawing/2014/main" val="10003"/>
                  </a:ext>
                </a:extLst>
              </a:tr>
              <a:tr h="607464">
                <a:tc>
                  <a:txBody>
                    <a:bodyPr/>
                    <a:lstStyle/>
                    <a:p>
                      <a:pPr algn="just">
                        <a:lnSpc>
                          <a:spcPct val="106000"/>
                        </a:lnSpc>
                      </a:pPr>
                      <a:r>
                        <a:rPr lang="tr-TR" sz="1200">
                          <a:latin typeface="Times New Roman"/>
                          <a:ea typeface="Calibri"/>
                          <a:cs typeface="Times New Roman"/>
                        </a:rPr>
                        <a:t>Işlem öncesi </a:t>
                      </a:r>
                      <a:endParaRPr lang="tr-TR" sz="1200">
                        <a:latin typeface="Calibri"/>
                        <a:ea typeface="Times New Roman"/>
                        <a:cs typeface="Times New Roman"/>
                      </a:endParaRPr>
                    </a:p>
                  </a:txBody>
                  <a:tcPr marL="9525" marR="9525" marT="9525" marB="9525"/>
                </a:tc>
                <a:tc>
                  <a:txBody>
                    <a:bodyPr/>
                    <a:lstStyle/>
                    <a:p>
                      <a:pPr algn="just">
                        <a:lnSpc>
                          <a:spcPct val="106000"/>
                        </a:lnSpc>
                      </a:pPr>
                      <a:r>
                        <a:rPr lang="tr-TR" sz="1200" dirty="0">
                          <a:latin typeface="Times New Roman"/>
                          <a:ea typeface="Calibri"/>
                          <a:cs typeface="Times New Roman"/>
                        </a:rPr>
                        <a:t>2-6 yaş</a:t>
                      </a:r>
                      <a:endParaRPr lang="tr-TR" sz="1200" dirty="0">
                        <a:latin typeface="Calibri"/>
                        <a:ea typeface="Times New Roman"/>
                        <a:cs typeface="Times New Roman"/>
                      </a:endParaRPr>
                    </a:p>
                  </a:txBody>
                  <a:tcPr marL="9525" marR="9525" marT="9525" marB="9525"/>
                </a:tc>
                <a:tc>
                  <a:txBody>
                    <a:bodyPr/>
                    <a:lstStyle/>
                    <a:p>
                      <a:pPr algn="just">
                        <a:lnSpc>
                          <a:spcPct val="106000"/>
                        </a:lnSpc>
                      </a:pPr>
                      <a:r>
                        <a:rPr lang="tr-TR" sz="1200">
                          <a:latin typeface="Times New Roman"/>
                          <a:ea typeface="Calibri"/>
                          <a:cs typeface="Times New Roman"/>
                        </a:rPr>
                        <a:t>Nesneleri temsil edecek içsel sembollerin özellikle dil yoluyla kullanımı</a:t>
                      </a:r>
                      <a:endParaRPr lang="tr-TR" sz="1200">
                        <a:latin typeface="Calibri"/>
                        <a:ea typeface="Times New Roman"/>
                        <a:cs typeface="Times New Roman"/>
                      </a:endParaRPr>
                    </a:p>
                  </a:txBody>
                  <a:tcPr marL="9525" marR="9525" marT="9525" marB="9525"/>
                </a:tc>
                <a:tc>
                  <a:txBody>
                    <a:bodyPr/>
                    <a:lstStyle/>
                    <a:p>
                      <a:endParaRPr lang="tr-TR"/>
                    </a:p>
                  </a:txBody>
                  <a:tcPr/>
                </a:tc>
                <a:tc>
                  <a:txBody>
                    <a:bodyPr/>
                    <a:lstStyle/>
                    <a:p>
                      <a:endParaRPr lang="tr-TR"/>
                    </a:p>
                  </a:txBody>
                  <a:tcPr/>
                </a:tc>
                <a:extLst>
                  <a:ext uri="{0D108BD9-81ED-4DB2-BD59-A6C34878D82A}">
                    <a16:rowId xmlns:a16="http://schemas.microsoft.com/office/drawing/2014/main" val="10004"/>
                  </a:ext>
                </a:extLst>
              </a:tr>
              <a:tr h="607464">
                <a:tc>
                  <a:txBody>
                    <a:bodyPr/>
                    <a:lstStyle/>
                    <a:p>
                      <a:pPr algn="just">
                        <a:lnSpc>
                          <a:spcPct val="106000"/>
                        </a:lnSpc>
                      </a:pPr>
                      <a:r>
                        <a:rPr lang="tr-TR" sz="1200">
                          <a:latin typeface="Times New Roman"/>
                          <a:ea typeface="Calibri"/>
                          <a:cs typeface="Times New Roman"/>
                        </a:rPr>
                        <a:t>Somut işlemler</a:t>
                      </a:r>
                      <a:endParaRPr lang="tr-TR" sz="1200">
                        <a:latin typeface="Calibri"/>
                        <a:ea typeface="Times New Roman"/>
                        <a:cs typeface="Times New Roman"/>
                      </a:endParaRPr>
                    </a:p>
                  </a:txBody>
                  <a:tcPr marL="9525" marR="9525" marT="9525" marB="9525"/>
                </a:tc>
                <a:tc>
                  <a:txBody>
                    <a:bodyPr/>
                    <a:lstStyle/>
                    <a:p>
                      <a:pPr algn="just">
                        <a:lnSpc>
                          <a:spcPct val="106000"/>
                        </a:lnSpc>
                      </a:pPr>
                      <a:r>
                        <a:rPr lang="tr-TR" sz="1200" dirty="0">
                          <a:latin typeface="Times New Roman"/>
                          <a:ea typeface="Calibri"/>
                          <a:cs typeface="Times New Roman"/>
                        </a:rPr>
                        <a:t>6-11 yaş</a:t>
                      </a:r>
                      <a:endParaRPr lang="tr-TR" sz="1200" dirty="0">
                        <a:latin typeface="Calibri"/>
                        <a:ea typeface="Times New Roman"/>
                        <a:cs typeface="Times New Roman"/>
                      </a:endParaRPr>
                    </a:p>
                  </a:txBody>
                  <a:tcPr marL="9525" marR="9525" marT="9525" marB="9525"/>
                </a:tc>
                <a:tc>
                  <a:txBody>
                    <a:bodyPr/>
                    <a:lstStyle/>
                    <a:p>
                      <a:pPr algn="just">
                        <a:lnSpc>
                          <a:spcPct val="106000"/>
                        </a:lnSpc>
                      </a:pPr>
                      <a:r>
                        <a:rPr lang="tr-TR" sz="1200" dirty="0">
                          <a:latin typeface="Times New Roman"/>
                          <a:ea typeface="Calibri"/>
                          <a:cs typeface="Times New Roman"/>
                        </a:rPr>
                        <a:t>Mantığın kazanımı ve akılcı düşünmenin gelişimi</a:t>
                      </a:r>
                      <a:endParaRPr lang="tr-TR" sz="1200" dirty="0">
                        <a:latin typeface="Calibri"/>
                        <a:ea typeface="Times New Roman"/>
                        <a:cs typeface="Times New Roman"/>
                      </a:endParaRPr>
                    </a:p>
                  </a:txBody>
                  <a:tcPr marL="9525" marR="9525" marT="9525" marB="9525"/>
                </a:tc>
                <a:tc>
                  <a:txBody>
                    <a:bodyPr/>
                    <a:lstStyle/>
                    <a:p>
                      <a:endParaRPr lang="tr-TR"/>
                    </a:p>
                  </a:txBody>
                  <a:tcPr/>
                </a:tc>
                <a:tc>
                  <a:txBody>
                    <a:bodyPr/>
                    <a:lstStyle/>
                    <a:p>
                      <a:endParaRPr lang="tr-TR"/>
                    </a:p>
                  </a:txBody>
                  <a:tcPr/>
                </a:tc>
                <a:extLst>
                  <a:ext uri="{0D108BD9-81ED-4DB2-BD59-A6C34878D82A}">
                    <a16:rowId xmlns:a16="http://schemas.microsoft.com/office/drawing/2014/main" val="10005"/>
                  </a:ext>
                </a:extLst>
              </a:tr>
              <a:tr h="566527">
                <a:tc>
                  <a:txBody>
                    <a:bodyPr/>
                    <a:lstStyle/>
                    <a:p>
                      <a:pPr algn="just">
                        <a:lnSpc>
                          <a:spcPct val="106000"/>
                        </a:lnSpc>
                      </a:pPr>
                      <a:r>
                        <a:rPr lang="tr-TR" sz="1200" dirty="0">
                          <a:latin typeface="Times New Roman"/>
                          <a:ea typeface="Calibri"/>
                          <a:cs typeface="Times New Roman"/>
                        </a:rPr>
                        <a:t>Soyut işlemler</a:t>
                      </a:r>
                      <a:endParaRPr lang="tr-TR" sz="1200" dirty="0">
                        <a:latin typeface="Calibri"/>
                        <a:ea typeface="Times New Roman"/>
                        <a:cs typeface="Times New Roman"/>
                      </a:endParaRPr>
                    </a:p>
                  </a:txBody>
                  <a:tcPr marL="9525" marR="9525" marT="9525" marB="9525"/>
                </a:tc>
                <a:tc>
                  <a:txBody>
                    <a:bodyPr/>
                    <a:lstStyle/>
                    <a:p>
                      <a:pPr algn="just">
                        <a:lnSpc>
                          <a:spcPct val="106000"/>
                        </a:lnSpc>
                      </a:pPr>
                      <a:r>
                        <a:rPr lang="tr-TR" sz="1200">
                          <a:latin typeface="Times New Roman"/>
                          <a:ea typeface="Calibri"/>
                          <a:cs typeface="Times New Roman"/>
                        </a:rPr>
                        <a:t>11-+ yaş</a:t>
                      </a:r>
                      <a:endParaRPr lang="tr-TR" sz="1200">
                        <a:latin typeface="Calibri"/>
                        <a:ea typeface="Times New Roman"/>
                        <a:cs typeface="Times New Roman"/>
                      </a:endParaRPr>
                    </a:p>
                  </a:txBody>
                  <a:tcPr marL="9525" marR="9525" marT="9525" marB="9525"/>
                </a:tc>
                <a:tc>
                  <a:txBody>
                    <a:bodyPr/>
                    <a:lstStyle/>
                    <a:p>
                      <a:pPr algn="just">
                        <a:lnSpc>
                          <a:spcPct val="106000"/>
                        </a:lnSpc>
                      </a:pPr>
                      <a:r>
                        <a:rPr lang="tr-TR" sz="1200" dirty="0">
                          <a:latin typeface="Times New Roman"/>
                          <a:ea typeface="Calibri"/>
                          <a:cs typeface="Times New Roman"/>
                        </a:rPr>
                        <a:t>Soyut ve hipotetik akıl yürütmenin gelişimi</a:t>
                      </a:r>
                      <a:endParaRPr lang="tr-TR" sz="1200" dirty="0">
                        <a:latin typeface="Calibri"/>
                        <a:ea typeface="Times New Roman"/>
                        <a:cs typeface="Times New Roman"/>
                      </a:endParaRPr>
                    </a:p>
                  </a:txBody>
                  <a:tcPr marL="9525" marR="9525" marT="9525" marB="9525"/>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06"/>
                  </a:ext>
                </a:extLst>
              </a:tr>
            </a:tbl>
          </a:graphicData>
        </a:graphic>
      </p:graphicFrame>
      <p:sp>
        <p:nvSpPr>
          <p:cNvPr id="307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Piaget’e göre bilişsel gelişim dört evreden oluşur:</a:t>
            </a:r>
            <a:endParaRPr kumimoji="0" lang="tr-TR"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ERGEN DÜŞÜNCESİNE BİLGİ - İŞİLEMLEME BAKIŞ AÇISI</a:t>
            </a:r>
            <a:br>
              <a:rPr lang="tr-TR" dirty="0"/>
            </a:br>
            <a:endParaRPr lang="tr-TR" dirty="0"/>
          </a:p>
        </p:txBody>
      </p:sp>
      <p:sp>
        <p:nvSpPr>
          <p:cNvPr id="3" name="2 İçerik Yer Tutucusu"/>
          <p:cNvSpPr>
            <a:spLocks noGrp="1"/>
          </p:cNvSpPr>
          <p:nvPr>
            <p:ph idx="1"/>
          </p:nvPr>
        </p:nvSpPr>
        <p:spPr/>
        <p:txBody>
          <a:bodyPr/>
          <a:lstStyle/>
          <a:p>
            <a:r>
              <a:rPr lang="tr-TR" dirty="0" err="1"/>
              <a:t>Piaget’e</a:t>
            </a:r>
            <a:r>
              <a:rPr lang="tr-TR" dirty="0"/>
              <a:t> ergenlikte ve ergenlik boyunca gerçekte neyin değiştiği göstermede yardımcı olmuyordu. </a:t>
            </a:r>
            <a:r>
              <a:rPr lang="tr-TR" i="1" dirty="0"/>
              <a:t>Ergenleri çocuklardan daha iyi problem çözen bireyler haline getiren nedir?</a:t>
            </a:r>
            <a:r>
              <a:rPr lang="tr-TR" dirty="0"/>
              <a:t>Bu soru ikinci bir bakış açısı da çalışan araştırmacıların ilgi odağını oluşturmaktadır: Bilgi işleme yaklaşımı.</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137</TotalTime>
  <Words>588</Words>
  <Application>Microsoft Office PowerPoint</Application>
  <PresentationFormat>Ekran Gösterisi (4:3)</PresentationFormat>
  <Paragraphs>43</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Century Gothic</vt:lpstr>
      <vt:lpstr>Times New Roman</vt:lpstr>
      <vt:lpstr>Wingdings 3</vt:lpstr>
      <vt:lpstr>Dilim</vt:lpstr>
      <vt:lpstr>ERGENLİKTE BİLİŞSEL GEÇİŞLER</vt:lpstr>
      <vt:lpstr>PowerPoint Sunusu</vt:lpstr>
      <vt:lpstr>Soyut Kavramlar Hakkında Düşünmek </vt:lpstr>
      <vt:lpstr>Düşünme Üzerine Düşünmek </vt:lpstr>
      <vt:lpstr>Çok Boyutlu Düşünmek</vt:lpstr>
      <vt:lpstr>Ergen Göreliği </vt:lpstr>
      <vt:lpstr>ERGENLİK DÜŞÜNCESİ ÜZERİNE KURAMSAL YAKLAŞIMLAR </vt:lpstr>
      <vt:lpstr>PowerPoint Sunusu</vt:lpstr>
      <vt:lpstr>ERGEN DÜŞÜNCESİNE BİLGİ - İŞİLEMLEME BAKIŞ AÇISI </vt:lpstr>
      <vt:lpstr>ERGEN DÜŞÜNCESİ KURAMLARINA YENİ YAKLAŞIMLAR</vt:lpstr>
      <vt:lpstr>ERGENLİK DÖNEMİNDE ZEKADA BİREYSEL FARKLILKLAR</vt:lpstr>
      <vt:lpstr>BAĞLAM İÇERİSİNDEKİ ERGENLİK DÜŞÜNCESİ </vt:lpstr>
      <vt:lpstr>Toplumsal Bilişteki Değişimler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Administrator</dc:creator>
  <cp:lastModifiedBy>vahdetayşe nur</cp:lastModifiedBy>
  <cp:revision>20</cp:revision>
  <dcterms:created xsi:type="dcterms:W3CDTF">2017-10-10T19:41:31Z</dcterms:created>
  <dcterms:modified xsi:type="dcterms:W3CDTF">2018-10-14T16:47:50Z</dcterms:modified>
</cp:coreProperties>
</file>