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7930627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7473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4235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2456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1F26BA-26D4-4F63-85A9-DAE01C08285D}" type="datetimeFigureOut">
              <a:rPr lang="tr-TR" smtClean="0">
                <a:solidFill>
                  <a:srgbClr val="E7E6E6"/>
                </a:solidFill>
              </a:rPr>
              <a:pPr/>
              <a:t>9.03.2020</a:t>
            </a:fld>
            <a:endParaRPr lang="tr-TR">
              <a:solidFill>
                <a:srgbClr val="E7E6E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E7E6E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75190A-E21D-4AE4-A9DD-582D2EBA9A33}" type="slidenum">
              <a:rPr lang="tr-TR" smtClean="0">
                <a:solidFill>
                  <a:srgbClr val="E7E6E6"/>
                </a:solidFill>
              </a:rPr>
              <a:pPr/>
              <a:t>‹#›</a:t>
            </a:fld>
            <a:endParaRPr lang="tr-TR">
              <a:solidFill>
                <a:srgbClr val="E7E6E6"/>
              </a:solidFill>
            </a:endParaRPr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0260169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2841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012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1936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0639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14044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42838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76218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4294967295" orient="horz" pos="1368">
          <p15:clr>
            <a:srgbClr val="F26B43"/>
          </p15:clr>
        </p15:guide>
        <p15:guide id="4294967295" orient="horz" pos="1440">
          <p15:clr>
            <a:srgbClr val="F26B43"/>
          </p15:clr>
        </p15:guide>
        <p15:guide id="4294967295" orient="horz" pos="3696">
          <p15:clr>
            <a:srgbClr val="F26B43"/>
          </p15:clr>
        </p15:guide>
        <p15:guide id="4294967295" orient="horz" pos="432">
          <p15:clr>
            <a:srgbClr val="F26B43"/>
          </p15:clr>
        </p15:guide>
        <p15:guide id="4294967295" orient="horz" pos="1512">
          <p15:clr>
            <a:srgbClr val="F26B43"/>
          </p15:clr>
        </p15:guide>
        <p15:guide id="4294967295" pos="6912">
          <p15:clr>
            <a:srgbClr val="F26B43"/>
          </p15:clr>
        </p15:guide>
        <p15:guide id="4294967295" pos="936">
          <p15:clr>
            <a:srgbClr val="F26B43"/>
          </p15:clr>
        </p15:guide>
        <p15:guide id="4294967295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Prevalence</a:t>
            </a:r>
            <a:r>
              <a:rPr lang="tr-TR" dirty="0" smtClean="0"/>
              <a:t>/</a:t>
            </a:r>
            <a:r>
              <a:rPr lang="tr-TR" dirty="0" err="1" smtClean="0"/>
              <a:t>Prevalans</a:t>
            </a:r>
            <a:r>
              <a:rPr lang="tr-TR" dirty="0" smtClean="0"/>
              <a:t>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tr-TR" dirty="0" smtClean="0"/>
              <a:t>I</a:t>
            </a:r>
            <a:r>
              <a:rPr lang="en-US" dirty="0" smtClean="0"/>
              <a:t>f </a:t>
            </a:r>
            <a:r>
              <a:rPr lang="en-US" dirty="0"/>
              <a:t>20 cows in a herd of 200 cows </a:t>
            </a:r>
            <a:r>
              <a:rPr lang="en-US" dirty="0" smtClean="0"/>
              <a:t>were</a:t>
            </a:r>
            <a:r>
              <a:rPr lang="tr-TR" dirty="0" smtClean="0"/>
              <a:t> </a:t>
            </a:r>
            <a:r>
              <a:rPr lang="en-US" dirty="0" smtClean="0"/>
              <a:t>lame </a:t>
            </a:r>
            <a:r>
              <a:rPr lang="en-US" dirty="0"/>
              <a:t>on a particular day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tr-TR" dirty="0" err="1" smtClean="0"/>
              <a:t>what</a:t>
            </a:r>
            <a:r>
              <a:rPr lang="tr-TR" dirty="0" smtClean="0"/>
              <a:t> </a:t>
            </a:r>
            <a:r>
              <a:rPr lang="tr-TR" dirty="0" err="1" smtClean="0"/>
              <a:t>would</a:t>
            </a:r>
            <a:r>
              <a:rPr lang="tr-TR" dirty="0" smtClean="0"/>
              <a:t> </a:t>
            </a:r>
            <a:r>
              <a:rPr lang="tr-TR" dirty="0" err="1" smtClean="0"/>
              <a:t>prevalence</a:t>
            </a:r>
            <a:r>
              <a:rPr lang="tr-TR" dirty="0" smtClean="0"/>
              <a:t> be? </a:t>
            </a:r>
          </a:p>
          <a:p>
            <a:pPr marL="457200" indent="-457200">
              <a:buFont typeface="+mj-lt"/>
              <a:buAutoNum type="arabicPeriod"/>
            </a:pPr>
            <a:endParaRPr lang="tr-TR" dirty="0"/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Belirli bir günde yapılan araştırmada, 300 sığırlık bir popülasyonun 30’nda tüberküloz saptanırsa, </a:t>
            </a:r>
            <a:r>
              <a:rPr lang="tr-TR" dirty="0" err="1" smtClean="0"/>
              <a:t>prevalansı</a:t>
            </a:r>
            <a:r>
              <a:rPr lang="tr-TR" dirty="0" smtClean="0"/>
              <a:t> kaç olur?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82394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Prevalance</a:t>
            </a:r>
            <a:r>
              <a:rPr lang="tr-TR" dirty="0" smtClean="0"/>
              <a:t>= </a:t>
            </a:r>
            <a:r>
              <a:rPr lang="en-US" u="sng" dirty="0"/>
              <a:t>number of individuals having a </a:t>
            </a:r>
            <a:r>
              <a:rPr lang="en-US" u="sng" dirty="0" smtClean="0"/>
              <a:t>disease</a:t>
            </a:r>
            <a:r>
              <a:rPr lang="tr-TR" u="sng" dirty="0" smtClean="0"/>
              <a:t> </a:t>
            </a:r>
            <a:r>
              <a:rPr lang="en-US" u="sng" dirty="0" smtClean="0"/>
              <a:t>at </a:t>
            </a:r>
            <a:r>
              <a:rPr lang="en-US" u="sng" dirty="0"/>
              <a:t>a particular point in time</a:t>
            </a:r>
          </a:p>
          <a:p>
            <a:pPr marL="1444752" lvl="3" indent="0">
              <a:buNone/>
            </a:pPr>
            <a:r>
              <a:rPr lang="tr-TR" i="0" dirty="0" smtClean="0"/>
              <a:t>	</a:t>
            </a:r>
            <a:r>
              <a:rPr lang="en-US" i="0" dirty="0" smtClean="0"/>
              <a:t>number </a:t>
            </a:r>
            <a:r>
              <a:rPr lang="en-US" i="0" dirty="0"/>
              <a:t>of individuals in the </a:t>
            </a:r>
            <a:r>
              <a:rPr lang="en-US" i="0" dirty="0" smtClean="0"/>
              <a:t>population</a:t>
            </a:r>
            <a:r>
              <a:rPr lang="tr-TR" i="0" dirty="0" smtClean="0"/>
              <a:t> </a:t>
            </a:r>
            <a:r>
              <a:rPr lang="en-US" i="0" dirty="0" smtClean="0"/>
              <a:t>at </a:t>
            </a:r>
            <a:r>
              <a:rPr lang="en-US" i="0" dirty="0"/>
              <a:t>risk at that point in </a:t>
            </a:r>
            <a:r>
              <a:rPr lang="en-US" i="0" dirty="0" smtClean="0"/>
              <a:t>time</a:t>
            </a:r>
            <a:endParaRPr lang="tr-TR" i="0" dirty="0" smtClean="0"/>
          </a:p>
          <a:p>
            <a:pPr marL="0" indent="0">
              <a:buNone/>
            </a:pPr>
            <a:endParaRPr lang="tr-TR" dirty="0"/>
          </a:p>
          <a:p>
            <a:pPr marL="457200" indent="-457200">
              <a:buAutoNum type="arabicPeriod"/>
            </a:pPr>
            <a:r>
              <a:rPr lang="tr-TR" i="0" dirty="0" smtClean="0"/>
              <a:t>20/200= 0.1</a:t>
            </a:r>
          </a:p>
          <a:p>
            <a:pPr marL="457200" indent="-457200">
              <a:buAutoNum type="arabicPeriod"/>
            </a:pPr>
            <a:r>
              <a:rPr lang="tr-TR" i="0" dirty="0" smtClean="0"/>
              <a:t>30/300= 0.1</a:t>
            </a:r>
            <a:endParaRPr lang="tr-TR" i="0" dirty="0"/>
          </a:p>
        </p:txBody>
      </p:sp>
    </p:spTree>
    <p:extLst>
      <p:ext uri="{BB962C8B-B14F-4D97-AF65-F5344CB8AC3E}">
        <p14:creationId xmlns:p14="http://schemas.microsoft.com/office/powerpoint/2010/main" val="3514001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Cumulative</a:t>
            </a:r>
            <a:r>
              <a:rPr lang="tr-TR" dirty="0"/>
              <a:t> </a:t>
            </a:r>
            <a:r>
              <a:rPr lang="tr-TR" dirty="0" err="1" smtClean="0"/>
              <a:t>incidence</a:t>
            </a:r>
            <a:r>
              <a:rPr lang="tr-TR" dirty="0" smtClean="0"/>
              <a:t>/Kümülatif </a:t>
            </a:r>
            <a:r>
              <a:rPr lang="tr-TR" dirty="0" err="1" smtClean="0"/>
              <a:t>insidens</a:t>
            </a:r>
            <a:r>
              <a:rPr lang="tr-TR" dirty="0" smtClean="0"/>
              <a:t>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tr-TR" dirty="0" smtClean="0"/>
              <a:t>I</a:t>
            </a:r>
            <a:r>
              <a:rPr lang="en-US" dirty="0" smtClean="0"/>
              <a:t>f </a:t>
            </a:r>
            <a:r>
              <a:rPr lang="en-US" dirty="0"/>
              <a:t>20 animals in a cattery develop feline </a:t>
            </a:r>
            <a:r>
              <a:rPr lang="en-US" dirty="0" smtClean="0"/>
              <a:t>viral</a:t>
            </a:r>
            <a:r>
              <a:rPr lang="tr-TR" dirty="0" smtClean="0"/>
              <a:t> </a:t>
            </a:r>
            <a:r>
              <a:rPr lang="en-US" dirty="0" err="1" smtClean="0"/>
              <a:t>rhinotracheitis</a:t>
            </a:r>
            <a:r>
              <a:rPr lang="en-US" dirty="0" smtClean="0"/>
              <a:t> </a:t>
            </a:r>
            <a:r>
              <a:rPr lang="en-US" dirty="0"/>
              <a:t>during a week, and there are </a:t>
            </a:r>
            <a:r>
              <a:rPr lang="en-US" dirty="0" smtClean="0"/>
              <a:t>100</a:t>
            </a:r>
            <a:r>
              <a:rPr lang="tr-TR" dirty="0" smtClean="0"/>
              <a:t> </a:t>
            </a:r>
            <a:r>
              <a:rPr lang="en-US" dirty="0" smtClean="0"/>
              <a:t>healthy </a:t>
            </a:r>
            <a:r>
              <a:rPr lang="en-US" dirty="0"/>
              <a:t>cats in the cattery at the beginning of the week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tr-TR" dirty="0" err="1" smtClean="0"/>
              <a:t>then</a:t>
            </a:r>
            <a:r>
              <a:rPr lang="tr-TR" dirty="0"/>
              <a:t>, </a:t>
            </a:r>
            <a:r>
              <a:rPr lang="tr-TR" dirty="0" err="1" smtClean="0"/>
              <a:t>the</a:t>
            </a:r>
            <a:r>
              <a:rPr lang="tr-TR" dirty="0" smtClean="0"/>
              <a:t> CI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 smtClean="0"/>
              <a:t>week</a:t>
            </a:r>
            <a:r>
              <a:rPr lang="tr-TR" dirty="0" smtClean="0"/>
              <a:t>?</a:t>
            </a:r>
          </a:p>
          <a:p>
            <a:pPr marL="457200" indent="-457200">
              <a:buFont typeface="+mj-lt"/>
              <a:buAutoNum type="arabicPeriod"/>
            </a:pPr>
            <a:endParaRPr lang="tr-TR" dirty="0"/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Bir köpek çiftliğindeki 10 köpekte 1 hafta içinde </a:t>
            </a:r>
            <a:r>
              <a:rPr lang="tr-TR" dirty="0" err="1" smtClean="0"/>
              <a:t>pnömoni</a:t>
            </a:r>
            <a:r>
              <a:rPr lang="tr-TR" dirty="0" smtClean="0"/>
              <a:t> gelişirse ve bu çiftlikte hasta başında toplam 50 köpek varsa, o hafta için kümülatif </a:t>
            </a:r>
            <a:r>
              <a:rPr lang="tr-TR" dirty="0" err="1" smtClean="0"/>
              <a:t>insidens</a:t>
            </a:r>
            <a:r>
              <a:rPr lang="tr-TR" dirty="0" smtClean="0"/>
              <a:t>?</a:t>
            </a:r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778121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CI </a:t>
            </a:r>
            <a:r>
              <a:rPr lang="tr-TR" dirty="0" smtClean="0"/>
              <a:t>= </a:t>
            </a:r>
            <a:r>
              <a:rPr lang="en-US" u="sng" dirty="0" smtClean="0"/>
              <a:t>number </a:t>
            </a:r>
            <a:r>
              <a:rPr lang="en-US" u="sng" dirty="0"/>
              <a:t>of individuals that </a:t>
            </a:r>
            <a:r>
              <a:rPr lang="en-US" u="sng" dirty="0" smtClean="0"/>
              <a:t>become</a:t>
            </a:r>
            <a:r>
              <a:rPr lang="tr-TR" u="sng" dirty="0" smtClean="0"/>
              <a:t> </a:t>
            </a:r>
            <a:r>
              <a:rPr lang="en-US" u="sng" dirty="0" smtClean="0"/>
              <a:t>diseased </a:t>
            </a:r>
            <a:r>
              <a:rPr lang="en-US" u="sng" dirty="0"/>
              <a:t>during a particular </a:t>
            </a:r>
            <a:r>
              <a:rPr lang="en-US" u="sng" dirty="0" smtClean="0"/>
              <a:t>period</a:t>
            </a:r>
            <a:endParaRPr lang="tr-TR" u="sng" dirty="0" smtClean="0"/>
          </a:p>
          <a:p>
            <a:pPr marL="530352" lvl="1" indent="0">
              <a:buNone/>
            </a:pPr>
            <a:r>
              <a:rPr lang="en-US" i="0" dirty="0" smtClean="0"/>
              <a:t>number </a:t>
            </a:r>
            <a:r>
              <a:rPr lang="en-US" i="0" dirty="0"/>
              <a:t>of healthy individuals in </a:t>
            </a:r>
            <a:r>
              <a:rPr lang="en-US" i="0" dirty="0" smtClean="0"/>
              <a:t>the</a:t>
            </a:r>
            <a:r>
              <a:rPr lang="tr-TR" i="0" dirty="0" smtClean="0"/>
              <a:t> </a:t>
            </a:r>
            <a:r>
              <a:rPr lang="en-US" i="0" dirty="0" smtClean="0"/>
              <a:t>population </a:t>
            </a:r>
            <a:r>
              <a:rPr lang="en-US" i="0" dirty="0"/>
              <a:t>at the beginning of that </a:t>
            </a:r>
            <a:r>
              <a:rPr lang="en-US" i="0" dirty="0" smtClean="0"/>
              <a:t>period</a:t>
            </a:r>
            <a:endParaRPr lang="tr-TR" i="0" dirty="0" smtClean="0"/>
          </a:p>
          <a:p>
            <a:pPr marL="530352" lvl="1" indent="0">
              <a:buNone/>
            </a:pPr>
            <a:endParaRPr lang="tr-TR" i="0" dirty="0"/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20/100= 0.2</a:t>
            </a:r>
          </a:p>
          <a:p>
            <a:pPr marL="457200" indent="-457200">
              <a:buFont typeface="+mj-lt"/>
              <a:buAutoNum type="arabicPeriod"/>
            </a:pPr>
            <a:r>
              <a:rPr lang="tr-TR" i="0" dirty="0" smtClean="0"/>
              <a:t>20/50= 0.4</a:t>
            </a:r>
            <a:endParaRPr lang="tr-TR" i="0" dirty="0"/>
          </a:p>
        </p:txBody>
      </p:sp>
    </p:spTree>
    <p:extLst>
      <p:ext uri="{BB962C8B-B14F-4D97-AF65-F5344CB8AC3E}">
        <p14:creationId xmlns:p14="http://schemas.microsoft.com/office/powerpoint/2010/main" val="27217368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Morbidity</a:t>
            </a:r>
            <a:r>
              <a:rPr lang="tr-TR" dirty="0" smtClean="0"/>
              <a:t>/ </a:t>
            </a:r>
            <a:r>
              <a:rPr lang="tr-TR" dirty="0" err="1" smtClean="0"/>
              <a:t>Mortality</a:t>
            </a:r>
            <a:r>
              <a:rPr lang="tr-TR" dirty="0" smtClean="0"/>
              <a:t>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If there are 200 animals in a flock of sheep and 50 of them have </a:t>
            </a:r>
            <a:r>
              <a:rPr lang="en-US" dirty="0" smtClean="0"/>
              <a:t>brucellosis</a:t>
            </a:r>
            <a:r>
              <a:rPr lang="tr-TR" dirty="0" smtClean="0"/>
              <a:t>, </a:t>
            </a:r>
            <a:r>
              <a:rPr lang="tr-TR" dirty="0" err="1" smtClean="0"/>
              <a:t>then</a:t>
            </a:r>
            <a:r>
              <a:rPr lang="tr-TR" dirty="0" smtClean="0"/>
              <a:t> </a:t>
            </a:r>
            <a:r>
              <a:rPr lang="tr-TR" b="1" dirty="0" err="1" smtClean="0"/>
              <a:t>morbidity</a:t>
            </a:r>
            <a:r>
              <a:rPr lang="tr-TR" dirty="0" smtClean="0"/>
              <a:t>?</a:t>
            </a:r>
          </a:p>
          <a:p>
            <a:pPr marL="457200" indent="-457200">
              <a:buFont typeface="+mj-lt"/>
              <a:buAutoNum type="arabicPeriod"/>
            </a:pPr>
            <a:endParaRPr lang="tr-TR" dirty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If </a:t>
            </a:r>
            <a:r>
              <a:rPr lang="en-US" dirty="0"/>
              <a:t>there are </a:t>
            </a:r>
            <a:r>
              <a:rPr lang="tr-TR" dirty="0" smtClean="0"/>
              <a:t>100</a:t>
            </a:r>
            <a:r>
              <a:rPr lang="en-US" dirty="0" smtClean="0"/>
              <a:t>0 </a:t>
            </a:r>
            <a:r>
              <a:rPr lang="en-US" dirty="0"/>
              <a:t>animals in a flock of sheep and </a:t>
            </a:r>
            <a:r>
              <a:rPr lang="tr-TR" dirty="0" smtClean="0"/>
              <a:t>200</a:t>
            </a:r>
            <a:r>
              <a:rPr lang="en-US" dirty="0" smtClean="0"/>
              <a:t> </a:t>
            </a:r>
            <a:r>
              <a:rPr lang="en-US" dirty="0"/>
              <a:t>of them </a:t>
            </a:r>
            <a:r>
              <a:rPr lang="tr-TR" dirty="0" err="1" smtClean="0"/>
              <a:t>die</a:t>
            </a:r>
            <a:r>
              <a:rPr lang="tr-TR" dirty="0" smtClean="0"/>
              <a:t> </a:t>
            </a:r>
            <a:r>
              <a:rPr lang="tr-TR" dirty="0" err="1" smtClean="0"/>
              <a:t>because</a:t>
            </a:r>
            <a:r>
              <a:rPr lang="tr-TR" dirty="0" smtClean="0"/>
              <a:t> </a:t>
            </a:r>
            <a:r>
              <a:rPr lang="tr-TR" dirty="0"/>
              <a:t>of </a:t>
            </a:r>
            <a:r>
              <a:rPr lang="tr-TR" dirty="0" err="1" smtClean="0"/>
              <a:t>enterotoxemia</a:t>
            </a:r>
            <a:r>
              <a:rPr lang="tr-TR" dirty="0" smtClean="0"/>
              <a:t>, </a:t>
            </a:r>
            <a:r>
              <a:rPr lang="tr-TR" dirty="0" err="1"/>
              <a:t>then</a:t>
            </a:r>
            <a:r>
              <a:rPr lang="tr-TR" dirty="0"/>
              <a:t> </a:t>
            </a:r>
            <a:r>
              <a:rPr lang="tr-TR" b="1" dirty="0" err="1" smtClean="0"/>
              <a:t>mortality</a:t>
            </a:r>
            <a:r>
              <a:rPr lang="tr-TR" dirty="0" smtClean="0"/>
              <a:t>?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824410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Morbidity</a:t>
            </a:r>
            <a:r>
              <a:rPr lang="tr-TR" dirty="0" smtClean="0"/>
              <a:t>= </a:t>
            </a:r>
            <a:r>
              <a:rPr lang="tr-TR" u="sng" dirty="0" err="1" smtClean="0"/>
              <a:t>number</a:t>
            </a:r>
            <a:r>
              <a:rPr lang="tr-TR" u="sng" dirty="0" smtClean="0"/>
              <a:t> of </a:t>
            </a:r>
            <a:r>
              <a:rPr lang="tr-TR" u="sng" dirty="0" err="1" smtClean="0"/>
              <a:t>diseased</a:t>
            </a:r>
            <a:r>
              <a:rPr lang="tr-TR" u="sng" dirty="0" smtClean="0"/>
              <a:t> </a:t>
            </a:r>
            <a:r>
              <a:rPr lang="tr-TR" u="sng" dirty="0" err="1" smtClean="0"/>
              <a:t>animals</a:t>
            </a:r>
            <a:r>
              <a:rPr lang="tr-TR" dirty="0"/>
              <a:t> </a:t>
            </a:r>
            <a:r>
              <a:rPr lang="tr-TR" dirty="0" smtClean="0"/>
              <a:t>   x 100</a:t>
            </a:r>
          </a:p>
          <a:p>
            <a:pPr marL="1444752" lvl="3" indent="0">
              <a:buNone/>
            </a:pPr>
            <a:r>
              <a:rPr lang="tr-TR" i="0" dirty="0" smtClean="0"/>
              <a:t>	</a:t>
            </a:r>
            <a:r>
              <a:rPr lang="tr-TR" i="0" dirty="0" err="1" smtClean="0"/>
              <a:t>number</a:t>
            </a:r>
            <a:r>
              <a:rPr lang="tr-TR" i="0" dirty="0" smtClean="0"/>
              <a:t> of total </a:t>
            </a:r>
            <a:r>
              <a:rPr lang="tr-TR" i="0" dirty="0" err="1" smtClean="0"/>
              <a:t>animals</a:t>
            </a:r>
            <a:endParaRPr lang="tr-TR" i="0" dirty="0" smtClean="0"/>
          </a:p>
          <a:p>
            <a:pPr marL="1444752" lvl="3" indent="0">
              <a:buNone/>
            </a:pPr>
            <a:endParaRPr lang="tr-TR" i="0" dirty="0"/>
          </a:p>
          <a:p>
            <a:r>
              <a:rPr lang="tr-TR" dirty="0" err="1" smtClean="0"/>
              <a:t>Mortality</a:t>
            </a:r>
            <a:r>
              <a:rPr lang="tr-TR" dirty="0" smtClean="0"/>
              <a:t>= </a:t>
            </a:r>
            <a:r>
              <a:rPr lang="tr-TR" u="sng" dirty="0" err="1" smtClean="0"/>
              <a:t>number</a:t>
            </a:r>
            <a:r>
              <a:rPr lang="tr-TR" u="sng" dirty="0" smtClean="0"/>
              <a:t> of </a:t>
            </a:r>
            <a:r>
              <a:rPr lang="tr-TR" u="sng" dirty="0" err="1" smtClean="0"/>
              <a:t>deaths</a:t>
            </a:r>
            <a:r>
              <a:rPr lang="tr-TR" dirty="0" smtClean="0"/>
              <a:t>	x100</a:t>
            </a:r>
          </a:p>
          <a:p>
            <a:pPr marL="1444752" lvl="3" indent="0">
              <a:buNone/>
            </a:pPr>
            <a:r>
              <a:rPr lang="tr-TR" i="0" dirty="0" err="1" smtClean="0"/>
              <a:t>number</a:t>
            </a:r>
            <a:r>
              <a:rPr lang="tr-TR" i="0" dirty="0" smtClean="0"/>
              <a:t> </a:t>
            </a:r>
            <a:r>
              <a:rPr lang="tr-TR" i="0" dirty="0"/>
              <a:t>of total </a:t>
            </a:r>
            <a:r>
              <a:rPr lang="tr-TR" i="0" dirty="0" err="1"/>
              <a:t>animals</a:t>
            </a:r>
            <a:endParaRPr lang="tr-TR" i="0" u="sng" dirty="0"/>
          </a:p>
        </p:txBody>
      </p:sp>
    </p:spTree>
    <p:extLst>
      <p:ext uri="{BB962C8B-B14F-4D97-AF65-F5344CB8AC3E}">
        <p14:creationId xmlns:p14="http://schemas.microsoft.com/office/powerpoint/2010/main" val="11548584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tr-TR" dirty="0" smtClean="0"/>
              <a:t>(50/200)x100= 25%</a:t>
            </a:r>
          </a:p>
          <a:p>
            <a:pPr marL="457200" indent="-457200">
              <a:buFont typeface="+mj-lt"/>
              <a:buAutoNum type="arabicPeriod"/>
            </a:pPr>
            <a:endParaRPr lang="tr-TR" dirty="0"/>
          </a:p>
          <a:p>
            <a:pPr marL="457200" indent="-457200">
              <a:buFont typeface="+mj-lt"/>
              <a:buAutoNum type="arabicPeriod"/>
            </a:pPr>
            <a:r>
              <a:rPr lang="tr-TR" smtClean="0"/>
              <a:t>(200/100)x100= 20%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69316280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221</Words>
  <Application>Microsoft Office PowerPoint</Application>
  <PresentationFormat>Geniş ekran</PresentationFormat>
  <Paragraphs>31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9" baseType="lpstr">
      <vt:lpstr>Franklin Gothic Book</vt:lpstr>
      <vt:lpstr>Crop</vt:lpstr>
      <vt:lpstr>Prevalence/Prevalans?</vt:lpstr>
      <vt:lpstr>PowerPoint Sunusu</vt:lpstr>
      <vt:lpstr>Cumulative incidence/Kümülatif insidens?</vt:lpstr>
      <vt:lpstr>PowerPoint Sunusu</vt:lpstr>
      <vt:lpstr>Morbidity/ Mortality?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Prevalence/Prevalans?</dc:title>
  <dc:creator>Inci Basak Kaya</dc:creator>
  <cp:lastModifiedBy>Inci Basak Kaya</cp:lastModifiedBy>
  <cp:revision>1</cp:revision>
  <dcterms:created xsi:type="dcterms:W3CDTF">2020-03-09T08:05:04Z</dcterms:created>
  <dcterms:modified xsi:type="dcterms:W3CDTF">2020-03-09T08:05:33Z</dcterms:modified>
</cp:coreProperties>
</file>