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93062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7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3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26016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4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3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63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404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283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21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Prevalence</a:t>
            </a:r>
            <a:r>
              <a:rPr lang="tr-TR" dirty="0" smtClean="0"/>
              <a:t>/</a:t>
            </a:r>
            <a:r>
              <a:rPr lang="tr-TR" dirty="0" err="1" smtClean="0"/>
              <a:t>Prevalans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</a:t>
            </a:r>
            <a:r>
              <a:rPr lang="en-US" dirty="0" smtClean="0"/>
              <a:t>f </a:t>
            </a:r>
            <a:r>
              <a:rPr lang="en-US" dirty="0"/>
              <a:t>20 cows in a herd of 200 cows </a:t>
            </a:r>
            <a:r>
              <a:rPr lang="en-US" dirty="0" smtClean="0"/>
              <a:t>were</a:t>
            </a:r>
            <a:r>
              <a:rPr lang="tr-TR" dirty="0" smtClean="0"/>
              <a:t> </a:t>
            </a:r>
            <a:r>
              <a:rPr lang="en-US" dirty="0" smtClean="0"/>
              <a:t>lame </a:t>
            </a:r>
            <a:r>
              <a:rPr lang="en-US" dirty="0"/>
              <a:t>on a particular day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prevalence</a:t>
            </a:r>
            <a:r>
              <a:rPr lang="tr-TR" dirty="0" smtClean="0"/>
              <a:t> be? 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Belirli bir günde yapılan araştırmada, 300 sığırlık bir popülasyonun 30’nda tüberküloz saptanırsa, </a:t>
            </a:r>
            <a:r>
              <a:rPr lang="tr-TR" dirty="0" err="1" smtClean="0"/>
              <a:t>prevalansı</a:t>
            </a:r>
            <a:r>
              <a:rPr lang="tr-TR" dirty="0" smtClean="0"/>
              <a:t> kaç olur?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239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Prevalance</a:t>
            </a:r>
            <a:r>
              <a:rPr lang="tr-TR" dirty="0" smtClean="0"/>
              <a:t>= </a:t>
            </a:r>
            <a:r>
              <a:rPr lang="en-US" u="sng" dirty="0"/>
              <a:t>number of individuals having a </a:t>
            </a:r>
            <a:r>
              <a:rPr lang="en-US" u="sng" dirty="0" smtClean="0"/>
              <a:t>disease</a:t>
            </a:r>
            <a:r>
              <a:rPr lang="tr-TR" u="sng" dirty="0" smtClean="0"/>
              <a:t> </a:t>
            </a:r>
            <a:r>
              <a:rPr lang="en-US" u="sng" dirty="0" smtClean="0"/>
              <a:t>at </a:t>
            </a:r>
            <a:r>
              <a:rPr lang="en-US" u="sng" dirty="0"/>
              <a:t>a particular point in time</a:t>
            </a:r>
          </a:p>
          <a:p>
            <a:pPr marL="1444752" lvl="3" indent="0">
              <a:buNone/>
            </a:pPr>
            <a:r>
              <a:rPr lang="tr-TR" i="0" dirty="0" smtClean="0"/>
              <a:t>	</a:t>
            </a:r>
            <a:r>
              <a:rPr lang="en-US" i="0" dirty="0" smtClean="0"/>
              <a:t>number </a:t>
            </a:r>
            <a:r>
              <a:rPr lang="en-US" i="0" dirty="0"/>
              <a:t>of individuals in the </a:t>
            </a:r>
            <a:r>
              <a:rPr lang="en-US" i="0" dirty="0" smtClean="0"/>
              <a:t>population</a:t>
            </a:r>
            <a:r>
              <a:rPr lang="tr-TR" i="0" dirty="0" smtClean="0"/>
              <a:t> </a:t>
            </a:r>
            <a:r>
              <a:rPr lang="en-US" i="0" dirty="0" smtClean="0"/>
              <a:t>at </a:t>
            </a:r>
            <a:r>
              <a:rPr lang="en-US" i="0" dirty="0"/>
              <a:t>risk at that point in </a:t>
            </a:r>
            <a:r>
              <a:rPr lang="en-US" i="0" dirty="0" smtClean="0"/>
              <a:t>time</a:t>
            </a:r>
            <a:endParaRPr lang="tr-TR" i="0" dirty="0" smtClean="0"/>
          </a:p>
          <a:p>
            <a:pPr marL="0" indent="0">
              <a:buNone/>
            </a:pPr>
            <a:endParaRPr lang="tr-TR" dirty="0"/>
          </a:p>
          <a:p>
            <a:pPr marL="457200" indent="-457200">
              <a:buAutoNum type="arabicPeriod"/>
            </a:pPr>
            <a:r>
              <a:rPr lang="tr-TR" i="0" dirty="0" smtClean="0"/>
              <a:t>20/200= 0.1</a:t>
            </a:r>
          </a:p>
          <a:p>
            <a:pPr marL="457200" indent="-457200">
              <a:buAutoNum type="arabicPeriod"/>
            </a:pPr>
            <a:r>
              <a:rPr lang="tr-TR" i="0" dirty="0" smtClean="0"/>
              <a:t>30/300= 0.1</a:t>
            </a: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351400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Cumulative</a:t>
            </a:r>
            <a:r>
              <a:rPr lang="tr-TR" dirty="0"/>
              <a:t> </a:t>
            </a:r>
            <a:r>
              <a:rPr lang="tr-TR" dirty="0" err="1" smtClean="0"/>
              <a:t>incidence</a:t>
            </a:r>
            <a:r>
              <a:rPr lang="tr-TR" dirty="0" smtClean="0"/>
              <a:t>/Kümülatif </a:t>
            </a:r>
            <a:r>
              <a:rPr lang="tr-TR" dirty="0" err="1" smtClean="0"/>
              <a:t>insidens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</a:t>
            </a:r>
            <a:r>
              <a:rPr lang="en-US" dirty="0" smtClean="0"/>
              <a:t>f </a:t>
            </a:r>
            <a:r>
              <a:rPr lang="en-US" dirty="0"/>
              <a:t>20 animals in a cattery develop feline </a:t>
            </a:r>
            <a:r>
              <a:rPr lang="en-US" dirty="0" smtClean="0"/>
              <a:t>viral</a:t>
            </a:r>
            <a:r>
              <a:rPr lang="tr-TR" dirty="0" smtClean="0"/>
              <a:t> </a:t>
            </a:r>
            <a:r>
              <a:rPr lang="en-US" dirty="0" err="1" smtClean="0"/>
              <a:t>rhinotracheitis</a:t>
            </a:r>
            <a:r>
              <a:rPr lang="en-US" dirty="0" smtClean="0"/>
              <a:t> </a:t>
            </a:r>
            <a:r>
              <a:rPr lang="en-US" dirty="0"/>
              <a:t>during a week, and there are </a:t>
            </a:r>
            <a:r>
              <a:rPr lang="en-US" dirty="0" smtClean="0"/>
              <a:t>100</a:t>
            </a:r>
            <a:r>
              <a:rPr lang="tr-TR" dirty="0" smtClean="0"/>
              <a:t> </a:t>
            </a:r>
            <a:r>
              <a:rPr lang="en-US" dirty="0" smtClean="0"/>
              <a:t>healthy </a:t>
            </a:r>
            <a:r>
              <a:rPr lang="en-US" dirty="0"/>
              <a:t>cats in the cattery at the beginning of the week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CI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week</a:t>
            </a:r>
            <a:r>
              <a:rPr lang="tr-TR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Bir köpek çiftliğindeki 10 köpekte 1 hafta içinde </a:t>
            </a:r>
            <a:r>
              <a:rPr lang="tr-TR" dirty="0" err="1" smtClean="0"/>
              <a:t>pnömoni</a:t>
            </a:r>
            <a:r>
              <a:rPr lang="tr-TR" dirty="0" smtClean="0"/>
              <a:t> gelişirse ve bu çiftlikte hasta başında toplam 50 köpek varsa, o hafta için kümülatif </a:t>
            </a:r>
            <a:r>
              <a:rPr lang="tr-TR" dirty="0" err="1" smtClean="0"/>
              <a:t>insidens</a:t>
            </a:r>
            <a:r>
              <a:rPr lang="tr-TR" dirty="0" smtClean="0"/>
              <a:t>?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81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CI </a:t>
            </a:r>
            <a:r>
              <a:rPr lang="tr-TR" dirty="0" smtClean="0"/>
              <a:t>= </a:t>
            </a:r>
            <a:r>
              <a:rPr lang="en-US" u="sng" dirty="0" smtClean="0"/>
              <a:t>number </a:t>
            </a:r>
            <a:r>
              <a:rPr lang="en-US" u="sng" dirty="0"/>
              <a:t>of individuals that </a:t>
            </a:r>
            <a:r>
              <a:rPr lang="en-US" u="sng" dirty="0" smtClean="0"/>
              <a:t>become</a:t>
            </a:r>
            <a:r>
              <a:rPr lang="tr-TR" u="sng" dirty="0" smtClean="0"/>
              <a:t> </a:t>
            </a:r>
            <a:r>
              <a:rPr lang="en-US" u="sng" dirty="0" smtClean="0"/>
              <a:t>diseased </a:t>
            </a:r>
            <a:r>
              <a:rPr lang="en-US" u="sng" dirty="0"/>
              <a:t>during a particular </a:t>
            </a:r>
            <a:r>
              <a:rPr lang="en-US" u="sng" dirty="0" smtClean="0"/>
              <a:t>period</a:t>
            </a:r>
            <a:endParaRPr lang="tr-TR" u="sng" dirty="0" smtClean="0"/>
          </a:p>
          <a:p>
            <a:pPr marL="530352" lvl="1" indent="0">
              <a:buNone/>
            </a:pPr>
            <a:r>
              <a:rPr lang="en-US" i="0" dirty="0" smtClean="0"/>
              <a:t>number </a:t>
            </a:r>
            <a:r>
              <a:rPr lang="en-US" i="0" dirty="0"/>
              <a:t>of healthy individuals in </a:t>
            </a:r>
            <a:r>
              <a:rPr lang="en-US" i="0" dirty="0" smtClean="0"/>
              <a:t>the</a:t>
            </a:r>
            <a:r>
              <a:rPr lang="tr-TR" i="0" dirty="0" smtClean="0"/>
              <a:t> </a:t>
            </a:r>
            <a:r>
              <a:rPr lang="en-US" i="0" dirty="0" smtClean="0"/>
              <a:t>population </a:t>
            </a:r>
            <a:r>
              <a:rPr lang="en-US" i="0" dirty="0"/>
              <a:t>at the beginning of that </a:t>
            </a:r>
            <a:r>
              <a:rPr lang="en-US" i="0" dirty="0" smtClean="0"/>
              <a:t>period</a:t>
            </a:r>
            <a:endParaRPr lang="tr-TR" i="0" dirty="0" smtClean="0"/>
          </a:p>
          <a:p>
            <a:pPr marL="530352" lvl="1" indent="0">
              <a:buNone/>
            </a:pPr>
            <a:endParaRPr lang="tr-TR" i="0" dirty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20/100= 0.2</a:t>
            </a:r>
          </a:p>
          <a:p>
            <a:pPr marL="457200" indent="-457200">
              <a:buFont typeface="+mj-lt"/>
              <a:buAutoNum type="arabicPeriod"/>
            </a:pPr>
            <a:r>
              <a:rPr lang="tr-TR" i="0" dirty="0" smtClean="0"/>
              <a:t>20/50= 0.4</a:t>
            </a: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272173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Morbidity</a:t>
            </a:r>
            <a:r>
              <a:rPr lang="tr-TR" dirty="0" smtClean="0"/>
              <a:t>/ </a:t>
            </a:r>
            <a:r>
              <a:rPr lang="tr-TR" dirty="0" err="1" smtClean="0"/>
              <a:t>Mortality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If there are 200 animals in a flock of sheep and 50 of them have </a:t>
            </a:r>
            <a:r>
              <a:rPr lang="en-US" dirty="0" smtClean="0"/>
              <a:t>brucellosis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b="1" dirty="0" err="1" smtClean="0"/>
              <a:t>morbidity</a:t>
            </a:r>
            <a:r>
              <a:rPr lang="tr-TR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there are </a:t>
            </a:r>
            <a:r>
              <a:rPr lang="tr-TR" dirty="0" smtClean="0"/>
              <a:t>100</a:t>
            </a:r>
            <a:r>
              <a:rPr lang="en-US" dirty="0" smtClean="0"/>
              <a:t>0 </a:t>
            </a:r>
            <a:r>
              <a:rPr lang="en-US" dirty="0"/>
              <a:t>animals in a flock of sheep and </a:t>
            </a:r>
            <a:r>
              <a:rPr lang="tr-TR" dirty="0" smtClean="0"/>
              <a:t>200</a:t>
            </a:r>
            <a:r>
              <a:rPr lang="en-US" dirty="0" smtClean="0"/>
              <a:t> </a:t>
            </a:r>
            <a:r>
              <a:rPr lang="en-US" dirty="0"/>
              <a:t>of them </a:t>
            </a:r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 smtClean="0"/>
              <a:t>enterotoxemia</a:t>
            </a:r>
            <a:r>
              <a:rPr lang="tr-TR" dirty="0" smtClean="0"/>
              <a:t>, </a:t>
            </a:r>
            <a:r>
              <a:rPr lang="tr-TR" dirty="0" err="1"/>
              <a:t>then</a:t>
            </a:r>
            <a:r>
              <a:rPr lang="tr-TR" dirty="0"/>
              <a:t> </a:t>
            </a:r>
            <a:r>
              <a:rPr lang="tr-TR" b="1" dirty="0" err="1" smtClean="0"/>
              <a:t>mortality</a:t>
            </a:r>
            <a:r>
              <a:rPr lang="tr-TR" dirty="0" smtClean="0"/>
              <a:t>?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44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Morbidity</a:t>
            </a:r>
            <a:r>
              <a:rPr lang="tr-TR" dirty="0" smtClean="0"/>
              <a:t>= </a:t>
            </a:r>
            <a:r>
              <a:rPr lang="tr-TR" u="sng" dirty="0" err="1" smtClean="0"/>
              <a:t>number</a:t>
            </a:r>
            <a:r>
              <a:rPr lang="tr-TR" u="sng" dirty="0" smtClean="0"/>
              <a:t> of </a:t>
            </a:r>
            <a:r>
              <a:rPr lang="tr-TR" u="sng" dirty="0" err="1" smtClean="0"/>
              <a:t>diseased</a:t>
            </a:r>
            <a:r>
              <a:rPr lang="tr-TR" u="sng" dirty="0" smtClean="0"/>
              <a:t> </a:t>
            </a:r>
            <a:r>
              <a:rPr lang="tr-TR" u="sng" dirty="0" err="1" smtClean="0"/>
              <a:t>animals</a:t>
            </a:r>
            <a:r>
              <a:rPr lang="tr-TR" dirty="0"/>
              <a:t> </a:t>
            </a:r>
            <a:r>
              <a:rPr lang="tr-TR" dirty="0" smtClean="0"/>
              <a:t>   x 100</a:t>
            </a:r>
          </a:p>
          <a:p>
            <a:pPr marL="1444752" lvl="3" indent="0">
              <a:buNone/>
            </a:pPr>
            <a:r>
              <a:rPr lang="tr-TR" i="0" dirty="0" smtClean="0"/>
              <a:t>	</a:t>
            </a:r>
            <a:r>
              <a:rPr lang="tr-TR" i="0" dirty="0" err="1" smtClean="0"/>
              <a:t>number</a:t>
            </a:r>
            <a:r>
              <a:rPr lang="tr-TR" i="0" dirty="0" smtClean="0"/>
              <a:t> of total </a:t>
            </a:r>
            <a:r>
              <a:rPr lang="tr-TR" i="0" dirty="0" err="1" smtClean="0"/>
              <a:t>animals</a:t>
            </a:r>
            <a:endParaRPr lang="tr-TR" i="0" dirty="0" smtClean="0"/>
          </a:p>
          <a:p>
            <a:pPr marL="1444752" lvl="3" indent="0">
              <a:buNone/>
            </a:pPr>
            <a:endParaRPr lang="tr-TR" i="0" dirty="0"/>
          </a:p>
          <a:p>
            <a:r>
              <a:rPr lang="tr-TR" dirty="0" err="1" smtClean="0"/>
              <a:t>Mortality</a:t>
            </a:r>
            <a:r>
              <a:rPr lang="tr-TR" dirty="0" smtClean="0"/>
              <a:t>= </a:t>
            </a:r>
            <a:r>
              <a:rPr lang="tr-TR" u="sng" dirty="0" err="1" smtClean="0"/>
              <a:t>number</a:t>
            </a:r>
            <a:r>
              <a:rPr lang="tr-TR" u="sng" dirty="0" smtClean="0"/>
              <a:t> of </a:t>
            </a:r>
            <a:r>
              <a:rPr lang="tr-TR" u="sng" dirty="0" err="1" smtClean="0"/>
              <a:t>deaths</a:t>
            </a:r>
            <a:r>
              <a:rPr lang="tr-TR" dirty="0" smtClean="0"/>
              <a:t>	x100</a:t>
            </a:r>
          </a:p>
          <a:p>
            <a:pPr marL="1444752" lvl="3" indent="0">
              <a:buNone/>
            </a:pPr>
            <a:r>
              <a:rPr lang="tr-TR" i="0" dirty="0" err="1" smtClean="0"/>
              <a:t>number</a:t>
            </a:r>
            <a:r>
              <a:rPr lang="tr-TR" i="0" dirty="0" smtClean="0"/>
              <a:t> </a:t>
            </a:r>
            <a:r>
              <a:rPr lang="tr-TR" i="0" dirty="0"/>
              <a:t>of total </a:t>
            </a:r>
            <a:r>
              <a:rPr lang="tr-TR" i="0" dirty="0" err="1"/>
              <a:t>animals</a:t>
            </a:r>
            <a:endParaRPr lang="tr-TR" i="0" u="sng" dirty="0"/>
          </a:p>
        </p:txBody>
      </p:sp>
    </p:spTree>
    <p:extLst>
      <p:ext uri="{BB962C8B-B14F-4D97-AF65-F5344CB8AC3E}">
        <p14:creationId xmlns:p14="http://schemas.microsoft.com/office/powerpoint/2010/main" val="115485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(50/200)x100= 25%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smtClean="0"/>
              <a:t>(200/100)x100= 20%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93162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Geniş ekran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Prevalence/Prevalans?</vt:lpstr>
      <vt:lpstr>PowerPoint Sunusu</vt:lpstr>
      <vt:lpstr>Cumulative incidence/Kümülatif insidens?</vt:lpstr>
      <vt:lpstr>PowerPoint Sunusu</vt:lpstr>
      <vt:lpstr>Morbidity/ Mortality?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Prevalence/Prevalans?</dc:title>
  <dc:creator>Inci Basak Kaya</dc:creator>
  <cp:lastModifiedBy>Inci Basak Kaya</cp:lastModifiedBy>
  <cp:revision>1</cp:revision>
  <dcterms:created xsi:type="dcterms:W3CDTF">2020-03-09T08:05:04Z</dcterms:created>
  <dcterms:modified xsi:type="dcterms:W3CDTF">2020-03-09T08:05:33Z</dcterms:modified>
</cp:coreProperties>
</file>