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17.03.2017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1042988" y="2133600"/>
            <a:ext cx="6777037" cy="3698875"/>
          </a:xfrm>
        </p:spPr>
        <p:txBody>
          <a:bodyPr>
            <a:normAutofit fontScale="92500"/>
          </a:bodyPr>
          <a:lstStyle/>
          <a:p>
            <a:pPr marL="365760" indent="-283464" eaLnBrk="1" fontAlgn="auto" hangingPunct="1">
              <a:spcAft>
                <a:spcPts val="0"/>
              </a:spcAft>
              <a:buFont typeface="Wingdings 2"/>
              <a:buChar char=""/>
              <a:defRPr/>
            </a:pPr>
            <a:endParaRPr lang="tr-TR" dirty="0" smtClean="0"/>
          </a:p>
          <a:p>
            <a:pPr marL="365760" indent="-283464" algn="just" eaLnBrk="1" fontAlgn="auto" hangingPunct="1">
              <a:spcAft>
                <a:spcPts val="0"/>
              </a:spcAft>
              <a:buFont typeface="Wingdings 2"/>
              <a:buChar char=""/>
              <a:defRPr/>
            </a:pPr>
            <a:r>
              <a:rPr lang="tr-TR" sz="2400" dirty="0" smtClean="0"/>
              <a:t>Küresel </a:t>
            </a:r>
            <a:r>
              <a:rPr lang="tr-TR" sz="2400" dirty="0" smtClean="0">
                <a:solidFill>
                  <a:srgbClr val="C00000"/>
                </a:solidFill>
                <a:effectLst>
                  <a:outerShdw blurRad="38100" dist="38100" dir="2700000" algn="tl">
                    <a:srgbClr val="000000">
                      <a:alpha val="43137"/>
                    </a:srgbClr>
                  </a:outerShdw>
                </a:effectLst>
              </a:rPr>
              <a:t>okur-yazarlık oranı yetişkin </a:t>
            </a:r>
          </a:p>
          <a:p>
            <a:pPr marL="365760" indent="-283464" algn="just" eaLnBrk="1" fontAlgn="auto" hangingPunct="1">
              <a:spcAft>
                <a:spcPts val="0"/>
              </a:spcAft>
              <a:buFont typeface="Wingdings 2"/>
              <a:buChar char=""/>
              <a:defRPr/>
            </a:pPr>
            <a:r>
              <a:rPr lang="tr-TR" sz="2400" dirty="0" smtClean="0">
                <a:solidFill>
                  <a:srgbClr val="C00000"/>
                </a:solidFill>
                <a:effectLst>
                  <a:outerShdw blurRad="38100" dist="38100" dir="2700000" algn="tl">
                    <a:srgbClr val="000000">
                      <a:alpha val="43137"/>
                    </a:srgbClr>
                  </a:outerShdw>
                </a:effectLst>
              </a:rPr>
              <a:t>erkekler için %88 iken, kadınlar için %79 dolayındadır. </a:t>
            </a:r>
          </a:p>
          <a:p>
            <a:pPr marL="365760" indent="-283464" algn="just" eaLnBrk="1" fontAlgn="auto" hangingPunct="1">
              <a:spcAft>
                <a:spcPts val="0"/>
              </a:spcAft>
              <a:buFont typeface="Wingdings 2"/>
              <a:buChar char=""/>
              <a:defRPr/>
            </a:pPr>
            <a:endParaRPr lang="tr-TR" sz="2400" dirty="0" smtClean="0"/>
          </a:p>
          <a:p>
            <a:pPr marL="365760" indent="-283464" algn="just" eaLnBrk="1" fontAlgn="auto" hangingPunct="1">
              <a:spcAft>
                <a:spcPts val="0"/>
              </a:spcAft>
              <a:buFont typeface="Wingdings 2"/>
              <a:buChar char=""/>
              <a:defRPr/>
            </a:pPr>
            <a:r>
              <a:rPr lang="tr-TR" sz="2400" dirty="0" smtClean="0"/>
              <a:t>Kadın okur-yazarlık oranları </a:t>
            </a:r>
          </a:p>
          <a:p>
            <a:pPr marL="365760" indent="-283464" algn="just" eaLnBrk="1" fontAlgn="auto" hangingPunct="1">
              <a:spcAft>
                <a:spcPts val="0"/>
              </a:spcAft>
              <a:buFont typeface="Wingdings 2"/>
              <a:buChar char=""/>
              <a:defRPr/>
            </a:pPr>
            <a:r>
              <a:rPr lang="tr-TR" sz="2400" dirty="0" smtClean="0">
                <a:solidFill>
                  <a:srgbClr val="0070C0"/>
                </a:solidFill>
                <a:effectLst>
                  <a:outerShdw blurRad="38100" dist="38100" dir="2700000" algn="tl">
                    <a:srgbClr val="000000">
                      <a:alpha val="43137"/>
                    </a:srgbClr>
                  </a:outerShdw>
                </a:effectLst>
              </a:rPr>
              <a:t>Avrupa’da ve Kuzey Amerika’da %95’lerin üzerindeyken, Afrika ülkelerinin çoğunda ve Orta Güney Asya’da %50’ler gibi düşük düzeylerde seyretmektedir.</a:t>
            </a:r>
          </a:p>
          <a:p>
            <a:pPr marL="365760" indent="-283464" eaLnBrk="1" fontAlgn="auto" hangingPunct="1">
              <a:spcAft>
                <a:spcPts val="0"/>
              </a:spcAft>
              <a:buFont typeface="Wingdings 2"/>
              <a:buChar char=""/>
              <a:defRPr/>
            </a:pPr>
            <a:endParaRPr lang="tr-TR" dirty="0" smtClean="0"/>
          </a:p>
        </p:txBody>
      </p:sp>
      <p:sp>
        <p:nvSpPr>
          <p:cNvPr id="3" name="2 Slayt Numarası Yer Tutucusu"/>
          <p:cNvSpPr>
            <a:spLocks noGrp="1"/>
          </p:cNvSpPr>
          <p:nvPr>
            <p:ph type="sldNum" sz="quarter" idx="12"/>
          </p:nvPr>
        </p:nvSpPr>
        <p:spPr/>
        <p:txBody>
          <a:bodyPr/>
          <a:lstStyle/>
          <a:p>
            <a:pPr>
              <a:defRPr/>
            </a:pPr>
            <a:fld id="{D1D90861-7B8C-4670-AA25-F7474607B98B}" type="slidenum">
              <a:rPr lang="tr-TR" smtClean="0"/>
              <a:pPr>
                <a:defRPr/>
              </a:pPr>
              <a:t>1</a:t>
            </a:fld>
            <a:endParaRPr lang="tr-TR" dirty="0"/>
          </a:p>
        </p:txBody>
      </p:sp>
      <p:pic>
        <p:nvPicPr>
          <p:cNvPr id="297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0"/>
            <a:ext cx="3348037" cy="263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350" y="0"/>
            <a:ext cx="3852863"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337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1042988" y="2492375"/>
            <a:ext cx="6777037" cy="3340100"/>
          </a:xfrm>
        </p:spPr>
        <p:txBody>
          <a:bodyPr/>
          <a:lstStyle/>
          <a:p>
            <a:pPr eaLnBrk="1" hangingPunct="1"/>
            <a:endParaRPr lang="tr-TR" smtClean="0"/>
          </a:p>
          <a:p>
            <a:pPr algn="just" eaLnBrk="1" hangingPunct="1"/>
            <a:r>
              <a:rPr lang="tr-TR" sz="2400" smtClean="0"/>
              <a:t>Sürdürülebilir ve etkili yetişkin eğitimi programları olmadan bu bölgelerdeki yetişkin kadınların yaşamlarının sonuna kadar okuma yazma öğrenemeyecekleri tahmin edilmektedir </a:t>
            </a:r>
            <a:r>
              <a:rPr lang="tr-TR" sz="2400" i="1" smtClean="0"/>
              <a:t>(United Nations, 2010: 45-46).</a:t>
            </a:r>
          </a:p>
        </p:txBody>
      </p:sp>
      <p:sp>
        <p:nvSpPr>
          <p:cNvPr id="3" name="2 Slayt Numarası Yer Tutucusu"/>
          <p:cNvSpPr>
            <a:spLocks noGrp="1"/>
          </p:cNvSpPr>
          <p:nvPr>
            <p:ph type="sldNum" sz="quarter" idx="12"/>
          </p:nvPr>
        </p:nvSpPr>
        <p:spPr/>
        <p:txBody>
          <a:bodyPr/>
          <a:lstStyle/>
          <a:p>
            <a:pPr>
              <a:defRPr/>
            </a:pPr>
            <a:fld id="{48CACA7E-160E-4090-93E1-4940E8711043}" type="slidenum">
              <a:rPr lang="tr-TR" smtClean="0"/>
              <a:pPr>
                <a:defRPr/>
              </a:pPr>
              <a:t>2</a:t>
            </a:fld>
            <a:endParaRPr lang="tr-TR" dirty="0"/>
          </a:p>
        </p:txBody>
      </p:sp>
      <p:pic>
        <p:nvPicPr>
          <p:cNvPr id="307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625" y="0"/>
            <a:ext cx="3635375" cy="220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8907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1042988" y="3716338"/>
            <a:ext cx="6777037" cy="2116137"/>
          </a:xfrm>
        </p:spPr>
        <p:txBody>
          <a:bodyPr>
            <a:normAutofit fontScale="92500" lnSpcReduction="10000"/>
          </a:bodyPr>
          <a:lstStyle/>
          <a:p>
            <a:pPr marL="365760" indent="-283464" algn="just" eaLnBrk="1" fontAlgn="auto" hangingPunct="1">
              <a:spcAft>
                <a:spcPts val="0"/>
              </a:spcAft>
              <a:buFont typeface="Wingdings 2"/>
              <a:buChar char=""/>
              <a:defRPr/>
            </a:pPr>
            <a:r>
              <a:rPr lang="tr-TR" sz="2000" dirty="0" smtClean="0"/>
              <a:t>Eğitime erişim, dünya genelinde </a:t>
            </a:r>
            <a:r>
              <a:rPr lang="tr-TR" sz="2000" dirty="0" smtClean="0">
                <a:effectLst>
                  <a:outerShdw blurRad="38100" dist="38100" dir="2700000" algn="tl">
                    <a:srgbClr val="000000">
                      <a:alpha val="43137"/>
                    </a:srgbClr>
                  </a:outerShdw>
                </a:effectLst>
              </a:rPr>
              <a:t>bölgesel gelişmişlik düzeyine </a:t>
            </a:r>
            <a:r>
              <a:rPr lang="tr-TR" sz="2000" dirty="0" smtClean="0"/>
              <a:t>bağlı olarak büyük değişiklik gösterir. </a:t>
            </a:r>
          </a:p>
          <a:p>
            <a:pPr marL="365760" indent="-283464" algn="just" eaLnBrk="1" fontAlgn="auto" hangingPunct="1">
              <a:spcAft>
                <a:spcPts val="0"/>
              </a:spcAft>
              <a:buFont typeface="Wingdings 2"/>
              <a:buChar char=""/>
              <a:defRPr/>
            </a:pPr>
            <a:endParaRPr lang="tr-TR" sz="2000" dirty="0" smtClean="0"/>
          </a:p>
          <a:p>
            <a:pPr marL="365760" indent="-283464" algn="just" eaLnBrk="1" fontAlgn="auto" hangingPunct="1">
              <a:spcAft>
                <a:spcPts val="0"/>
              </a:spcAft>
              <a:buFont typeface="Wingdings 2"/>
              <a:buChar char=""/>
              <a:defRPr/>
            </a:pPr>
            <a:r>
              <a:rPr lang="tr-TR" sz="2000" dirty="0" smtClean="0"/>
              <a:t>Afrika ülkelerinin çoğunda, Orta ve Güney Amerika’da, Güney Doğu Asya’da kadınların yüzde %50’sinden çoğu hiçbir eğitim görmediği gibi her eğitim düzeyindeki toplumsal cinsiyet farkları da gelişmiş ülkelerdekinden çok daha fazladır.</a:t>
            </a:r>
          </a:p>
        </p:txBody>
      </p:sp>
      <p:sp>
        <p:nvSpPr>
          <p:cNvPr id="3" name="2 Slayt Numarası Yer Tutucusu"/>
          <p:cNvSpPr>
            <a:spLocks noGrp="1"/>
          </p:cNvSpPr>
          <p:nvPr>
            <p:ph type="sldNum" sz="quarter" idx="12"/>
          </p:nvPr>
        </p:nvSpPr>
        <p:spPr/>
        <p:txBody>
          <a:bodyPr/>
          <a:lstStyle/>
          <a:p>
            <a:pPr>
              <a:defRPr/>
            </a:pPr>
            <a:fld id="{88EF0CD4-E811-4B87-A850-FB988858F1E7}" type="slidenum">
              <a:rPr lang="tr-TR" smtClean="0"/>
              <a:pPr>
                <a:defRPr/>
              </a:pPr>
              <a:t>3</a:t>
            </a:fld>
            <a:endParaRPr lang="tr-TR" dirty="0"/>
          </a:p>
        </p:txBody>
      </p:sp>
      <p:pic>
        <p:nvPicPr>
          <p:cNvPr id="31748" name="Picture 7" descr="bölgesel okur yazarlık oranı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0"/>
            <a:ext cx="8027987" cy="321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4230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1042988" y="2708275"/>
            <a:ext cx="7561262" cy="3124200"/>
          </a:xfrm>
        </p:spPr>
        <p:txBody>
          <a:bodyPr>
            <a:normAutofit fontScale="92500" lnSpcReduction="10000"/>
          </a:bodyPr>
          <a:lstStyle/>
          <a:p>
            <a:pPr marL="365760" indent="-283464" algn="just" eaLnBrk="1" fontAlgn="auto" hangingPunct="1">
              <a:spcAft>
                <a:spcPts val="0"/>
              </a:spcAft>
              <a:buFont typeface="Wingdings 2"/>
              <a:buChar char=""/>
              <a:defRPr/>
            </a:pPr>
            <a:r>
              <a:rPr lang="tr-TR" sz="2400" dirty="0" smtClean="0"/>
              <a:t>Genel olarak kentlerdeki kadınların, kırsal alanlarda yaşayanlara, genç kuşaktakilerin daha öncekilere kıyasla eğitime erişimleri daha kolay ve eğitimde kalma süreleri daha uzundur. </a:t>
            </a:r>
          </a:p>
          <a:p>
            <a:pPr marL="365760" indent="-283464" algn="just" eaLnBrk="1" fontAlgn="auto" hangingPunct="1">
              <a:spcAft>
                <a:spcPts val="0"/>
              </a:spcAft>
              <a:buFont typeface="Wingdings 2"/>
              <a:buChar char=""/>
              <a:defRPr/>
            </a:pPr>
            <a:endParaRPr lang="tr-TR" sz="2400" dirty="0" smtClean="0"/>
          </a:p>
          <a:p>
            <a:pPr marL="365760" indent="-283464" algn="just" eaLnBrk="1" fontAlgn="auto" hangingPunct="1">
              <a:spcAft>
                <a:spcPts val="0"/>
              </a:spcAft>
              <a:buFont typeface="Wingdings 2"/>
              <a:buChar char=""/>
              <a:defRPr/>
            </a:pPr>
            <a:r>
              <a:rPr lang="tr-TR" sz="2400" dirty="0" smtClean="0"/>
              <a:t>Bu konuda, özellikle de yoksul ve kırsal kesimlerden kız çocukların okula kaydının ve eğitimde kalmasının sağlanmasına öncelik verilmesi özellikle vurgulanmaktadır </a:t>
            </a:r>
            <a:r>
              <a:rPr lang="tr-TR" sz="2400" i="1" dirty="0" smtClean="0"/>
              <a:t>(United </a:t>
            </a:r>
            <a:r>
              <a:rPr lang="tr-TR" sz="2400" i="1" dirty="0" err="1" smtClean="0"/>
              <a:t>Nations</a:t>
            </a:r>
            <a:r>
              <a:rPr lang="tr-TR" sz="2400" i="1" dirty="0" smtClean="0"/>
              <a:t>, 2010).</a:t>
            </a:r>
          </a:p>
        </p:txBody>
      </p:sp>
      <p:sp>
        <p:nvSpPr>
          <p:cNvPr id="3" name="2 Slayt Numarası Yer Tutucusu"/>
          <p:cNvSpPr>
            <a:spLocks noGrp="1"/>
          </p:cNvSpPr>
          <p:nvPr>
            <p:ph type="sldNum" sz="quarter" idx="12"/>
          </p:nvPr>
        </p:nvSpPr>
        <p:spPr/>
        <p:txBody>
          <a:bodyPr/>
          <a:lstStyle/>
          <a:p>
            <a:pPr>
              <a:defRPr/>
            </a:pPr>
            <a:fld id="{AB936B79-0486-4DC1-8194-3F3436098387}" type="slidenum">
              <a:rPr lang="tr-TR" smtClean="0"/>
              <a:pPr>
                <a:defRPr/>
              </a:pPr>
              <a:t>4</a:t>
            </a:fld>
            <a:endParaRPr lang="tr-TR" dirty="0"/>
          </a:p>
        </p:txBody>
      </p:sp>
      <p:pic>
        <p:nvPicPr>
          <p:cNvPr id="327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5600" y="0"/>
            <a:ext cx="3598863"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0205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p:cNvSpPr>
            <a:spLocks noGrp="1"/>
          </p:cNvSpPr>
          <p:nvPr>
            <p:ph idx="1"/>
          </p:nvPr>
        </p:nvSpPr>
        <p:spPr>
          <a:xfrm>
            <a:off x="1042988" y="2133600"/>
            <a:ext cx="7489825" cy="3959225"/>
          </a:xfrm>
        </p:spPr>
        <p:txBody>
          <a:bodyPr/>
          <a:lstStyle/>
          <a:p>
            <a:pPr indent="-273050" algn="just" eaLnBrk="1" hangingPunct="1"/>
            <a:r>
              <a:rPr lang="tr-TR" sz="2000" smtClean="0"/>
              <a:t>Kadınların eğitime erişimleriyle ilgili çok önemli bir gelişme, </a:t>
            </a:r>
            <a:r>
              <a:rPr lang="tr-TR" sz="2000" b="1" smtClean="0"/>
              <a:t>yüksek öğretimdeki </a:t>
            </a:r>
            <a:r>
              <a:rPr lang="tr-TR" sz="2000" smtClean="0"/>
              <a:t>toplumsal cinsiyet eşitliğinin kimi ülkelerde kadınların lehine çevrilmiş olmasıdır.  </a:t>
            </a:r>
          </a:p>
          <a:p>
            <a:pPr indent="-273050" algn="just" eaLnBrk="1" hangingPunct="1"/>
            <a:endParaRPr lang="tr-TR" sz="2000" smtClean="0"/>
          </a:p>
          <a:p>
            <a:pPr indent="-273050" algn="just" eaLnBrk="1" hangingPunct="1"/>
            <a:r>
              <a:rPr lang="tr-TR" sz="2000" smtClean="0"/>
              <a:t>Sadece Avrupa ve Kuzey Amerika’da değil, kimi Arap ülkelerinde, Orta Asya, Latin Amerika ve Karayiplerde yüksek öğretimdeki kadın katılımı %55’ten fazladır.</a:t>
            </a:r>
          </a:p>
          <a:p>
            <a:pPr indent="-273050" algn="just" eaLnBrk="1" hangingPunct="1"/>
            <a:endParaRPr lang="tr-TR" sz="2000" smtClean="0"/>
          </a:p>
          <a:p>
            <a:pPr indent="-273050" algn="just" eaLnBrk="1" hangingPunct="1"/>
            <a:r>
              <a:rPr lang="tr-TR" sz="2000" smtClean="0"/>
              <a:t>Küresel ölçekte, en düşük üniversitelerde kadın katılımı oranı, Afrika ve güney ve batı Asya’nın kimi ülkelerinde gerçekleşmektedir </a:t>
            </a:r>
            <a:r>
              <a:rPr lang="tr-TR" sz="2000" i="1" smtClean="0"/>
              <a:t>(United Nations, 2010</a:t>
            </a:r>
            <a:r>
              <a:rPr lang="tr-TR" sz="2000" smtClean="0"/>
              <a:t>).</a:t>
            </a:r>
          </a:p>
        </p:txBody>
      </p:sp>
      <p:sp>
        <p:nvSpPr>
          <p:cNvPr id="4" name="3 Slayt Numarası Yer Tutucusu"/>
          <p:cNvSpPr>
            <a:spLocks noGrp="1"/>
          </p:cNvSpPr>
          <p:nvPr>
            <p:ph type="sldNum" sz="quarter" idx="12"/>
          </p:nvPr>
        </p:nvSpPr>
        <p:spPr/>
        <p:txBody>
          <a:bodyPr/>
          <a:lstStyle/>
          <a:p>
            <a:pPr>
              <a:defRPr/>
            </a:pPr>
            <a:fld id="{07244E4D-BB62-476B-B47D-AF1A49514FAE}" type="slidenum">
              <a:rPr lang="tr-TR" smtClean="0"/>
              <a:pPr>
                <a:defRPr/>
              </a:pPr>
              <a:t>5</a:t>
            </a:fld>
            <a:endParaRPr lang="tr-TR" dirty="0"/>
          </a:p>
        </p:txBody>
      </p:sp>
      <p:pic>
        <p:nvPicPr>
          <p:cNvPr id="337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1250" y="0"/>
            <a:ext cx="2952750"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1667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1042988" y="5157788"/>
            <a:ext cx="6777037" cy="674687"/>
          </a:xfrm>
        </p:spPr>
        <p:txBody>
          <a:bodyPr/>
          <a:lstStyle/>
          <a:p>
            <a:pPr eaLnBrk="1" hangingPunct="1">
              <a:buFont typeface="Wingdings 2" pitchFamily="18" charset="2"/>
              <a:buNone/>
            </a:pPr>
            <a:r>
              <a:rPr lang="tr-TR" sz="2800" b="1" smtClean="0"/>
              <a:t>Eğitimde Cinsiyet Ayrımcılığı</a:t>
            </a:r>
            <a:endParaRPr lang="tr-TR" sz="2800" smtClean="0"/>
          </a:p>
        </p:txBody>
      </p:sp>
      <p:pic>
        <p:nvPicPr>
          <p:cNvPr id="34819" name="Picture 3" descr="C:\Documents and Settings\User\Desktop\toplumsal_cinsiye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0"/>
            <a:ext cx="8675687" cy="451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3 Slayt Numarası Yer Tutucusu"/>
          <p:cNvSpPr>
            <a:spLocks noGrp="1"/>
          </p:cNvSpPr>
          <p:nvPr>
            <p:ph type="sldNum" sz="quarter" idx="12"/>
          </p:nvPr>
        </p:nvSpPr>
        <p:spPr/>
        <p:txBody>
          <a:bodyPr/>
          <a:lstStyle/>
          <a:p>
            <a:pPr>
              <a:defRPr/>
            </a:pPr>
            <a:fld id="{A61DEAB1-2DA1-40EE-9D51-613EA9CBCD80}" type="slidenum">
              <a:rPr lang="tr-TR" smtClean="0"/>
              <a:pPr>
                <a:defRPr/>
              </a:pPr>
              <a:t>6</a:t>
            </a:fld>
            <a:endParaRPr lang="tr-TR" dirty="0"/>
          </a:p>
        </p:txBody>
      </p:sp>
    </p:spTree>
    <p:extLst>
      <p:ext uri="{BB962C8B-B14F-4D97-AF65-F5344CB8AC3E}">
        <p14:creationId xmlns:p14="http://schemas.microsoft.com/office/powerpoint/2010/main" val="1870938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1042988" y="2708275"/>
            <a:ext cx="7921625" cy="3816350"/>
          </a:xfrm>
        </p:spPr>
        <p:txBody>
          <a:bodyPr/>
          <a:lstStyle/>
          <a:p>
            <a:pPr algn="just" eaLnBrk="1" hangingPunct="1"/>
            <a:r>
              <a:rPr lang="tr-TR" sz="2400" smtClean="0">
                <a:cs typeface="Times New Roman" pitchFamily="18" charset="0"/>
              </a:rPr>
              <a:t>CEDAW (kadına karşı her türlü ayrımcılığın önlenmesi sözleşmesi),  kadın ve erkek rolleriyle ilgili kalıp yargıların eğitimin her biçiminden ve düzeyinden kaldırılmasını, özellikle ders kitaplarının ve okul programlarının yeniden gözden geçirilerek eğitim yöntemlerinin bu amaca göre düzenlenmesini gerektirir. </a:t>
            </a:r>
          </a:p>
        </p:txBody>
      </p:sp>
      <p:sp>
        <p:nvSpPr>
          <p:cNvPr id="3" name="2 Slayt Numarası Yer Tutucusu"/>
          <p:cNvSpPr>
            <a:spLocks noGrp="1"/>
          </p:cNvSpPr>
          <p:nvPr>
            <p:ph type="sldNum" sz="quarter" idx="12"/>
          </p:nvPr>
        </p:nvSpPr>
        <p:spPr/>
        <p:txBody>
          <a:bodyPr/>
          <a:lstStyle/>
          <a:p>
            <a:pPr>
              <a:defRPr/>
            </a:pPr>
            <a:fld id="{B6EB974B-B767-49FD-854A-93BD205B7B7D}" type="slidenum">
              <a:rPr lang="tr-TR" smtClean="0"/>
              <a:pPr>
                <a:defRPr/>
              </a:pPr>
              <a:t>7</a:t>
            </a:fld>
            <a:endParaRPr lang="tr-TR" dirty="0"/>
          </a:p>
        </p:txBody>
      </p:sp>
      <p:pic>
        <p:nvPicPr>
          <p:cNvPr id="358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525" y="0"/>
            <a:ext cx="3255963"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4211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0" indent="0">
              <a:buNone/>
            </a:pPr>
            <a:r>
              <a:rPr lang="tr-TR" dirty="0"/>
              <a:t>KAYNAKLAR</a:t>
            </a:r>
          </a:p>
          <a:p>
            <a:pPr lvl="0"/>
            <a:r>
              <a:rPr lang="tr-TR" dirty="0"/>
              <a:t>“Kadına Yönelik Aile İçi Şiddetin Önlenmesi Projesi” Editörler: Ebru </a:t>
            </a:r>
            <a:r>
              <a:rPr lang="tr-TR" dirty="0" err="1"/>
              <a:t>Hanbay</a:t>
            </a:r>
            <a:r>
              <a:rPr lang="tr-TR" dirty="0"/>
              <a:t> Çakır (Proje Toplumsal Cinsiyet Kilit Uzmanı) Işın Gürel (Proje İletişim Kilit Uzmanı) - Nur Otaran (Proje Uzmanı)</a:t>
            </a:r>
          </a:p>
          <a:p>
            <a:pPr lvl="0"/>
            <a:r>
              <a:rPr lang="tr-TR" dirty="0" err="1"/>
              <a:t>Agacinski</a:t>
            </a:r>
            <a:r>
              <a:rPr lang="tr-TR" dirty="0"/>
              <a:t>, S. (1998), Cinsiyetler Siyaseti, Ankara, Dost Kitapevi</a:t>
            </a:r>
          </a:p>
          <a:p>
            <a:pPr lvl="0"/>
            <a:r>
              <a:rPr lang="tr-TR" dirty="0"/>
              <a:t>Ercan, C. A. (2014), Cinsiyetin Toplumsal Roldeki Yeri, Konya, Çizgi Kitapevi Yayınları</a:t>
            </a:r>
          </a:p>
          <a:p>
            <a:r>
              <a:rPr lang="tr-TR" dirty="0" err="1"/>
              <a:t>Savran</a:t>
            </a:r>
            <a:r>
              <a:rPr lang="tr-TR" dirty="0"/>
              <a:t>, G. A. </a:t>
            </a:r>
            <a:r>
              <a:rPr lang="tr-TR" dirty="0" err="1"/>
              <a:t>Demiryontan</a:t>
            </a:r>
            <a:r>
              <a:rPr lang="tr-TR" dirty="0"/>
              <a:t> N. T. (</a:t>
            </a:r>
            <a:r>
              <a:rPr lang="tr-TR" dirty="0" err="1"/>
              <a:t>ed</a:t>
            </a:r>
            <a:r>
              <a:rPr lang="tr-TR" dirty="0"/>
              <a:t>) (2012), Kadının görünmeyen emeği, İstanbul, Yordam Kitap (2. Basım)</a:t>
            </a:r>
          </a:p>
          <a:p>
            <a:endParaRPr lang="tr-TR" dirty="0"/>
          </a:p>
        </p:txBody>
      </p:sp>
    </p:spTree>
    <p:extLst>
      <p:ext uri="{BB962C8B-B14F-4D97-AF65-F5344CB8AC3E}">
        <p14:creationId xmlns:p14="http://schemas.microsoft.com/office/powerpoint/2010/main" val="268031977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391</Words>
  <Application>Microsoft Office PowerPoint</Application>
  <PresentationFormat>Ekran Gösterisi (4:3)</PresentationFormat>
  <Paragraphs>33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tansel</dc:creator>
  <cp:lastModifiedBy>tansel</cp:lastModifiedBy>
  <cp:revision>1</cp:revision>
  <dcterms:created xsi:type="dcterms:W3CDTF">2017-03-17T08:28:23Z</dcterms:created>
  <dcterms:modified xsi:type="dcterms:W3CDTF">2017-03-17T08:29:39Z</dcterms:modified>
</cp:coreProperties>
</file>