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811" r:id="rId5"/>
    <p:sldId id="817" r:id="rId6"/>
    <p:sldId id="818" r:id="rId7"/>
    <p:sldId id="819" r:id="rId8"/>
    <p:sldId id="821" r:id="rId9"/>
    <p:sldId id="823" r:id="rId10"/>
    <p:sldId id="824" r:id="rId11"/>
    <p:sldId id="825" r:id="rId12"/>
    <p:sldId id="822" r:id="rId13"/>
    <p:sldId id="786"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70" d="100"/>
          <a:sy n="70" d="100"/>
        </p:scale>
        <p:origin x="612" y="72"/>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31.03.2020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3/31/2020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3/31/2020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3/31/2020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3/31/2020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3/31/2020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3/31/2020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3/31/2020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a:prstGeom prst="rect">
            <a:avLst/>
          </a:prstGeom>
        </p:spPr>
        <p:txBody>
          <a:bodyPr/>
          <a:lstStyle/>
          <a:p>
            <a:r>
              <a:rPr lang="en-US" smtClean="0"/>
              <a:t>Click to edit Master title style</a:t>
            </a:r>
            <a:endParaRPr lang="en-US"/>
          </a:p>
        </p:txBody>
      </p:sp>
      <p:sp>
        <p:nvSpPr>
          <p:cNvPr id="3" name="Date Placeholder 5"/>
          <p:cNvSpPr>
            <a:spLocks noGrp="1"/>
          </p:cNvSpPr>
          <p:nvPr>
            <p:ph type="dt" sz="half" idx="10"/>
          </p:nvPr>
        </p:nvSpPr>
        <p:spPr>
          <a:xfrm rot="5400000">
            <a:off x="7589045" y="1081881"/>
            <a:ext cx="2011362" cy="384175"/>
          </a:xfrm>
          <a:prstGeom prst="rect">
            <a:avLst/>
          </a:prstGeom>
        </p:spPr>
        <p:txBody>
          <a:bodyPr rtlCol="0"/>
          <a:lstStyle>
            <a:lvl1pPr>
              <a:defRPr/>
            </a:lvl1pPr>
          </a:lstStyle>
          <a:p>
            <a:pPr>
              <a:defRPr/>
            </a:pPr>
            <a:endParaRPr lang="en-GB" dirty="0"/>
          </a:p>
        </p:txBody>
      </p:sp>
      <p:sp>
        <p:nvSpPr>
          <p:cNvPr id="4" name="Slide Number Placeholder 6"/>
          <p:cNvSpPr>
            <a:spLocks noGrp="1"/>
          </p:cNvSpPr>
          <p:nvPr>
            <p:ph type="sldNum" sz="quarter" idx="11"/>
          </p:nvPr>
        </p:nvSpPr>
        <p:spPr>
          <a:xfrm>
            <a:off x="8129588" y="5734050"/>
            <a:ext cx="609600" cy="520700"/>
          </a:xfrm>
          <a:prstGeom prst="rect">
            <a:avLst/>
          </a:prstGeom>
        </p:spPr>
        <p:txBody>
          <a:bodyPr rtlCol="0"/>
          <a:lstStyle>
            <a:lvl1pPr>
              <a:defRPr/>
            </a:lvl1pPr>
          </a:lstStyle>
          <a:p>
            <a:pPr>
              <a:defRPr/>
            </a:pPr>
            <a:fld id="{C268406C-D56C-4056-8B1D-FE102A34BFBC}" type="slidenum">
              <a:rPr lang="en-GB" altLang="tr-TR"/>
              <a:pPr>
                <a:defRPr/>
              </a:pPr>
              <a:t>‹#›</a:t>
            </a:fld>
            <a:endParaRPr lang="en-GB" altLang="tr-TR"/>
          </a:p>
        </p:txBody>
      </p:sp>
      <p:sp>
        <p:nvSpPr>
          <p:cNvPr id="5" name="Footer Placeholder 7"/>
          <p:cNvSpPr>
            <a:spLocks noGrp="1"/>
          </p:cNvSpPr>
          <p:nvPr>
            <p:ph type="ftr" sz="quarter" idx="12"/>
          </p:nvPr>
        </p:nvSpPr>
        <p:spPr>
          <a:xfrm rot="5400000">
            <a:off x="6989763" y="3736975"/>
            <a:ext cx="3200400" cy="365125"/>
          </a:xfrm>
          <a:prstGeom prst="rect">
            <a:avLst/>
          </a:prstGeom>
        </p:spPr>
        <p:txBody>
          <a:bodyPr rtlCol="0"/>
          <a:lstStyle>
            <a:lvl1pPr>
              <a:defRPr/>
            </a:lvl1pPr>
          </a:lstStyle>
          <a:p>
            <a:pPr>
              <a:defRPr/>
            </a:pPr>
            <a:endParaRPr lang="en-GB"/>
          </a:p>
        </p:txBody>
      </p:sp>
    </p:spTree>
    <p:extLst>
      <p:ext uri="{BB962C8B-B14F-4D97-AF65-F5344CB8AC3E}">
        <p14:creationId xmlns:p14="http://schemas.microsoft.com/office/powerpoint/2010/main" val="527391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3/31/2020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3/31/2020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3/31/2020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3/31/2020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3/31/2020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3/31/2020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3/31/2020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3/31/2020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userDrawn="1"/>
        </p:nvPicPr>
        <p:blipFill rotWithShape="1">
          <a:blip r:embed="rId6">
            <a:extLst>
              <a:ext uri="{28A0092B-C50C-407E-A947-70E740481C1C}">
                <a14:useLocalDpi xmlns:a14="http://schemas.microsoft.com/office/drawing/2010/main" val="0"/>
              </a:ext>
            </a:extLst>
          </a:blip>
          <a:srcRect b="2433"/>
          <a:stretch/>
        </p:blipFill>
        <p:spPr bwMode="auto">
          <a:xfrm>
            <a:off x="13647" y="-2231"/>
            <a:ext cx="9108000" cy="6833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hyperlink" Target="http://isgb.itu.edu.tr/" TargetMode="Externa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07721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334</a:t>
            </a:r>
            <a:endParaRPr lang="tr-TR" sz="3200" b="1" dirty="0">
              <a:latin typeface="Arial" panose="020B0604020202020204" pitchFamily="34" charset="0"/>
              <a:cs typeface="Arial" panose="020B0604020202020204" pitchFamily="34" charset="0"/>
            </a:endParaRPr>
          </a:p>
          <a:p>
            <a:pPr algn="ctr"/>
            <a:r>
              <a:rPr lang="tr-TR" altLang="tr-TR" sz="3200" b="1" dirty="0"/>
              <a:t>Afet Yönetimi ve </a:t>
            </a:r>
            <a:r>
              <a:rPr lang="tr-TR" altLang="tr-TR" sz="3200" b="1" dirty="0" smtClean="0"/>
              <a:t>Politikaları </a:t>
            </a:r>
            <a:endParaRPr lang="tr-TR" sz="3200" b="1" dirty="0">
              <a:solidFill>
                <a:schemeClr val="tx2"/>
              </a:solidFill>
              <a:latin typeface="Arial" panose="020B0604020202020204" pitchFamily="34" charset="0"/>
              <a:cs typeface="Arial" panose="020B0604020202020204" pitchFamily="34" charset="0"/>
            </a:endParaRPr>
          </a:p>
        </p:txBody>
      </p:sp>
      <p:sp>
        <p:nvSpPr>
          <p:cNvPr id="2" name="Rectangle 1"/>
          <p:cNvSpPr/>
          <p:nvPr/>
        </p:nvSpPr>
        <p:spPr>
          <a:xfrm>
            <a:off x="503197" y="2957839"/>
            <a:ext cx="8490677" cy="1040285"/>
          </a:xfrm>
          <a:prstGeom prst="rect">
            <a:avLst/>
          </a:prstGeom>
        </p:spPr>
        <p:txBody>
          <a:bodyPr wrap="square">
            <a:spAutoFit/>
          </a:bodyPr>
          <a:lstStyle/>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11. </a:t>
            </a:r>
            <a:r>
              <a:rPr lang="tr-TR" sz="2800" b="1" dirty="0">
                <a:latin typeface="Arial" panose="020B0604020202020204" pitchFamily="34" charset="0"/>
                <a:cs typeface="Arial" panose="020B0604020202020204" pitchFamily="34" charset="0"/>
              </a:rPr>
              <a:t>HAFTA</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Afetlerin </a:t>
            </a:r>
            <a:r>
              <a:rPr lang="tr-TR" sz="2800" b="1" dirty="0">
                <a:latin typeface="Arial" panose="020B0604020202020204" pitchFamily="34" charset="0"/>
                <a:cs typeface="Arial" panose="020B0604020202020204" pitchFamily="34" charset="0"/>
              </a:rPr>
              <a:t>Oluştuğu Yerleşimler ve Etki Analizleri</a:t>
            </a:r>
            <a:endParaRPr lang="en-US" sz="2400" b="1" dirty="0"/>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 name="Dikdörtgen 1"/>
          <p:cNvSpPr/>
          <p:nvPr/>
        </p:nvSpPr>
        <p:spPr>
          <a:xfrm>
            <a:off x="0" y="1118822"/>
            <a:ext cx="9144000" cy="2246769"/>
          </a:xfrm>
          <a:prstGeom prst="rect">
            <a:avLst/>
          </a:prstGeom>
        </p:spPr>
        <p:txBody>
          <a:bodyPr wrap="square">
            <a:spAutoFit/>
          </a:bodyPr>
          <a:lstStyle/>
          <a:p>
            <a:r>
              <a:rPr lang="tr-TR" sz="2800" dirty="0"/>
              <a:t>Risk Yönetimi: Ülke, bölge, kent veya yerleşme birimi ölçeğinde tehlike ve riskin belirlenmesi, analizi, riskin azaltılabilmesi için imkân, kaynak ve önceliklerin belirlenmesi, politika ve stratejik plan ve eylem planlarının hazırlanması ve yaşama geçirilmesi sürecidir.</a:t>
            </a:r>
          </a:p>
        </p:txBody>
      </p:sp>
      <p:pic>
        <p:nvPicPr>
          <p:cNvPr id="3" name="Resim 2"/>
          <p:cNvPicPr>
            <a:picLocks noChangeAspect="1"/>
          </p:cNvPicPr>
          <p:nvPr/>
        </p:nvPicPr>
        <p:blipFill>
          <a:blip r:embed="rId2"/>
          <a:stretch>
            <a:fillRect/>
          </a:stretch>
        </p:blipFill>
        <p:spPr>
          <a:xfrm>
            <a:off x="1474582" y="3623302"/>
            <a:ext cx="3356100" cy="1713150"/>
          </a:xfrm>
          <a:prstGeom prst="rect">
            <a:avLst/>
          </a:prstGeom>
        </p:spPr>
      </p:pic>
      <p:sp>
        <p:nvSpPr>
          <p:cNvPr id="6" name="Dikdörtgen 5"/>
          <p:cNvSpPr/>
          <p:nvPr/>
        </p:nvSpPr>
        <p:spPr>
          <a:xfrm>
            <a:off x="1194177" y="5409497"/>
            <a:ext cx="6366681" cy="369332"/>
          </a:xfrm>
          <a:prstGeom prst="rect">
            <a:avLst/>
          </a:prstGeom>
        </p:spPr>
        <p:txBody>
          <a:bodyPr wrap="square">
            <a:spAutoFit/>
          </a:bodyPr>
          <a:lstStyle/>
          <a:p>
            <a:r>
              <a:rPr lang="tr-TR" dirty="0" smtClean="0"/>
              <a:t>Afet </a:t>
            </a:r>
            <a:r>
              <a:rPr lang="tr-TR" dirty="0"/>
              <a:t>ve Acil Durumlarda Risk Yönetimi ve Kriz Yönetimi Döngüsü</a:t>
            </a:r>
          </a:p>
        </p:txBody>
      </p:sp>
    </p:spTree>
    <p:extLst>
      <p:ext uri="{BB962C8B-B14F-4D97-AF65-F5344CB8AC3E}">
        <p14:creationId xmlns:p14="http://schemas.microsoft.com/office/powerpoint/2010/main" val="15412323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28452" y="307262"/>
            <a:ext cx="4572000" cy="369332"/>
          </a:xfrm>
          <a:prstGeom prst="rect">
            <a:avLst/>
          </a:prstGeom>
        </p:spPr>
        <p:txBody>
          <a:bodyPr>
            <a:spAutoFit/>
          </a:bodyPr>
          <a:lstStyle/>
          <a:p>
            <a:r>
              <a:rPr lang="tr-TR" b="1" dirty="0" smtClean="0">
                <a:solidFill>
                  <a:srgbClr val="0000CD"/>
                </a:solidFill>
                <a:latin typeface="inherit"/>
              </a:rPr>
              <a:t>Kaynaklar</a:t>
            </a:r>
            <a:endParaRPr lang="tr-TR" b="1" dirty="0">
              <a:solidFill>
                <a:srgbClr val="CC0000"/>
              </a:solidFill>
              <a:latin typeface="Rajdhani"/>
            </a:endParaRPr>
          </a:p>
        </p:txBody>
      </p:sp>
      <p:sp>
        <p:nvSpPr>
          <p:cNvPr id="4" name="Dikdörtgen 3"/>
          <p:cNvSpPr/>
          <p:nvPr/>
        </p:nvSpPr>
        <p:spPr>
          <a:xfrm>
            <a:off x="314696" y="1550857"/>
            <a:ext cx="8829304" cy="4801314"/>
          </a:xfrm>
          <a:prstGeom prst="rect">
            <a:avLst/>
          </a:prstGeom>
        </p:spPr>
        <p:txBody>
          <a:bodyPr wrap="square">
            <a:spAutoFit/>
          </a:bodyPr>
          <a:lstStyle/>
          <a:p>
            <a:r>
              <a:rPr lang="tr-TR" dirty="0" smtClean="0"/>
              <a:t>   Genç, F. N., </a:t>
            </a:r>
            <a:r>
              <a:rPr lang="tr-TR" dirty="0" err="1" smtClean="0"/>
              <a:t>Türkiyede</a:t>
            </a:r>
            <a:r>
              <a:rPr lang="tr-TR" dirty="0" smtClean="0"/>
              <a:t> Kentleşme Ve Doğal Afet Riskleri İle İlişkisi TMMOB </a:t>
            </a:r>
            <a:r>
              <a:rPr lang="tr-TR" dirty="0"/>
              <a:t>AFET SEMPOZYUMU </a:t>
            </a:r>
            <a:endParaRPr lang="tr-TR" dirty="0" smtClean="0"/>
          </a:p>
          <a:p>
            <a:r>
              <a:rPr lang="tr-TR" dirty="0"/>
              <a:t>Doğal Afetler ve Afet </a:t>
            </a:r>
            <a:r>
              <a:rPr lang="tr-TR" dirty="0" smtClean="0"/>
              <a:t>Yönetimi, Atatürk Üniversitesi </a:t>
            </a:r>
            <a:r>
              <a:rPr lang="tr-TR" dirty="0" err="1" smtClean="0"/>
              <a:t>Açıköğretim</a:t>
            </a:r>
            <a:r>
              <a:rPr lang="tr-TR" dirty="0" smtClean="0"/>
              <a:t> </a:t>
            </a:r>
            <a:r>
              <a:rPr lang="tr-TR" dirty="0"/>
              <a:t>Fakültesi Yayını, ISBN: 978-975-442-958-9  ERZURUM, 2018</a:t>
            </a:r>
            <a:endParaRPr lang="tr-TR" dirty="0" smtClean="0"/>
          </a:p>
          <a:p>
            <a:endParaRPr lang="tr-TR" dirty="0" smtClean="0"/>
          </a:p>
          <a:p>
            <a:r>
              <a:rPr lang="tr-TR" dirty="0" smtClean="0"/>
              <a:t>Afet </a:t>
            </a:r>
            <a:r>
              <a:rPr lang="tr-TR" dirty="0"/>
              <a:t>Kaynaklı Yeniden Yerleştirme ve İskan Politikaları, B. Tercan, Ankara Üniversitesi, Ankara, 2006.</a:t>
            </a:r>
          </a:p>
          <a:p>
            <a:endParaRPr lang="tr-TR" dirty="0"/>
          </a:p>
          <a:p>
            <a:r>
              <a:rPr lang="tr-TR" dirty="0"/>
              <a:t>Afet Yönetimi Kapsamında Deprem Açısından Japonya ve Türkiye Örneklerinde Kurumsal Yapılanma, A. Atlı, Ankara Üniversitesi, Ankara, 2005.</a:t>
            </a:r>
          </a:p>
          <a:p>
            <a:endParaRPr lang="tr-TR" dirty="0"/>
          </a:p>
          <a:p>
            <a:r>
              <a:rPr lang="tr-TR" dirty="0"/>
              <a:t>Afet Yönetiminde Hukuksal ve Kurumsal Yeniden Yapılanma: Yapı Denetimi Z.A. Yener, Ankara Üniversitesi, Ankara, 2004</a:t>
            </a:r>
            <a:r>
              <a:rPr lang="tr-TR" dirty="0" smtClean="0"/>
              <a:t>.</a:t>
            </a:r>
          </a:p>
          <a:p>
            <a:endParaRPr lang="tr-TR" dirty="0" smtClean="0"/>
          </a:p>
          <a:p>
            <a:r>
              <a:rPr lang="tr-TR" dirty="0" smtClean="0"/>
              <a:t>İstanbul Teknik Üniversitesi İşyeri Sağlık Ve Güvenlik Birimi </a:t>
            </a:r>
            <a:r>
              <a:rPr lang="tr-TR" dirty="0" smtClean="0">
                <a:hlinkClick r:id="rId2"/>
              </a:rPr>
              <a:t>http</a:t>
            </a:r>
            <a:r>
              <a:rPr lang="tr-TR" dirty="0">
                <a:hlinkClick r:id="rId2"/>
              </a:rPr>
              <a:t>://isgb.itu.edu.tr</a:t>
            </a:r>
            <a:r>
              <a:rPr lang="tr-TR" dirty="0" smtClean="0">
                <a:hlinkClick r:id="rId2"/>
              </a:rPr>
              <a:t>/</a:t>
            </a:r>
            <a:endParaRPr lang="tr-TR" dirty="0" smtClean="0"/>
          </a:p>
          <a:p>
            <a:endParaRPr lang="tr-TR" dirty="0"/>
          </a:p>
          <a:p>
            <a:r>
              <a:rPr lang="tr-TR" dirty="0" smtClean="0"/>
              <a:t>Kadıoğlu, M., Afet </a:t>
            </a:r>
            <a:r>
              <a:rPr lang="tr-TR" dirty="0"/>
              <a:t>– Acil Durum / Tahliye </a:t>
            </a:r>
            <a:r>
              <a:rPr lang="tr-TR" dirty="0" smtClean="0"/>
              <a:t>Eğitimi, Ders Notları, 2020</a:t>
            </a:r>
            <a:endParaRPr lang="tr-TR" dirty="0"/>
          </a:p>
        </p:txBody>
      </p:sp>
    </p:spTree>
    <p:extLst>
      <p:ext uri="{BB962C8B-B14F-4D97-AF65-F5344CB8AC3E}">
        <p14:creationId xmlns:p14="http://schemas.microsoft.com/office/powerpoint/2010/main" val="1164140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Dikdörtgen 6"/>
          <p:cNvSpPr/>
          <p:nvPr/>
        </p:nvSpPr>
        <p:spPr>
          <a:xfrm>
            <a:off x="0" y="1449907"/>
            <a:ext cx="9048466" cy="3539430"/>
          </a:xfrm>
          <a:prstGeom prst="rect">
            <a:avLst/>
          </a:prstGeom>
        </p:spPr>
        <p:txBody>
          <a:bodyPr wrap="square">
            <a:spAutoFit/>
          </a:bodyPr>
          <a:lstStyle/>
          <a:p>
            <a:r>
              <a:rPr lang="tr-TR" sz="2800" dirty="0"/>
              <a:t>Nüfus artışı, plansız yerleşim alanları oluşturulması, küresel ısınma ve iklim değişikliği, insanın çevre ve doğayı tahribine bağlı olarak doğal afetler sıklaşmakta ve etkileri giderek yıkıcı olmaktadır. Yıkıcılığı, geniş alanları etkilemesi, ekonomik, sosyal ve psikolojik etkilerinin uzun süre devam etmesi nedeniyle ilk akla gelen afet deprem olmasına rağmen meteorolojik kaynaklı afetler, sayı ve gerçekleşme sıklıkları açısından doğal afetler içerisinde önemli paya sahiptir.</a:t>
            </a:r>
          </a:p>
        </p:txBody>
      </p:sp>
      <p:sp>
        <p:nvSpPr>
          <p:cNvPr id="8" name="Dikdörtgen 7"/>
          <p:cNvSpPr/>
          <p:nvPr/>
        </p:nvSpPr>
        <p:spPr>
          <a:xfrm>
            <a:off x="460375" y="435790"/>
            <a:ext cx="936475" cy="584775"/>
          </a:xfrm>
          <a:prstGeom prst="rect">
            <a:avLst/>
          </a:prstGeom>
        </p:spPr>
        <p:txBody>
          <a:bodyPr wrap="none">
            <a:spAutoFit/>
          </a:bodyPr>
          <a:lstStyle/>
          <a:p>
            <a:r>
              <a:rPr lang="tr-TR" sz="3200" dirty="0" smtClean="0"/>
              <a:t>Giriş</a:t>
            </a:r>
            <a:endParaRPr lang="tr-TR" sz="3200" dirty="0"/>
          </a:p>
        </p:txBody>
      </p:sp>
    </p:spTree>
    <p:extLst>
      <p:ext uri="{BB962C8B-B14F-4D97-AF65-F5344CB8AC3E}">
        <p14:creationId xmlns:p14="http://schemas.microsoft.com/office/powerpoint/2010/main" val="3719704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 name="Dikdörtgen 1"/>
          <p:cNvSpPr/>
          <p:nvPr/>
        </p:nvSpPr>
        <p:spPr>
          <a:xfrm>
            <a:off x="155575" y="1305342"/>
            <a:ext cx="8879243" cy="3970318"/>
          </a:xfrm>
          <a:prstGeom prst="rect">
            <a:avLst/>
          </a:prstGeom>
        </p:spPr>
        <p:txBody>
          <a:bodyPr wrap="square">
            <a:spAutoFit/>
          </a:bodyPr>
          <a:lstStyle/>
          <a:p>
            <a:r>
              <a:rPr lang="tr-TR" sz="2800" dirty="0"/>
              <a:t>Kentler, nüfusun, sosyal, kültürel ve ekonomik faaliyetlerin yoğunluğu açısından diğer yerleşim birimlerinden ayrıldıkları gibi bu özellikleri nedeniyle afetler başta olmak üzere her tür tehlike karşısında yüksek risk taşımaktadır</a:t>
            </a:r>
            <a:r>
              <a:rPr lang="tr-TR" sz="2800" dirty="0" smtClean="0"/>
              <a:t>.</a:t>
            </a:r>
          </a:p>
          <a:p>
            <a:endParaRPr lang="tr-TR" sz="2800" dirty="0" smtClean="0"/>
          </a:p>
          <a:p>
            <a:r>
              <a:rPr lang="tr-TR" sz="2800" dirty="0" smtClean="0"/>
              <a:t> </a:t>
            </a:r>
            <a:r>
              <a:rPr lang="tr-TR" sz="2800" dirty="0"/>
              <a:t>Kentlerin bu yapısal özellikleri ile yerleşim yerine ait coğrafi, fiziksel, sosyoekonomik, kültürel özellikler; hızlı ve düzensiz kentleşme, gecekondulaşma gibi kentleşme sorunları birleşince mevcut riskler artmaktadır. </a:t>
            </a:r>
            <a:endParaRPr lang="tr-TR" sz="2800" dirty="0" smtClean="0"/>
          </a:p>
        </p:txBody>
      </p:sp>
    </p:spTree>
    <p:extLst>
      <p:ext uri="{BB962C8B-B14F-4D97-AF65-F5344CB8AC3E}">
        <p14:creationId xmlns:p14="http://schemas.microsoft.com/office/powerpoint/2010/main" val="32993032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 name="Dikdörtgen 1"/>
          <p:cNvSpPr/>
          <p:nvPr/>
        </p:nvSpPr>
        <p:spPr>
          <a:xfrm>
            <a:off x="155574" y="1134490"/>
            <a:ext cx="8988425" cy="4832092"/>
          </a:xfrm>
          <a:prstGeom prst="rect">
            <a:avLst/>
          </a:prstGeom>
        </p:spPr>
        <p:txBody>
          <a:bodyPr wrap="square">
            <a:spAutoFit/>
          </a:bodyPr>
          <a:lstStyle/>
          <a:p>
            <a:r>
              <a:rPr lang="tr-TR" sz="2800" dirty="0"/>
              <a:t>Afet risklerinin giderek yükselmesi, afetlerin önceden bilinmesi çalışmalarının önemini arttırmaktadır. Özellikle doğal kaynaklı afetlerin oluşumunun önlenememesi nedeniyle söz konusu afetin oluşmadan önce bilinmesinin önemini daha da arttırmaktadır. Afetlerde can ve mal kayıplarının azaltılmasında saniyeler bile çok önem kazanmaktadır.</a:t>
            </a:r>
          </a:p>
          <a:p>
            <a:r>
              <a:rPr lang="tr-TR" sz="2800" dirty="0" smtClean="0"/>
              <a:t>Afet </a:t>
            </a:r>
            <a:r>
              <a:rPr lang="tr-TR" sz="2800" dirty="0"/>
              <a:t>öncesi yönetim aşamasında, zarar azaltma, önceden hazırlıklı olma, evreleri yer almaktadır. Önceden hazırlıklı olma evresinde, tahmin, erken uyarı ve afet etki analizi gibi alt evreler yer almaktadır. </a:t>
            </a:r>
            <a:endParaRPr lang="tr-TR" sz="2800" dirty="0" smtClean="0"/>
          </a:p>
        </p:txBody>
      </p:sp>
    </p:spTree>
    <p:extLst>
      <p:ext uri="{BB962C8B-B14F-4D97-AF65-F5344CB8AC3E}">
        <p14:creationId xmlns:p14="http://schemas.microsoft.com/office/powerpoint/2010/main" val="3831016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 name="Dikdörtgen 1"/>
          <p:cNvSpPr/>
          <p:nvPr/>
        </p:nvSpPr>
        <p:spPr>
          <a:xfrm>
            <a:off x="307975" y="1241147"/>
            <a:ext cx="8734567" cy="4401205"/>
          </a:xfrm>
          <a:prstGeom prst="rect">
            <a:avLst/>
          </a:prstGeom>
        </p:spPr>
        <p:txBody>
          <a:bodyPr wrap="square">
            <a:spAutoFit/>
          </a:bodyPr>
          <a:lstStyle/>
          <a:p>
            <a:r>
              <a:rPr lang="tr-TR" sz="2800" dirty="0"/>
              <a:t>Bir tehlikenin gelecekte meydana gelmesi hâlinde; insanların, insan yerleşmelerinin ve doğal çevrenin zarar veya hasar görebilirlikleri ile orantılı olarak kayıpların olma olasılığı afet riski olarak tanımlanır. Riskten veya kayıp olasılığından bahsedebilmek için belirli büyüklükteki tehlike veya olayın varlığı ve bundan etkilenebilecek değerlerin mevcudiyeti ile bu değerlerin tehlike veya olaydan etkilenme oranları veya zarar görebilirliklerinin tahmin edilebilmesi gerekmektedir. Afet riskinin bilinmesi, sonuçta etki analizi ve etki seviyesinin tespitinde fayda sağlar.</a:t>
            </a:r>
          </a:p>
        </p:txBody>
      </p:sp>
    </p:spTree>
    <p:extLst>
      <p:ext uri="{BB962C8B-B14F-4D97-AF65-F5344CB8AC3E}">
        <p14:creationId xmlns:p14="http://schemas.microsoft.com/office/powerpoint/2010/main" val="31032395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Dikdörtgen 2"/>
          <p:cNvSpPr/>
          <p:nvPr/>
        </p:nvSpPr>
        <p:spPr>
          <a:xfrm>
            <a:off x="0" y="1307870"/>
            <a:ext cx="8892891" cy="3108543"/>
          </a:xfrm>
          <a:prstGeom prst="rect">
            <a:avLst/>
          </a:prstGeom>
        </p:spPr>
        <p:txBody>
          <a:bodyPr wrap="square">
            <a:spAutoFit/>
          </a:bodyPr>
          <a:lstStyle/>
          <a:p>
            <a:r>
              <a:rPr lang="tr-TR" sz="2800" dirty="0"/>
              <a:t>Afet ve acil durum haberinin duyurulması, akabinde etki analizinin yapılması büyük önem arz eder. </a:t>
            </a:r>
            <a:endParaRPr lang="tr-TR" sz="2800" dirty="0" smtClean="0"/>
          </a:p>
          <a:p>
            <a:endParaRPr lang="tr-TR" sz="2800" dirty="0"/>
          </a:p>
          <a:p>
            <a:r>
              <a:rPr lang="tr-TR" sz="2800" dirty="0" smtClean="0"/>
              <a:t>Afetin </a:t>
            </a:r>
            <a:r>
              <a:rPr lang="tr-TR" sz="2800" dirty="0"/>
              <a:t>oluşundan hemen sonra, olaya zamanında, hızlı ve etkili olarak müdahale edebilmek için olayın yol </a:t>
            </a:r>
            <a:r>
              <a:rPr lang="tr-TR" sz="2800" dirty="0" smtClean="0"/>
              <a:t>açtığı zarar </a:t>
            </a:r>
            <a:r>
              <a:rPr lang="tr-TR" sz="2800" dirty="0"/>
              <a:t>ve kayıpların belirlenip değerlendirilmesi sürecine </a:t>
            </a:r>
            <a:r>
              <a:rPr lang="tr-TR" sz="2800" dirty="0">
                <a:solidFill>
                  <a:srgbClr val="FF0000"/>
                </a:solidFill>
              </a:rPr>
              <a:t>etki analizi </a:t>
            </a:r>
            <a:r>
              <a:rPr lang="tr-TR" sz="2800" dirty="0"/>
              <a:t>adı verilir.</a:t>
            </a:r>
          </a:p>
        </p:txBody>
      </p:sp>
    </p:spTree>
    <p:extLst>
      <p:ext uri="{BB962C8B-B14F-4D97-AF65-F5344CB8AC3E}">
        <p14:creationId xmlns:p14="http://schemas.microsoft.com/office/powerpoint/2010/main" val="20768801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 name="Dikdörtgen 1"/>
          <p:cNvSpPr/>
          <p:nvPr/>
        </p:nvSpPr>
        <p:spPr>
          <a:xfrm>
            <a:off x="0" y="1171392"/>
            <a:ext cx="9048466" cy="4154984"/>
          </a:xfrm>
          <a:prstGeom prst="rect">
            <a:avLst/>
          </a:prstGeom>
        </p:spPr>
        <p:txBody>
          <a:bodyPr wrap="square">
            <a:spAutoFit/>
          </a:bodyPr>
          <a:lstStyle/>
          <a:p>
            <a:r>
              <a:rPr lang="tr-TR" sz="2400" dirty="0"/>
              <a:t>Afet sonrasında haberleşme, güvenlik, sağlık, trafik, arama-kurtarma, tahliye, yangınlar ve ikincil afetler, altyapı, ulaşım altyapısı, enerji, defin, barınma, beslenme, enkaz kaldırma, hasar tespit, zarar tespit, ayni ve nakdî bağış yönetimi, uluslararası destek ve iş birliği, satın alma-kiralama, el koyma, gıda, tarım </a:t>
            </a:r>
            <a:r>
              <a:rPr lang="tr-TR" sz="2400" dirty="0" smtClean="0"/>
              <a:t>ve hayvancılık</a:t>
            </a:r>
            <a:r>
              <a:rPr lang="tr-TR" sz="2400" dirty="0"/>
              <a:t>, tehlikeli maddelerle ilgili dekontaminasyon (kimyasal, biyolojik, radyoaktif ve nükleer serpintiye maruz kalanların, bu maddelerden arındırılması), barındırma faaliyetleri ve psikolojik ve sosyal destek hizmetlerinin tümü yapılacak etki analizlerine göre yürütülecek faaliyetlerdir. Etki analizleri sonucunda, afetin etki seviyesi tespit edilebilir ve müdahale ve iyileştirme faaliyetleri bu seviyelerin tespit sonuçlarına göre yürütülür.</a:t>
            </a:r>
          </a:p>
        </p:txBody>
      </p:sp>
    </p:spTree>
    <p:extLst>
      <p:ext uri="{BB962C8B-B14F-4D97-AF65-F5344CB8AC3E}">
        <p14:creationId xmlns:p14="http://schemas.microsoft.com/office/powerpoint/2010/main" val="25027622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 name="Dikdörtgen 1"/>
          <p:cNvSpPr/>
          <p:nvPr/>
        </p:nvSpPr>
        <p:spPr>
          <a:xfrm>
            <a:off x="1" y="1443841"/>
            <a:ext cx="9144000" cy="4401205"/>
          </a:xfrm>
          <a:prstGeom prst="rect">
            <a:avLst/>
          </a:prstGeom>
        </p:spPr>
        <p:txBody>
          <a:bodyPr wrap="square">
            <a:spAutoFit/>
          </a:bodyPr>
          <a:lstStyle/>
          <a:p>
            <a:r>
              <a:rPr lang="tr-TR" sz="2800" dirty="0"/>
              <a:t>Etki analizi ise afet ve acil durumlar sonrası, bir kaç saat içinde hızlı hasar tespit değerlendirmesini gerçekleştirebilmeleri, yaşamı tehdit eden durumlar ve yaklaşan tehlikeler için uygun bir yönetim müdahalesinin sağlanması açısından çok önemlidir. Operasyonların yönetimi için temel oluşturacak verilerin toplanması ilk önceliktir ve bu evre afet yönetiminin etki analizi evresini kapsamaktadır. Etki analizi, müdahale faaliyetlerinin </a:t>
            </a:r>
            <a:r>
              <a:rPr lang="tr-TR" sz="2800" dirty="0" err="1" smtClean="0"/>
              <a:t>önceliklendirilmesi</a:t>
            </a:r>
            <a:r>
              <a:rPr lang="tr-TR" sz="2800" dirty="0" smtClean="0"/>
              <a:t>, </a:t>
            </a:r>
            <a:r>
              <a:rPr lang="tr-TR" sz="2800" dirty="0"/>
              <a:t>sınırlı kaynakların dağıtılması ve karşılıklı yardımın hızlı ve doğru istenmesi açısından da çok önemlidir (AHDER, 2017)</a:t>
            </a:r>
          </a:p>
        </p:txBody>
      </p:sp>
    </p:spTree>
    <p:extLst>
      <p:ext uri="{BB962C8B-B14F-4D97-AF65-F5344CB8AC3E}">
        <p14:creationId xmlns:p14="http://schemas.microsoft.com/office/powerpoint/2010/main" val="1539834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YANGIN ve EVRELER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 name="Dikdörtgen 1"/>
          <p:cNvSpPr/>
          <p:nvPr/>
        </p:nvSpPr>
        <p:spPr>
          <a:xfrm>
            <a:off x="0" y="1393799"/>
            <a:ext cx="9048466" cy="4401205"/>
          </a:xfrm>
          <a:prstGeom prst="rect">
            <a:avLst/>
          </a:prstGeom>
        </p:spPr>
        <p:txBody>
          <a:bodyPr wrap="square">
            <a:spAutoFit/>
          </a:bodyPr>
          <a:lstStyle/>
          <a:p>
            <a:r>
              <a:rPr lang="tr-TR" sz="2800" dirty="0"/>
              <a:t>Bir tehlikenin gelecekte meydana gelmesi hâlinde; insanların, insan yerleşmelerinin ve doğal çevrenin zarar veya hasar görebilirlikleri ile orantılı olarak kayıpların olma olasılığı afet riski olarak tanımlanır</a:t>
            </a:r>
            <a:r>
              <a:rPr lang="tr-TR" sz="2800" dirty="0" smtClean="0"/>
              <a:t>.</a:t>
            </a:r>
          </a:p>
          <a:p>
            <a:endParaRPr lang="tr-TR" sz="2800" dirty="0" smtClean="0"/>
          </a:p>
          <a:p>
            <a:r>
              <a:rPr lang="tr-TR" sz="2800" dirty="0" err="1" smtClean="0"/>
              <a:t>AFAD’ın</a:t>
            </a:r>
            <a:r>
              <a:rPr lang="tr-TR" sz="2800" dirty="0" smtClean="0"/>
              <a:t> </a:t>
            </a:r>
            <a:r>
              <a:rPr lang="tr-TR" sz="2800" dirty="0"/>
              <a:t>kuruluşundan bu tarafa ülkemiz afet ve acil durumlara müdahalede kriz yönetiminden risk yönetimine geçmektedir. Kriz Yönetimi: Kriz hâli şartları süresince uygulanan, durumu normale döndürmeyi amaçlayan geçici bir yönetim biçimidir.</a:t>
            </a:r>
          </a:p>
        </p:txBody>
      </p:sp>
    </p:spTree>
    <p:extLst>
      <p:ext uri="{BB962C8B-B14F-4D97-AF65-F5344CB8AC3E}">
        <p14:creationId xmlns:p14="http://schemas.microsoft.com/office/powerpoint/2010/main" val="24313176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28399</TotalTime>
  <Words>793</Words>
  <Application>Microsoft Office PowerPoint</Application>
  <PresentationFormat>Ekran Gösterisi (4:3)</PresentationFormat>
  <Paragraphs>35</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11</vt:i4>
      </vt:variant>
    </vt:vector>
  </HeadingPairs>
  <TitlesOfParts>
    <vt:vector size="20" baseType="lpstr">
      <vt:lpstr>MS PGothic</vt:lpstr>
      <vt:lpstr>Arial</vt:lpstr>
      <vt:lpstr>Calibri</vt:lpstr>
      <vt:lpstr>inherit</vt:lpstr>
      <vt:lpstr>Rajdhani</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1031</cp:revision>
  <cp:lastPrinted>2016-10-24T07:53:35Z</cp:lastPrinted>
  <dcterms:created xsi:type="dcterms:W3CDTF">2016-09-18T09:35:24Z</dcterms:created>
  <dcterms:modified xsi:type="dcterms:W3CDTF">2020-04-01T19:18:57Z</dcterms:modified>
</cp:coreProperties>
</file>