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20"/>
  </p:notesMasterIdLst>
  <p:handoutMasterIdLst>
    <p:handoutMasterId r:id="rId21"/>
  </p:handoutMasterIdLst>
  <p:sldIdLst>
    <p:sldId id="448" r:id="rId2"/>
    <p:sldId id="297" r:id="rId3"/>
    <p:sldId id="449" r:id="rId4"/>
    <p:sldId id="286" r:id="rId5"/>
    <p:sldId id="311" r:id="rId6"/>
    <p:sldId id="450" r:id="rId7"/>
    <p:sldId id="465" r:id="rId8"/>
    <p:sldId id="466" r:id="rId9"/>
    <p:sldId id="467" r:id="rId10"/>
    <p:sldId id="463" r:id="rId11"/>
    <p:sldId id="451" r:id="rId12"/>
    <p:sldId id="305" r:id="rId13"/>
    <p:sldId id="407" r:id="rId14"/>
    <p:sldId id="406" r:id="rId15"/>
    <p:sldId id="464" r:id="rId16"/>
    <p:sldId id="454" r:id="rId17"/>
    <p:sldId id="460" r:id="rId18"/>
    <p:sldId id="455" r:id="rId19"/>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9966"/>
    <a:srgbClr val="FF6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autoAdjust="0"/>
  </p:normalViewPr>
  <p:slideViewPr>
    <p:cSldViewPr>
      <p:cViewPr varScale="1">
        <p:scale>
          <a:sx n="79" d="100"/>
          <a:sy n="79" d="100"/>
        </p:scale>
        <p:origin x="114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tr-TR"/>
          </a:p>
        </p:txBody>
      </p:sp>
      <p:sp>
        <p:nvSpPr>
          <p:cNvPr id="151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tr-TR"/>
          </a:p>
        </p:txBody>
      </p:sp>
      <p:sp>
        <p:nvSpPr>
          <p:cNvPr id="151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tr-TR"/>
          </a:p>
        </p:txBody>
      </p:sp>
      <p:sp>
        <p:nvSpPr>
          <p:cNvPr id="151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2AA4BAA2-7DE0-47A2-9C17-FF3D89187AEA}" type="slidenum">
              <a:rPr lang="tr-TR"/>
              <a:pPr>
                <a:defRPr/>
              </a:pPr>
              <a:t>‹#›</a:t>
            </a:fld>
            <a:endParaRPr lang="tr-TR"/>
          </a:p>
        </p:txBody>
      </p:sp>
    </p:spTree>
    <p:extLst>
      <p:ext uri="{BB962C8B-B14F-4D97-AF65-F5344CB8AC3E}">
        <p14:creationId xmlns:p14="http://schemas.microsoft.com/office/powerpoint/2010/main" val="33504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FBE0B79D-705D-4477-8D6C-E89C399460E1}" type="datetimeFigureOut">
              <a:rPr lang="tr-TR"/>
              <a:pPr>
                <a:defRPr/>
              </a:pPr>
              <a:t>4.3.2018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F791FCC-E487-40ED-AD92-9D72F583172D}" type="slidenum">
              <a:rPr lang="tr-TR"/>
              <a:pPr>
                <a:defRPr/>
              </a:pPr>
              <a:t>‹#›</a:t>
            </a:fld>
            <a:endParaRPr lang="tr-TR"/>
          </a:p>
        </p:txBody>
      </p:sp>
    </p:spTree>
    <p:extLst>
      <p:ext uri="{BB962C8B-B14F-4D97-AF65-F5344CB8AC3E}">
        <p14:creationId xmlns:p14="http://schemas.microsoft.com/office/powerpoint/2010/main" val="19522651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62467" name="2 Not Yer Tutucusu"/>
          <p:cNvSpPr>
            <a:spLocks noGrp="1"/>
          </p:cNvSpPr>
          <p:nvPr>
            <p:ph type="body" idx="1"/>
          </p:nvPr>
        </p:nvSpPr>
        <p:spPr bwMode="auto">
          <a:noFill/>
        </p:spPr>
        <p:txBody>
          <a:bodyPr/>
          <a:lstStyle/>
          <a:p>
            <a:pPr>
              <a:spcBef>
                <a:spcPct val="0"/>
              </a:spcBef>
            </a:pPr>
            <a:endParaRPr lang="en-US" smtClean="0"/>
          </a:p>
        </p:txBody>
      </p:sp>
      <p:sp>
        <p:nvSpPr>
          <p:cNvPr id="62468"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45F954E-9ADB-4BD6-A76E-1606F64F7947}" type="slidenum">
              <a:rPr lang="tr-TR"/>
              <a:pPr/>
              <a:t>14</a:t>
            </a:fld>
            <a:endParaRPr lang="tr-TR"/>
          </a:p>
        </p:txBody>
      </p:sp>
    </p:spTree>
    <p:extLst>
      <p:ext uri="{BB962C8B-B14F-4D97-AF65-F5344CB8AC3E}">
        <p14:creationId xmlns:p14="http://schemas.microsoft.com/office/powerpoint/2010/main" val="1446789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2946" name="Group 2"/>
          <p:cNvGrpSpPr>
            <a:grpSpLocks/>
          </p:cNvGrpSpPr>
          <p:nvPr/>
        </p:nvGrpSpPr>
        <p:grpSpPr bwMode="auto">
          <a:xfrm>
            <a:off x="0" y="0"/>
            <a:ext cx="9144000" cy="6858000"/>
            <a:chOff x="0" y="0"/>
            <a:chExt cx="5760" cy="4320"/>
          </a:xfrm>
        </p:grpSpPr>
        <p:sp>
          <p:nvSpPr>
            <p:cNvPr id="82947"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tr-TR" sz="2400">
                <a:latin typeface="Times New Roman" pitchFamily="18" charset="0"/>
              </a:endParaRPr>
            </a:p>
          </p:txBody>
        </p:sp>
        <p:sp>
          <p:nvSpPr>
            <p:cNvPr id="82948"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grpSp>
          <p:nvGrpSpPr>
            <p:cNvPr id="82949" name="Group 5"/>
            <p:cNvGrpSpPr>
              <a:grpSpLocks/>
            </p:cNvGrpSpPr>
            <p:nvPr/>
          </p:nvGrpSpPr>
          <p:grpSpPr bwMode="auto">
            <a:xfrm>
              <a:off x="0" y="672"/>
              <a:ext cx="1806" cy="1989"/>
              <a:chOff x="0" y="672"/>
              <a:chExt cx="1806" cy="1989"/>
            </a:xfrm>
          </p:grpSpPr>
          <p:sp>
            <p:nvSpPr>
              <p:cNvPr id="82950"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sp>
            <p:nvSpPr>
              <p:cNvPr id="82951"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2"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3"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sp>
            <p:nvSpPr>
              <p:cNvPr id="82954"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sp>
            <p:nvSpPr>
              <p:cNvPr id="82955"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6"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sp>
            <p:nvSpPr>
              <p:cNvPr id="82957"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sp>
            <p:nvSpPr>
              <p:cNvPr id="82958"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9"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grpSp>
      </p:grpSp>
      <p:sp>
        <p:nvSpPr>
          <p:cNvPr id="82960" name="Rectangle 16"/>
          <p:cNvSpPr>
            <a:spLocks noGrp="1" noChangeArrowheads="1"/>
          </p:cNvSpPr>
          <p:nvPr>
            <p:ph type="dt" sz="half" idx="2"/>
          </p:nvPr>
        </p:nvSpPr>
        <p:spPr>
          <a:xfrm>
            <a:off x="457200" y="6248400"/>
            <a:ext cx="2133600" cy="457200"/>
          </a:xfrm>
        </p:spPr>
        <p:txBody>
          <a:bodyPr/>
          <a:lstStyle>
            <a:lvl1pPr>
              <a:defRPr/>
            </a:lvl1pPr>
          </a:lstStyle>
          <a:p>
            <a:fld id="{1D8A61D9-2AFA-451F-A1C2-E77FB33C47D1}" type="datetime1">
              <a:rPr lang="tr-TR"/>
              <a:pPr/>
              <a:t>4.3.2018</a:t>
            </a:fld>
            <a:endParaRPr lang="tr-TR"/>
          </a:p>
        </p:txBody>
      </p:sp>
      <p:sp>
        <p:nvSpPr>
          <p:cNvPr id="82961" name="Rectangle 17"/>
          <p:cNvSpPr>
            <a:spLocks noGrp="1" noChangeArrowheads="1"/>
          </p:cNvSpPr>
          <p:nvPr>
            <p:ph type="ftr" sz="quarter" idx="3"/>
          </p:nvPr>
        </p:nvSpPr>
        <p:spPr/>
        <p:txBody>
          <a:bodyPr/>
          <a:lstStyle>
            <a:lvl1pPr>
              <a:defRPr/>
            </a:lvl1pPr>
          </a:lstStyle>
          <a:p>
            <a:endParaRPr lang="tr-TR"/>
          </a:p>
        </p:txBody>
      </p:sp>
      <p:sp>
        <p:nvSpPr>
          <p:cNvPr id="82962" name="Rectangle 18"/>
          <p:cNvSpPr>
            <a:spLocks noGrp="1" noChangeArrowheads="1"/>
          </p:cNvSpPr>
          <p:nvPr>
            <p:ph type="sldNum" sz="quarter" idx="4"/>
          </p:nvPr>
        </p:nvSpPr>
        <p:spPr/>
        <p:txBody>
          <a:bodyPr/>
          <a:lstStyle>
            <a:lvl1pPr>
              <a:defRPr/>
            </a:lvl1pPr>
          </a:lstStyle>
          <a:p>
            <a:fld id="{646EBB87-4C66-40D7-9A01-AFFFA1471FC2}" type="slidenum">
              <a:rPr lang="tr-TR"/>
              <a:pPr/>
              <a:t>‹#›</a:t>
            </a:fld>
            <a:endParaRPr lang="tr-TR"/>
          </a:p>
        </p:txBody>
      </p:sp>
      <p:sp>
        <p:nvSpPr>
          <p:cNvPr id="8296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tr-TR"/>
              <a:t>Asıl başlık stili için tıklatın</a:t>
            </a:r>
          </a:p>
        </p:txBody>
      </p:sp>
      <p:sp>
        <p:nvSpPr>
          <p:cNvPr id="8296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tr-TR"/>
              <a:t>Asıl alt başlık stilini düzenlemek için tıklatın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83D9E20E-6B84-4569-BA32-78536F0C021B}"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C2CB1878-B48B-4AAE-9762-4D3E501E66E5}" type="datetime1">
              <a:rPr lang="tr-TR"/>
              <a:pPr/>
              <a:t>4.3.2018</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457200"/>
            <a:ext cx="2057400" cy="5410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457200"/>
            <a:ext cx="60198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D55A71E5-152F-4192-8E01-E171AB826F25}"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D237ECD9-0533-4BDB-92F5-275013BAB857}" type="datetime1">
              <a:rPr lang="tr-TR"/>
              <a:pPr/>
              <a:t>4.3.2018</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6262F00A-0004-4334-94DA-1DCBC56ED247}"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FC16071E-A0E6-46BB-B38F-DD30D89AE5F6}" type="datetime1">
              <a:rPr lang="tr-TR"/>
              <a:pPr/>
              <a:t>4.3.2018</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C15ACA4C-EAC2-4644-BFC8-6508DF514213}"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EA768C12-E4AD-4A03-A062-00A63D7B834F}" type="datetime1">
              <a:rPr lang="tr-TR"/>
              <a:pPr/>
              <a:t>4.3.2018</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Altbilgi Yer Tutucusu"/>
          <p:cNvSpPr>
            <a:spLocks noGrp="1"/>
          </p:cNvSpPr>
          <p:nvPr>
            <p:ph type="ftr" sz="quarter"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39716938-0C5B-4D08-B6B9-30BD11F0ED35}" type="slidenum">
              <a:rPr lang="tr-TR"/>
              <a:pPr/>
              <a:t>‹#›</a:t>
            </a:fld>
            <a:endParaRPr lang="tr-TR"/>
          </a:p>
        </p:txBody>
      </p:sp>
      <p:sp>
        <p:nvSpPr>
          <p:cNvPr id="7" name="6 Veri Yer Tutucusu"/>
          <p:cNvSpPr>
            <a:spLocks noGrp="1"/>
          </p:cNvSpPr>
          <p:nvPr>
            <p:ph type="dt" sz="half" idx="12"/>
          </p:nvPr>
        </p:nvSpPr>
        <p:spPr/>
        <p:txBody>
          <a:bodyPr/>
          <a:lstStyle>
            <a:lvl1pPr>
              <a:defRPr/>
            </a:lvl1pPr>
          </a:lstStyle>
          <a:p>
            <a:fld id="{B2971F0E-E797-4E08-83AE-0E4731AD50BB}" type="datetime1">
              <a:rPr lang="tr-TR"/>
              <a:pPr/>
              <a:t>4.3.2018</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Altbilgi Yer Tutucusu"/>
          <p:cNvSpPr>
            <a:spLocks noGrp="1"/>
          </p:cNvSpPr>
          <p:nvPr>
            <p:ph type="ftr" sz="quarter" idx="10"/>
          </p:nvPr>
        </p:nvSpPr>
        <p:spPr/>
        <p:txBody>
          <a:bodyPr/>
          <a:lstStyle>
            <a:lvl1pPr>
              <a:defRPr/>
            </a:lvl1pPr>
          </a:lstStyle>
          <a:p>
            <a:endParaRPr lang="tr-TR"/>
          </a:p>
        </p:txBody>
      </p:sp>
      <p:sp>
        <p:nvSpPr>
          <p:cNvPr id="8" name="7 Slayt Numarası Yer Tutucusu"/>
          <p:cNvSpPr>
            <a:spLocks noGrp="1"/>
          </p:cNvSpPr>
          <p:nvPr>
            <p:ph type="sldNum" sz="quarter" idx="11"/>
          </p:nvPr>
        </p:nvSpPr>
        <p:spPr/>
        <p:txBody>
          <a:bodyPr/>
          <a:lstStyle>
            <a:lvl1pPr>
              <a:defRPr/>
            </a:lvl1pPr>
          </a:lstStyle>
          <a:p>
            <a:fld id="{F96E717E-82E2-4AED-BAAD-D0DD2A7AB88A}" type="slidenum">
              <a:rPr lang="tr-TR"/>
              <a:pPr/>
              <a:t>‹#›</a:t>
            </a:fld>
            <a:endParaRPr lang="tr-TR"/>
          </a:p>
        </p:txBody>
      </p:sp>
      <p:sp>
        <p:nvSpPr>
          <p:cNvPr id="9" name="8 Veri Yer Tutucusu"/>
          <p:cNvSpPr>
            <a:spLocks noGrp="1"/>
          </p:cNvSpPr>
          <p:nvPr>
            <p:ph type="dt" sz="half" idx="12"/>
          </p:nvPr>
        </p:nvSpPr>
        <p:spPr/>
        <p:txBody>
          <a:bodyPr/>
          <a:lstStyle>
            <a:lvl1pPr>
              <a:defRPr/>
            </a:lvl1pPr>
          </a:lstStyle>
          <a:p>
            <a:fld id="{6FE89365-8B64-48F9-8B72-B9145B6B3BE0}" type="datetime1">
              <a:rPr lang="tr-TR"/>
              <a:pPr/>
              <a:t>4.3.2018</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Altbilgi Yer Tutucusu"/>
          <p:cNvSpPr>
            <a:spLocks noGrp="1"/>
          </p:cNvSpPr>
          <p:nvPr>
            <p:ph type="ftr" sz="quarter" idx="10"/>
          </p:nvPr>
        </p:nvSpPr>
        <p:spPr/>
        <p:txBody>
          <a:bodyPr/>
          <a:lstStyle>
            <a:lvl1pPr>
              <a:defRPr/>
            </a:lvl1pPr>
          </a:lstStyle>
          <a:p>
            <a:endParaRPr lang="tr-TR"/>
          </a:p>
        </p:txBody>
      </p:sp>
      <p:sp>
        <p:nvSpPr>
          <p:cNvPr id="4" name="3 Slayt Numarası Yer Tutucusu"/>
          <p:cNvSpPr>
            <a:spLocks noGrp="1"/>
          </p:cNvSpPr>
          <p:nvPr>
            <p:ph type="sldNum" sz="quarter" idx="11"/>
          </p:nvPr>
        </p:nvSpPr>
        <p:spPr/>
        <p:txBody>
          <a:bodyPr/>
          <a:lstStyle>
            <a:lvl1pPr>
              <a:defRPr/>
            </a:lvl1pPr>
          </a:lstStyle>
          <a:p>
            <a:fld id="{76E58EA0-8DE2-4E12-8D3E-BD8F3C852860}" type="slidenum">
              <a:rPr lang="tr-TR"/>
              <a:pPr/>
              <a:t>‹#›</a:t>
            </a:fld>
            <a:endParaRPr lang="tr-TR"/>
          </a:p>
        </p:txBody>
      </p:sp>
      <p:sp>
        <p:nvSpPr>
          <p:cNvPr id="5" name="4 Veri Yer Tutucusu"/>
          <p:cNvSpPr>
            <a:spLocks noGrp="1"/>
          </p:cNvSpPr>
          <p:nvPr>
            <p:ph type="dt" sz="half" idx="12"/>
          </p:nvPr>
        </p:nvSpPr>
        <p:spPr/>
        <p:txBody>
          <a:bodyPr/>
          <a:lstStyle>
            <a:lvl1pPr>
              <a:defRPr/>
            </a:lvl1pPr>
          </a:lstStyle>
          <a:p>
            <a:fld id="{75E47C4F-74E3-4214-A02B-9FC0ECA14E21}" type="datetime1">
              <a:rPr lang="tr-TR"/>
              <a:pPr/>
              <a:t>4.3.2018</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Altbilgi Yer Tutucusu"/>
          <p:cNvSpPr>
            <a:spLocks noGrp="1"/>
          </p:cNvSpPr>
          <p:nvPr>
            <p:ph type="ftr" sz="quarter" idx="10"/>
          </p:nvPr>
        </p:nvSpPr>
        <p:spPr/>
        <p:txBody>
          <a:bodyPr/>
          <a:lstStyle>
            <a:lvl1pPr>
              <a:defRPr/>
            </a:lvl1pPr>
          </a:lstStyle>
          <a:p>
            <a:endParaRPr lang="tr-TR"/>
          </a:p>
        </p:txBody>
      </p:sp>
      <p:sp>
        <p:nvSpPr>
          <p:cNvPr id="3" name="2 Slayt Numarası Yer Tutucusu"/>
          <p:cNvSpPr>
            <a:spLocks noGrp="1"/>
          </p:cNvSpPr>
          <p:nvPr>
            <p:ph type="sldNum" sz="quarter" idx="11"/>
          </p:nvPr>
        </p:nvSpPr>
        <p:spPr/>
        <p:txBody>
          <a:bodyPr/>
          <a:lstStyle>
            <a:lvl1pPr>
              <a:defRPr/>
            </a:lvl1pPr>
          </a:lstStyle>
          <a:p>
            <a:fld id="{E5133934-86DB-465C-9A72-21A88A330D9A}" type="slidenum">
              <a:rPr lang="tr-TR"/>
              <a:pPr/>
              <a:t>‹#›</a:t>
            </a:fld>
            <a:endParaRPr lang="tr-TR"/>
          </a:p>
        </p:txBody>
      </p:sp>
      <p:sp>
        <p:nvSpPr>
          <p:cNvPr id="4" name="3 Veri Yer Tutucusu"/>
          <p:cNvSpPr>
            <a:spLocks noGrp="1"/>
          </p:cNvSpPr>
          <p:nvPr>
            <p:ph type="dt" sz="half" idx="12"/>
          </p:nvPr>
        </p:nvSpPr>
        <p:spPr/>
        <p:txBody>
          <a:bodyPr/>
          <a:lstStyle>
            <a:lvl1pPr>
              <a:defRPr/>
            </a:lvl1pPr>
          </a:lstStyle>
          <a:p>
            <a:fld id="{DF34F36C-5001-4C0E-B741-0E5BC91A367A}" type="datetime1">
              <a:rPr lang="tr-TR"/>
              <a:pPr/>
              <a:t>4.3.2018</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Altbilgi Yer Tutucusu"/>
          <p:cNvSpPr>
            <a:spLocks noGrp="1"/>
          </p:cNvSpPr>
          <p:nvPr>
            <p:ph type="ftr" sz="quarter"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8B230DCC-56E9-42A3-98C1-A1A630FC5ADA}" type="slidenum">
              <a:rPr lang="tr-TR"/>
              <a:pPr/>
              <a:t>‹#›</a:t>
            </a:fld>
            <a:endParaRPr lang="tr-TR"/>
          </a:p>
        </p:txBody>
      </p:sp>
      <p:sp>
        <p:nvSpPr>
          <p:cNvPr id="7" name="6 Veri Yer Tutucusu"/>
          <p:cNvSpPr>
            <a:spLocks noGrp="1"/>
          </p:cNvSpPr>
          <p:nvPr>
            <p:ph type="dt" sz="half" idx="12"/>
          </p:nvPr>
        </p:nvSpPr>
        <p:spPr/>
        <p:txBody>
          <a:bodyPr/>
          <a:lstStyle>
            <a:lvl1pPr>
              <a:defRPr/>
            </a:lvl1pPr>
          </a:lstStyle>
          <a:p>
            <a:fld id="{8B995356-2FDB-44A5-A373-94AF2ECF1187}" type="datetime1">
              <a:rPr lang="tr-TR"/>
              <a:pPr/>
              <a:t>4.3.2018</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Altbilgi Yer Tutucusu"/>
          <p:cNvSpPr>
            <a:spLocks noGrp="1"/>
          </p:cNvSpPr>
          <p:nvPr>
            <p:ph type="ftr" sz="quarter"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AA82742E-DDB1-49E5-BCA5-376DF726E3C0}" type="slidenum">
              <a:rPr lang="tr-TR"/>
              <a:pPr/>
              <a:t>‹#›</a:t>
            </a:fld>
            <a:endParaRPr lang="tr-TR"/>
          </a:p>
        </p:txBody>
      </p:sp>
      <p:sp>
        <p:nvSpPr>
          <p:cNvPr id="7" name="6 Veri Yer Tutucusu"/>
          <p:cNvSpPr>
            <a:spLocks noGrp="1"/>
          </p:cNvSpPr>
          <p:nvPr>
            <p:ph type="dt" sz="half" idx="12"/>
          </p:nvPr>
        </p:nvSpPr>
        <p:spPr/>
        <p:txBody>
          <a:bodyPr/>
          <a:lstStyle>
            <a:lvl1pPr>
              <a:defRPr/>
            </a:lvl1pPr>
          </a:lstStyle>
          <a:p>
            <a:fld id="{BEA3C3F7-CDC8-4F14-A289-3583C22CCD68}" type="datetime1">
              <a:rPr lang="tr-TR"/>
              <a:pPr/>
              <a:t>4.3.2018</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tr-TR"/>
          </a:p>
        </p:txBody>
      </p:sp>
      <p:sp>
        <p:nvSpPr>
          <p:cNvPr id="8192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463A04D3-88F8-422D-8B4E-362DEA6B5D4F}" type="slidenum">
              <a:rPr lang="tr-TR"/>
              <a:pPr/>
              <a:t>‹#›</a:t>
            </a:fld>
            <a:endParaRPr lang="tr-TR"/>
          </a:p>
        </p:txBody>
      </p:sp>
      <p:grpSp>
        <p:nvGrpSpPr>
          <p:cNvPr id="81924" name="Group 4"/>
          <p:cNvGrpSpPr>
            <a:grpSpLocks/>
          </p:cNvGrpSpPr>
          <p:nvPr/>
        </p:nvGrpSpPr>
        <p:grpSpPr bwMode="auto">
          <a:xfrm>
            <a:off x="0" y="0"/>
            <a:ext cx="9144000" cy="546100"/>
            <a:chOff x="0" y="0"/>
            <a:chExt cx="5760" cy="344"/>
          </a:xfrm>
        </p:grpSpPr>
        <p:sp>
          <p:nvSpPr>
            <p:cNvPr id="8192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tr-TR" sz="2400">
                <a:latin typeface="Times New Roman" pitchFamily="18" charset="0"/>
              </a:endParaRPr>
            </a:p>
          </p:txBody>
        </p:sp>
        <p:sp>
          <p:nvSpPr>
            <p:cNvPr id="8192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tr-TR" sz="2400">
                <a:latin typeface="Times New Roman" pitchFamily="18" charset="0"/>
              </a:endParaRPr>
            </a:p>
          </p:txBody>
        </p:sp>
        <p:sp>
          <p:nvSpPr>
            <p:cNvPr id="8192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tr-TR">
                <a:solidFill>
                  <a:schemeClr val="hlink"/>
                </a:solidFill>
              </a:endParaRPr>
            </a:p>
          </p:txBody>
        </p:sp>
        <p:sp>
          <p:nvSpPr>
            <p:cNvPr id="8192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tr-TR">
                <a:solidFill>
                  <a:schemeClr val="hlink"/>
                </a:solidFill>
              </a:endParaRPr>
            </a:p>
          </p:txBody>
        </p:sp>
        <p:sp>
          <p:nvSpPr>
            <p:cNvPr id="8192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tr-TR">
                <a:solidFill>
                  <a:schemeClr val="accent2"/>
                </a:solidFill>
              </a:endParaRPr>
            </a:p>
          </p:txBody>
        </p:sp>
        <p:sp>
          <p:nvSpPr>
            <p:cNvPr id="8193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tr-TR">
                <a:solidFill>
                  <a:schemeClr val="hlink"/>
                </a:solidFill>
              </a:endParaRPr>
            </a:p>
          </p:txBody>
        </p:sp>
        <p:sp>
          <p:nvSpPr>
            <p:cNvPr id="8193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sp>
          <p:nvSpPr>
            <p:cNvPr id="8193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tr-TR">
                <a:solidFill>
                  <a:schemeClr val="accent2"/>
                </a:solidFill>
              </a:endParaRPr>
            </a:p>
          </p:txBody>
        </p:sp>
        <p:sp>
          <p:nvSpPr>
            <p:cNvPr id="8193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tr-TR">
                <a:solidFill>
                  <a:schemeClr val="accent2"/>
                </a:solidFill>
              </a:endParaRPr>
            </a:p>
          </p:txBody>
        </p:sp>
      </p:grpSp>
      <p:sp>
        <p:nvSpPr>
          <p:cNvPr id="81934"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81935"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8193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053B45E4-F4BC-4502-A75F-470D8B46FB34}" type="datetime1">
              <a:rPr lang="tr-TR"/>
              <a:pPr/>
              <a:t>4.3.2018</a:t>
            </a:fld>
            <a:endParaRPr lang="tr-T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idx="4294967295"/>
          </p:nvPr>
        </p:nvSpPr>
        <p:spPr/>
        <p:txBody>
          <a:bodyPr/>
          <a:lstStyle/>
          <a:p>
            <a:r>
              <a:rPr lang="tr-TR"/>
              <a:t>İÇERİK </a:t>
            </a:r>
          </a:p>
        </p:txBody>
      </p:sp>
      <p:sp>
        <p:nvSpPr>
          <p:cNvPr id="5123" name="2 İçerik Yer Tutucusu"/>
          <p:cNvSpPr>
            <a:spLocks noGrp="1"/>
          </p:cNvSpPr>
          <p:nvPr>
            <p:ph idx="4294967295"/>
          </p:nvPr>
        </p:nvSpPr>
        <p:spPr/>
        <p:txBody>
          <a:bodyPr/>
          <a:lstStyle/>
          <a:p>
            <a:r>
              <a:rPr lang="tr-TR"/>
              <a:t>Hasta dosyaları arşiv komitelerinin çalışma alanları </a:t>
            </a:r>
          </a:p>
          <a:p>
            <a:r>
              <a:rPr lang="tr-TR"/>
              <a:t> Hasta dosyaları arşiv komitelerinin üyeleri </a:t>
            </a:r>
          </a:p>
          <a:p>
            <a:r>
              <a:rPr lang="tr-TR"/>
              <a:t>Hasta dosyaları arşiv komitelerinin sorumlulukları ve faaliyetleri </a:t>
            </a:r>
          </a:p>
          <a:p>
            <a:r>
              <a:rPr lang="tr-TR"/>
              <a:t>Türkiye  için model önerisi </a:t>
            </a:r>
          </a:p>
          <a:p>
            <a:r>
              <a:rPr lang="tr-TR"/>
              <a:t>Öneriler </a:t>
            </a:r>
          </a:p>
        </p:txBody>
      </p:sp>
      <p:sp>
        <p:nvSpPr>
          <p:cNvPr id="5124" name="3 Slayt Numarası Yer Tutucusu"/>
          <p:cNvSpPr>
            <a:spLocks noGrp="1"/>
          </p:cNvSpPr>
          <p:nvPr>
            <p:ph type="sldNum" sz="quarter" idx="11"/>
          </p:nvPr>
        </p:nvSpPr>
        <p:spPr>
          <a:xfrm>
            <a:off x="5867400" y="6248400"/>
            <a:ext cx="1755775" cy="474663"/>
          </a:xfrm>
        </p:spPr>
        <p:txBody>
          <a:bodyPr anchor="t"/>
          <a:lstStyle/>
          <a:p>
            <a:fld id="{F4A0EDF7-FA3C-490D-9B56-D32AE0EAA1B5}" type="slidenum">
              <a:rPr lang="en-US" sz="1000">
                <a:latin typeface="Arial" charset="0"/>
              </a:rPr>
              <a:pPr/>
              <a:t>1</a:t>
            </a:fld>
            <a:endParaRPr lang="en-US" sz="1000">
              <a:latin typeface="Arial" charset="0"/>
            </a:endParaRPr>
          </a:p>
        </p:txBody>
      </p:sp>
      <p:sp>
        <p:nvSpPr>
          <p:cNvPr id="5126" name="5 Veri Yer Tutucusu"/>
          <p:cNvSpPr>
            <a:spLocks noGrp="1"/>
          </p:cNvSpPr>
          <p:nvPr>
            <p:ph type="dt" sz="quarter" idx="12"/>
          </p:nvPr>
        </p:nvSpPr>
        <p:spPr>
          <a:xfrm>
            <a:off x="301625" y="6242050"/>
            <a:ext cx="1782763" cy="474663"/>
          </a:xfrm>
        </p:spPr>
        <p:txBody>
          <a:bodyPr anchor="t"/>
          <a:lstStyle/>
          <a:p>
            <a:fld id="{BAB439A1-9FB8-4C2A-8BFA-DECA139A9A0B}" type="datetime1">
              <a:rPr lang="tr-TR" sz="1000"/>
              <a:pPr/>
              <a:t>4.3.2018</a:t>
            </a:fld>
            <a:endParaRPr lang="en-US" sz="1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p:txBody>
          <a:bodyPr/>
          <a:lstStyle/>
          <a:p>
            <a:r>
              <a:rPr lang="tr-TR" b="1"/>
              <a:t>Yönetimin Tıbbi Belgelerden  Yararlanması</a:t>
            </a:r>
            <a:r>
              <a:rPr lang="tr-TR"/>
              <a:t> </a:t>
            </a:r>
          </a:p>
        </p:txBody>
      </p:sp>
      <p:sp>
        <p:nvSpPr>
          <p:cNvPr id="76803" name="Rectangle 3"/>
          <p:cNvSpPr>
            <a:spLocks noGrp="1" noChangeArrowheads="1"/>
          </p:cNvSpPr>
          <p:nvPr>
            <p:ph type="body" sz="half" idx="4294967295"/>
          </p:nvPr>
        </p:nvSpPr>
        <p:spPr>
          <a:xfrm>
            <a:off x="395288" y="1989138"/>
            <a:ext cx="6337300" cy="4114800"/>
          </a:xfrm>
        </p:spPr>
        <p:txBody>
          <a:bodyPr/>
          <a:lstStyle/>
          <a:p>
            <a:r>
              <a:rPr lang="tr-TR">
                <a:cs typeface="Times New Roman" pitchFamily="18" charset="0"/>
              </a:rPr>
              <a:t>Kullanım Değerlendirme</a:t>
            </a:r>
          </a:p>
          <a:p>
            <a:r>
              <a:rPr lang="tr-TR">
                <a:cs typeface="Times New Roman" pitchFamily="18" charset="0"/>
              </a:rPr>
              <a:t>Kalite Yönetimi</a:t>
            </a:r>
          </a:p>
          <a:p>
            <a:r>
              <a:rPr lang="tr-TR">
                <a:cs typeface="Times New Roman" pitchFamily="18" charset="0"/>
              </a:rPr>
              <a:t>Hizmet planlaması</a:t>
            </a:r>
            <a:endParaRPr lang="tr-TR"/>
          </a:p>
          <a:p>
            <a:r>
              <a:rPr lang="tr-TR">
                <a:cs typeface="Times New Roman" pitchFamily="18" charset="0"/>
              </a:rPr>
              <a:t>Gelir analizi</a:t>
            </a:r>
            <a:r>
              <a:rPr lang="tr-TR"/>
              <a:t> </a:t>
            </a:r>
          </a:p>
          <a:p>
            <a:endParaRPr lang="tr-TR"/>
          </a:p>
          <a:p>
            <a:r>
              <a:rPr lang="tr-TR" b="1"/>
              <a:t>Kalitede sürekli kurumsal yapılanma güvenilir bilgi sistemleri gerektirir</a:t>
            </a:r>
          </a:p>
        </p:txBody>
      </p:sp>
      <p:pic>
        <p:nvPicPr>
          <p:cNvPr id="76804" name="Picture 4" descr="PE02716_"/>
          <p:cNvPicPr>
            <a:picLocks noGrp="1" noChangeAspect="1" noChangeArrowheads="1"/>
          </p:cNvPicPr>
          <p:nvPr>
            <p:ph sz="half" idx="4294967295"/>
          </p:nvPr>
        </p:nvPicPr>
        <p:blipFill>
          <a:blip r:embed="rId2"/>
          <a:srcRect/>
          <a:stretch>
            <a:fillRect/>
          </a:stretch>
        </p:blipFill>
        <p:spPr>
          <a:xfrm>
            <a:off x="6156325" y="1989138"/>
            <a:ext cx="2541588" cy="2332037"/>
          </a:xfrm>
          <a:noFill/>
        </p:spPr>
      </p:pic>
      <p:sp>
        <p:nvSpPr>
          <p:cNvPr id="76805" name="6 Slayt Numarası Yer Tutucusu"/>
          <p:cNvSpPr txBox="1">
            <a:spLocks noGrp="1"/>
          </p:cNvSpPr>
          <p:nvPr/>
        </p:nvSpPr>
        <p:spPr bwMode="auto">
          <a:xfrm>
            <a:off x="5867400" y="6248400"/>
            <a:ext cx="1755775" cy="474663"/>
          </a:xfrm>
          <a:prstGeom prst="rect">
            <a:avLst/>
          </a:prstGeom>
          <a:noFill/>
          <a:ln w="9525">
            <a:noFill/>
            <a:miter lim="800000"/>
            <a:headEnd/>
            <a:tailEnd/>
          </a:ln>
        </p:spPr>
        <p:txBody>
          <a:bodyPr/>
          <a:lstStyle/>
          <a:p>
            <a:pPr algn="r"/>
            <a:fld id="{BBF5FB05-EB11-4A97-AEBE-314CAE8CD036}" type="slidenum">
              <a:rPr lang="en-US" sz="1000"/>
              <a:pPr algn="r"/>
              <a:t>10</a:t>
            </a:fld>
            <a:endParaRPr lang="en-US" sz="1000"/>
          </a:p>
        </p:txBody>
      </p:sp>
      <p:sp>
        <p:nvSpPr>
          <p:cNvPr id="76807" name="8 Veri Yer Tutucusu"/>
          <p:cNvSpPr txBox="1">
            <a:spLocks noGrp="1"/>
          </p:cNvSpPr>
          <p:nvPr/>
        </p:nvSpPr>
        <p:spPr bwMode="auto">
          <a:xfrm>
            <a:off x="301625" y="6242050"/>
            <a:ext cx="1782763" cy="474663"/>
          </a:xfrm>
          <a:prstGeom prst="rect">
            <a:avLst/>
          </a:prstGeom>
          <a:noFill/>
          <a:ln w="9525">
            <a:noFill/>
            <a:miter lim="800000"/>
            <a:headEnd/>
            <a:tailEnd/>
          </a:ln>
        </p:spPr>
        <p:txBody>
          <a:bodyPr/>
          <a:lstStyle/>
          <a:p>
            <a:fld id="{5FF30776-20F9-44DD-9B5F-7ADF24D5E138}" type="datetime1">
              <a:rPr lang="tr-TR" sz="1000"/>
              <a:pPr/>
              <a:t>4.3.2018</a:t>
            </a:fld>
            <a:endParaRPr lang="en-US" sz="10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685800" y="1066800"/>
            <a:ext cx="8458200" cy="609600"/>
          </a:xfrm>
        </p:spPr>
        <p:txBody>
          <a:bodyPr/>
          <a:lstStyle/>
          <a:p>
            <a:r>
              <a:rPr lang="tr-TR" b="1"/>
              <a:t>Sağlık Bakanlığı Arşiv Yönergesi</a:t>
            </a:r>
          </a:p>
        </p:txBody>
      </p:sp>
      <p:sp>
        <p:nvSpPr>
          <p:cNvPr id="10243" name="Rectangle 3"/>
          <p:cNvSpPr>
            <a:spLocks noGrp="1" noChangeArrowheads="1"/>
          </p:cNvSpPr>
          <p:nvPr>
            <p:ph type="body" idx="4294967295"/>
          </p:nvPr>
        </p:nvSpPr>
        <p:spPr>
          <a:xfrm>
            <a:off x="381000" y="2209800"/>
            <a:ext cx="8763000" cy="4191000"/>
          </a:xfrm>
        </p:spPr>
        <p:txBody>
          <a:bodyPr/>
          <a:lstStyle/>
          <a:p>
            <a:r>
              <a:rPr lang="tr-TR" b="1"/>
              <a:t>Yatak sayısı fazla olan, çok sayıda poliklinik yapan ve eğitim hastanesi olanlar için :   </a:t>
            </a:r>
          </a:p>
          <a:p>
            <a:r>
              <a:rPr lang="tr-TR" b="1"/>
              <a:t>Hasta indeksi bölümü</a:t>
            </a:r>
          </a:p>
          <a:p>
            <a:r>
              <a:rPr lang="tr-TR" b="1"/>
              <a:t>Eksik dosyalar bölümü</a:t>
            </a:r>
          </a:p>
          <a:p>
            <a:r>
              <a:rPr lang="tr-TR" b="1"/>
              <a:t>Dosyalama bölümü</a:t>
            </a:r>
          </a:p>
          <a:p>
            <a:r>
              <a:rPr lang="tr-TR" b="1"/>
              <a:t>Tıbbi sekreterlik bölümü</a:t>
            </a:r>
          </a:p>
        </p:txBody>
      </p:sp>
      <p:sp>
        <p:nvSpPr>
          <p:cNvPr id="10244" name="3 Slayt Numarası Yer Tutucusu"/>
          <p:cNvSpPr>
            <a:spLocks noGrp="1"/>
          </p:cNvSpPr>
          <p:nvPr>
            <p:ph type="sldNum" sz="quarter" idx="11"/>
          </p:nvPr>
        </p:nvSpPr>
        <p:spPr>
          <a:xfrm>
            <a:off x="5867400" y="6248400"/>
            <a:ext cx="1755775" cy="474663"/>
          </a:xfrm>
        </p:spPr>
        <p:txBody>
          <a:bodyPr anchor="t"/>
          <a:lstStyle/>
          <a:p>
            <a:fld id="{2C74842E-1473-4A4A-AD66-56AA82F52C87}" type="slidenum">
              <a:rPr lang="en-US" sz="1000">
                <a:latin typeface="Arial" charset="0"/>
              </a:rPr>
              <a:pPr/>
              <a:t>11</a:t>
            </a:fld>
            <a:endParaRPr lang="en-US" sz="1000">
              <a:latin typeface="Arial" charset="0"/>
            </a:endParaRPr>
          </a:p>
        </p:txBody>
      </p:sp>
      <p:sp>
        <p:nvSpPr>
          <p:cNvPr id="10246" name="5 Veri Yer Tutucusu"/>
          <p:cNvSpPr>
            <a:spLocks noGrp="1"/>
          </p:cNvSpPr>
          <p:nvPr>
            <p:ph type="dt" sz="quarter" idx="12"/>
          </p:nvPr>
        </p:nvSpPr>
        <p:spPr>
          <a:xfrm>
            <a:off x="301625" y="6242050"/>
            <a:ext cx="1782763" cy="474663"/>
          </a:xfrm>
        </p:spPr>
        <p:txBody>
          <a:bodyPr anchor="t"/>
          <a:lstStyle/>
          <a:p>
            <a:fld id="{F3E9A97F-2D5D-4712-9EE1-6E3D366DCC79}" type="datetime1">
              <a:rPr lang="tr-TR" sz="1000"/>
              <a:pPr/>
              <a:t>4.3.2018</a:t>
            </a:fld>
            <a:endParaRPr lang="en-US" sz="1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533400" y="533400"/>
            <a:ext cx="8382000" cy="58674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endParaRPr lang="en-US" sz="2400">
              <a:latin typeface="Times New Roman" pitchFamily="18" charset="0"/>
            </a:endParaRPr>
          </a:p>
        </p:txBody>
      </p:sp>
      <p:sp>
        <p:nvSpPr>
          <p:cNvPr id="11267" name="Rectangle 3"/>
          <p:cNvSpPr>
            <a:spLocks noChangeArrowheads="1"/>
          </p:cNvSpPr>
          <p:nvPr/>
        </p:nvSpPr>
        <p:spPr bwMode="auto">
          <a:xfrm>
            <a:off x="3124200" y="1524000"/>
            <a:ext cx="2667000" cy="381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Hastane Başmüdürü</a:t>
            </a:r>
          </a:p>
        </p:txBody>
      </p:sp>
      <p:sp>
        <p:nvSpPr>
          <p:cNvPr id="11268" name="Rectangle 4"/>
          <p:cNvSpPr>
            <a:spLocks noChangeArrowheads="1"/>
          </p:cNvSpPr>
          <p:nvPr/>
        </p:nvSpPr>
        <p:spPr bwMode="auto">
          <a:xfrm>
            <a:off x="3124200" y="2057400"/>
            <a:ext cx="2667000" cy="4572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Hastane Müdürü </a:t>
            </a:r>
          </a:p>
        </p:txBody>
      </p:sp>
      <p:sp>
        <p:nvSpPr>
          <p:cNvPr id="11269" name="Rectangle 5"/>
          <p:cNvSpPr>
            <a:spLocks noChangeArrowheads="1"/>
          </p:cNvSpPr>
          <p:nvPr/>
        </p:nvSpPr>
        <p:spPr bwMode="auto">
          <a:xfrm>
            <a:off x="3124200" y="2667000"/>
            <a:ext cx="2667000" cy="4572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Arşiv Müdürü</a:t>
            </a:r>
          </a:p>
        </p:txBody>
      </p:sp>
      <p:sp>
        <p:nvSpPr>
          <p:cNvPr id="11270" name="Rectangle 6"/>
          <p:cNvSpPr>
            <a:spLocks noChangeArrowheads="1"/>
          </p:cNvSpPr>
          <p:nvPr/>
        </p:nvSpPr>
        <p:spPr bwMode="auto">
          <a:xfrm>
            <a:off x="6248400" y="3581400"/>
            <a:ext cx="2514600" cy="5334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Kodlama </a:t>
            </a:r>
          </a:p>
        </p:txBody>
      </p:sp>
      <p:sp>
        <p:nvSpPr>
          <p:cNvPr id="11271" name="Rectangle 7"/>
          <p:cNvSpPr>
            <a:spLocks noChangeArrowheads="1"/>
          </p:cNvSpPr>
          <p:nvPr/>
        </p:nvSpPr>
        <p:spPr bwMode="auto">
          <a:xfrm>
            <a:off x="6248400" y="4343400"/>
            <a:ext cx="2362200" cy="3048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Eksik dosya </a:t>
            </a:r>
          </a:p>
        </p:txBody>
      </p:sp>
      <p:sp>
        <p:nvSpPr>
          <p:cNvPr id="11272" name="Rectangle 8"/>
          <p:cNvSpPr>
            <a:spLocks noChangeArrowheads="1"/>
          </p:cNvSpPr>
          <p:nvPr/>
        </p:nvSpPr>
        <p:spPr bwMode="auto">
          <a:xfrm>
            <a:off x="685800" y="914400"/>
            <a:ext cx="8077200" cy="3048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Hasta Dosyaları Arşivi Organizasyon Şeması </a:t>
            </a:r>
          </a:p>
        </p:txBody>
      </p:sp>
      <p:sp>
        <p:nvSpPr>
          <p:cNvPr id="11273" name="Rectangle 9"/>
          <p:cNvSpPr>
            <a:spLocks noChangeArrowheads="1"/>
          </p:cNvSpPr>
          <p:nvPr/>
        </p:nvSpPr>
        <p:spPr bwMode="auto">
          <a:xfrm>
            <a:off x="6248400" y="4953000"/>
            <a:ext cx="2438400" cy="5334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Araştırma </a:t>
            </a:r>
          </a:p>
        </p:txBody>
      </p:sp>
      <p:sp>
        <p:nvSpPr>
          <p:cNvPr id="11274" name="Rectangle 10"/>
          <p:cNvSpPr>
            <a:spLocks noChangeArrowheads="1"/>
          </p:cNvSpPr>
          <p:nvPr/>
        </p:nvSpPr>
        <p:spPr bwMode="auto">
          <a:xfrm>
            <a:off x="838200" y="3733800"/>
            <a:ext cx="1905000" cy="4572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Hasta indeksi </a:t>
            </a:r>
          </a:p>
        </p:txBody>
      </p:sp>
      <p:sp>
        <p:nvSpPr>
          <p:cNvPr id="11275" name="Rectangle 11"/>
          <p:cNvSpPr>
            <a:spLocks noChangeArrowheads="1"/>
          </p:cNvSpPr>
          <p:nvPr/>
        </p:nvSpPr>
        <p:spPr bwMode="auto">
          <a:xfrm>
            <a:off x="838200" y="4343400"/>
            <a:ext cx="1905000" cy="5334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Dosyalama </a:t>
            </a:r>
          </a:p>
        </p:txBody>
      </p:sp>
      <p:sp>
        <p:nvSpPr>
          <p:cNvPr id="11276" name="Rectangle 12"/>
          <p:cNvSpPr>
            <a:spLocks noChangeArrowheads="1"/>
          </p:cNvSpPr>
          <p:nvPr/>
        </p:nvSpPr>
        <p:spPr bwMode="auto">
          <a:xfrm>
            <a:off x="838200" y="5105400"/>
            <a:ext cx="1981200" cy="5334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Haberleşme </a:t>
            </a:r>
          </a:p>
        </p:txBody>
      </p:sp>
      <p:sp>
        <p:nvSpPr>
          <p:cNvPr id="11277" name="Rectangle 13"/>
          <p:cNvSpPr>
            <a:spLocks noChangeArrowheads="1"/>
          </p:cNvSpPr>
          <p:nvPr/>
        </p:nvSpPr>
        <p:spPr bwMode="auto">
          <a:xfrm>
            <a:off x="3352800" y="3657600"/>
            <a:ext cx="2514600" cy="6096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eaLnBrk="0" hangingPunct="0"/>
            <a:r>
              <a:rPr lang="tr-TR" sz="2400">
                <a:latin typeface="Times New Roman" pitchFamily="18" charset="0"/>
              </a:rPr>
              <a:t>Tıbbi Sekreterlik </a:t>
            </a:r>
          </a:p>
        </p:txBody>
      </p:sp>
      <p:sp>
        <p:nvSpPr>
          <p:cNvPr id="11278" name="Line 14"/>
          <p:cNvSpPr>
            <a:spLocks noChangeShapeType="1"/>
          </p:cNvSpPr>
          <p:nvPr/>
        </p:nvSpPr>
        <p:spPr bwMode="auto">
          <a:xfrm>
            <a:off x="4419600" y="3124200"/>
            <a:ext cx="0" cy="304800"/>
          </a:xfrm>
          <a:prstGeom prst="line">
            <a:avLst/>
          </a:prstGeom>
          <a:noFill/>
          <a:ln w="12700">
            <a:solidFill>
              <a:schemeClr val="tx1"/>
            </a:solidFill>
            <a:round/>
            <a:headEnd type="none" w="sm" len="sm"/>
            <a:tailEnd type="none" w="sm" len="sm"/>
          </a:ln>
        </p:spPr>
        <p:txBody>
          <a:bodyPr/>
          <a:lstStyle/>
          <a:p>
            <a:endParaRPr lang="tr-TR"/>
          </a:p>
        </p:txBody>
      </p:sp>
      <p:sp>
        <p:nvSpPr>
          <p:cNvPr id="11279" name="Line 15"/>
          <p:cNvSpPr>
            <a:spLocks noChangeShapeType="1"/>
          </p:cNvSpPr>
          <p:nvPr/>
        </p:nvSpPr>
        <p:spPr bwMode="auto">
          <a:xfrm>
            <a:off x="5867400" y="3657600"/>
            <a:ext cx="381000" cy="0"/>
          </a:xfrm>
          <a:prstGeom prst="line">
            <a:avLst/>
          </a:prstGeom>
          <a:noFill/>
          <a:ln w="12700">
            <a:solidFill>
              <a:schemeClr val="tx1"/>
            </a:solidFill>
            <a:round/>
            <a:headEnd type="none" w="sm" len="sm"/>
            <a:tailEnd type="none" w="sm" len="sm"/>
          </a:ln>
        </p:spPr>
        <p:txBody>
          <a:bodyPr/>
          <a:lstStyle/>
          <a:p>
            <a:endParaRPr lang="tr-TR"/>
          </a:p>
        </p:txBody>
      </p:sp>
      <p:sp>
        <p:nvSpPr>
          <p:cNvPr id="11280" name="Line 16"/>
          <p:cNvSpPr>
            <a:spLocks noChangeShapeType="1"/>
          </p:cNvSpPr>
          <p:nvPr/>
        </p:nvSpPr>
        <p:spPr bwMode="auto">
          <a:xfrm>
            <a:off x="4419600" y="1905000"/>
            <a:ext cx="0" cy="152400"/>
          </a:xfrm>
          <a:prstGeom prst="line">
            <a:avLst/>
          </a:prstGeom>
          <a:noFill/>
          <a:ln w="12700">
            <a:solidFill>
              <a:schemeClr val="tx1"/>
            </a:solidFill>
            <a:round/>
            <a:headEnd type="none" w="sm" len="sm"/>
            <a:tailEnd type="none" w="sm" len="sm"/>
          </a:ln>
        </p:spPr>
        <p:txBody>
          <a:bodyPr/>
          <a:lstStyle/>
          <a:p>
            <a:endParaRPr lang="tr-TR"/>
          </a:p>
        </p:txBody>
      </p:sp>
      <p:sp>
        <p:nvSpPr>
          <p:cNvPr id="11281" name="Line 17"/>
          <p:cNvSpPr>
            <a:spLocks noChangeShapeType="1"/>
          </p:cNvSpPr>
          <p:nvPr/>
        </p:nvSpPr>
        <p:spPr bwMode="auto">
          <a:xfrm>
            <a:off x="4419600" y="2514600"/>
            <a:ext cx="0" cy="228600"/>
          </a:xfrm>
          <a:prstGeom prst="line">
            <a:avLst/>
          </a:prstGeom>
          <a:noFill/>
          <a:ln w="12700">
            <a:solidFill>
              <a:schemeClr val="tx1"/>
            </a:solidFill>
            <a:round/>
            <a:headEnd type="none" w="sm" len="sm"/>
            <a:tailEnd type="none" w="sm" len="sm"/>
          </a:ln>
        </p:spPr>
        <p:txBody>
          <a:bodyPr/>
          <a:lstStyle/>
          <a:p>
            <a:endParaRPr lang="tr-TR"/>
          </a:p>
        </p:txBody>
      </p:sp>
      <p:sp>
        <p:nvSpPr>
          <p:cNvPr id="11282" name="Line 18"/>
          <p:cNvSpPr>
            <a:spLocks noChangeShapeType="1"/>
          </p:cNvSpPr>
          <p:nvPr/>
        </p:nvSpPr>
        <p:spPr bwMode="auto">
          <a:xfrm>
            <a:off x="4419600" y="3429000"/>
            <a:ext cx="2895600" cy="0"/>
          </a:xfrm>
          <a:prstGeom prst="line">
            <a:avLst/>
          </a:prstGeom>
          <a:noFill/>
          <a:ln w="12700">
            <a:solidFill>
              <a:schemeClr val="tx1"/>
            </a:solidFill>
            <a:round/>
            <a:headEnd type="none" w="sm" len="sm"/>
            <a:tailEnd type="none" w="sm" len="sm"/>
          </a:ln>
        </p:spPr>
        <p:txBody>
          <a:bodyPr/>
          <a:lstStyle/>
          <a:p>
            <a:endParaRPr lang="tr-TR"/>
          </a:p>
        </p:txBody>
      </p:sp>
      <p:sp>
        <p:nvSpPr>
          <p:cNvPr id="11283" name="Line 19"/>
          <p:cNvSpPr>
            <a:spLocks noChangeShapeType="1"/>
          </p:cNvSpPr>
          <p:nvPr/>
        </p:nvSpPr>
        <p:spPr bwMode="auto">
          <a:xfrm>
            <a:off x="7315200" y="3429000"/>
            <a:ext cx="0" cy="152400"/>
          </a:xfrm>
          <a:prstGeom prst="line">
            <a:avLst/>
          </a:prstGeom>
          <a:noFill/>
          <a:ln w="12700">
            <a:solidFill>
              <a:schemeClr val="tx1"/>
            </a:solidFill>
            <a:round/>
            <a:headEnd type="none" w="sm" len="sm"/>
            <a:tailEnd type="none" w="sm" len="sm"/>
          </a:ln>
        </p:spPr>
        <p:txBody>
          <a:bodyPr/>
          <a:lstStyle/>
          <a:p>
            <a:endParaRPr lang="tr-TR"/>
          </a:p>
        </p:txBody>
      </p:sp>
      <p:sp>
        <p:nvSpPr>
          <p:cNvPr id="11284" name="Line 20"/>
          <p:cNvSpPr>
            <a:spLocks noChangeShapeType="1"/>
          </p:cNvSpPr>
          <p:nvPr/>
        </p:nvSpPr>
        <p:spPr bwMode="auto">
          <a:xfrm>
            <a:off x="7391400" y="4114800"/>
            <a:ext cx="0" cy="228600"/>
          </a:xfrm>
          <a:prstGeom prst="line">
            <a:avLst/>
          </a:prstGeom>
          <a:noFill/>
          <a:ln w="12700">
            <a:solidFill>
              <a:schemeClr val="tx1"/>
            </a:solidFill>
            <a:round/>
            <a:headEnd type="none" w="sm" len="sm"/>
            <a:tailEnd type="none" w="sm" len="sm"/>
          </a:ln>
        </p:spPr>
        <p:txBody>
          <a:bodyPr/>
          <a:lstStyle/>
          <a:p>
            <a:endParaRPr lang="tr-TR"/>
          </a:p>
        </p:txBody>
      </p:sp>
      <p:sp>
        <p:nvSpPr>
          <p:cNvPr id="11285" name="Line 21"/>
          <p:cNvSpPr>
            <a:spLocks noChangeShapeType="1"/>
          </p:cNvSpPr>
          <p:nvPr/>
        </p:nvSpPr>
        <p:spPr bwMode="auto">
          <a:xfrm>
            <a:off x="7391400" y="4648200"/>
            <a:ext cx="0" cy="304800"/>
          </a:xfrm>
          <a:prstGeom prst="line">
            <a:avLst/>
          </a:prstGeom>
          <a:noFill/>
          <a:ln w="12700">
            <a:solidFill>
              <a:schemeClr val="tx1"/>
            </a:solidFill>
            <a:round/>
            <a:headEnd type="none" w="sm" len="sm"/>
            <a:tailEnd type="none" w="sm" len="sm"/>
          </a:ln>
        </p:spPr>
        <p:txBody>
          <a:bodyPr/>
          <a:lstStyle/>
          <a:p>
            <a:endParaRPr lang="tr-TR"/>
          </a:p>
        </p:txBody>
      </p:sp>
      <p:sp>
        <p:nvSpPr>
          <p:cNvPr id="11286" name="Line 22"/>
          <p:cNvSpPr>
            <a:spLocks noChangeShapeType="1"/>
          </p:cNvSpPr>
          <p:nvPr/>
        </p:nvSpPr>
        <p:spPr bwMode="auto">
          <a:xfrm flipH="1">
            <a:off x="1600200" y="3429000"/>
            <a:ext cx="2819400" cy="0"/>
          </a:xfrm>
          <a:prstGeom prst="line">
            <a:avLst/>
          </a:prstGeom>
          <a:noFill/>
          <a:ln w="12700">
            <a:solidFill>
              <a:schemeClr val="tx1"/>
            </a:solidFill>
            <a:round/>
            <a:headEnd type="none" w="sm" len="sm"/>
            <a:tailEnd type="none" w="sm" len="sm"/>
          </a:ln>
        </p:spPr>
        <p:txBody>
          <a:bodyPr/>
          <a:lstStyle/>
          <a:p>
            <a:endParaRPr lang="tr-TR"/>
          </a:p>
        </p:txBody>
      </p:sp>
      <p:sp>
        <p:nvSpPr>
          <p:cNvPr id="11287" name="Line 23"/>
          <p:cNvSpPr>
            <a:spLocks noChangeShapeType="1"/>
          </p:cNvSpPr>
          <p:nvPr/>
        </p:nvSpPr>
        <p:spPr bwMode="auto">
          <a:xfrm>
            <a:off x="1600200" y="3429000"/>
            <a:ext cx="0" cy="304800"/>
          </a:xfrm>
          <a:prstGeom prst="line">
            <a:avLst/>
          </a:prstGeom>
          <a:noFill/>
          <a:ln w="12700">
            <a:solidFill>
              <a:schemeClr val="tx1"/>
            </a:solidFill>
            <a:round/>
            <a:headEnd type="none" w="sm" len="sm"/>
            <a:tailEnd type="none" w="sm" len="sm"/>
          </a:ln>
        </p:spPr>
        <p:txBody>
          <a:bodyPr/>
          <a:lstStyle/>
          <a:p>
            <a:endParaRPr lang="tr-TR"/>
          </a:p>
        </p:txBody>
      </p:sp>
      <p:sp>
        <p:nvSpPr>
          <p:cNvPr id="11288" name="Line 24"/>
          <p:cNvSpPr>
            <a:spLocks noChangeShapeType="1"/>
          </p:cNvSpPr>
          <p:nvPr/>
        </p:nvSpPr>
        <p:spPr bwMode="auto">
          <a:xfrm>
            <a:off x="1600200" y="4191000"/>
            <a:ext cx="0" cy="152400"/>
          </a:xfrm>
          <a:prstGeom prst="line">
            <a:avLst/>
          </a:prstGeom>
          <a:noFill/>
          <a:ln w="12700">
            <a:solidFill>
              <a:schemeClr val="tx1"/>
            </a:solidFill>
            <a:round/>
            <a:headEnd type="none" w="sm" len="sm"/>
            <a:tailEnd type="none" w="sm" len="sm"/>
          </a:ln>
        </p:spPr>
        <p:txBody>
          <a:bodyPr/>
          <a:lstStyle/>
          <a:p>
            <a:endParaRPr lang="tr-TR"/>
          </a:p>
        </p:txBody>
      </p:sp>
      <p:sp>
        <p:nvSpPr>
          <p:cNvPr id="11289" name="Line 25"/>
          <p:cNvSpPr>
            <a:spLocks noChangeShapeType="1"/>
          </p:cNvSpPr>
          <p:nvPr/>
        </p:nvSpPr>
        <p:spPr bwMode="auto">
          <a:xfrm>
            <a:off x="1600200" y="4876800"/>
            <a:ext cx="0" cy="228600"/>
          </a:xfrm>
          <a:prstGeom prst="line">
            <a:avLst/>
          </a:prstGeom>
          <a:noFill/>
          <a:ln w="12700">
            <a:solidFill>
              <a:schemeClr val="tx1"/>
            </a:solidFill>
            <a:round/>
            <a:headEnd type="none" w="sm" len="sm"/>
            <a:tailEnd type="none" w="sm" len="sm"/>
          </a:ln>
        </p:spPr>
        <p:txBody>
          <a:bodyPr/>
          <a:lstStyle/>
          <a:p>
            <a:endParaRPr lang="tr-TR"/>
          </a:p>
        </p:txBody>
      </p:sp>
      <p:sp>
        <p:nvSpPr>
          <p:cNvPr id="11290" name="Line 26"/>
          <p:cNvSpPr>
            <a:spLocks noChangeShapeType="1"/>
          </p:cNvSpPr>
          <p:nvPr/>
        </p:nvSpPr>
        <p:spPr bwMode="auto">
          <a:xfrm>
            <a:off x="4419600" y="3429000"/>
            <a:ext cx="0" cy="228600"/>
          </a:xfrm>
          <a:prstGeom prst="line">
            <a:avLst/>
          </a:prstGeom>
          <a:noFill/>
          <a:ln w="12700">
            <a:solidFill>
              <a:schemeClr val="tx1"/>
            </a:solidFill>
            <a:round/>
            <a:headEnd type="none" w="sm" len="sm"/>
            <a:tailEnd type="none" w="sm" len="sm"/>
          </a:ln>
        </p:spPr>
        <p:txBody>
          <a:bodyPr/>
          <a:lstStyle/>
          <a:p>
            <a:endParaRPr lang="tr-TR"/>
          </a:p>
        </p:txBody>
      </p:sp>
      <p:sp>
        <p:nvSpPr>
          <p:cNvPr id="11291" name="28 Slayt Numarası Yer Tutucusu"/>
          <p:cNvSpPr>
            <a:spLocks noGrp="1"/>
          </p:cNvSpPr>
          <p:nvPr>
            <p:ph type="sldNum" sz="quarter" idx="11"/>
          </p:nvPr>
        </p:nvSpPr>
        <p:spPr>
          <a:xfrm>
            <a:off x="5867400" y="6248400"/>
            <a:ext cx="1755775" cy="474663"/>
          </a:xfrm>
        </p:spPr>
        <p:txBody>
          <a:bodyPr anchor="t"/>
          <a:lstStyle/>
          <a:p>
            <a:fld id="{89F57789-8DC4-49EA-9F09-4A3E72385F3B}" type="slidenum">
              <a:rPr lang="en-US" sz="1000">
                <a:latin typeface="Arial" charset="0"/>
              </a:rPr>
              <a:pPr/>
              <a:t>12</a:t>
            </a:fld>
            <a:endParaRPr lang="en-US" sz="1000">
              <a:latin typeface="Arial" charset="0"/>
            </a:endParaRPr>
          </a:p>
        </p:txBody>
      </p:sp>
      <p:sp>
        <p:nvSpPr>
          <p:cNvPr id="11293" name="30 Veri Yer Tutucusu"/>
          <p:cNvSpPr>
            <a:spLocks noGrp="1"/>
          </p:cNvSpPr>
          <p:nvPr>
            <p:ph type="dt" sz="quarter" idx="12"/>
          </p:nvPr>
        </p:nvSpPr>
        <p:spPr>
          <a:xfrm>
            <a:off x="301625" y="6242050"/>
            <a:ext cx="1782763" cy="474663"/>
          </a:xfrm>
        </p:spPr>
        <p:txBody>
          <a:bodyPr anchor="t"/>
          <a:lstStyle/>
          <a:p>
            <a:fld id="{917E2F72-1B69-4C34-B430-372ABCA0DDD3}" type="datetime1">
              <a:rPr lang="tr-TR" sz="1000"/>
              <a:pPr/>
              <a:t>4.3.2018</a:t>
            </a:fld>
            <a:endParaRPr lang="en-US" sz="10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r>
              <a:rPr lang="tr-TR"/>
              <a:t>ÖRGÜT </a:t>
            </a:r>
          </a:p>
        </p:txBody>
      </p:sp>
      <p:sp>
        <p:nvSpPr>
          <p:cNvPr id="12291" name="Rectangle 3"/>
          <p:cNvSpPr>
            <a:spLocks noGrp="1" noChangeArrowheads="1"/>
          </p:cNvSpPr>
          <p:nvPr>
            <p:ph type="body" idx="4294967295"/>
          </p:nvPr>
        </p:nvSpPr>
        <p:spPr/>
        <p:txBody>
          <a:bodyPr/>
          <a:lstStyle/>
          <a:p>
            <a:pPr>
              <a:lnSpc>
                <a:spcPct val="90000"/>
              </a:lnSpc>
              <a:buFont typeface="Wingdings" pitchFamily="2" charset="2"/>
              <a:buNone/>
            </a:pPr>
            <a:endParaRPr lang="tr-TR" sz="2800"/>
          </a:p>
          <a:p>
            <a:pPr>
              <a:lnSpc>
                <a:spcPct val="90000"/>
              </a:lnSpc>
            </a:pPr>
            <a:r>
              <a:rPr lang="tr-TR" b="1"/>
              <a:t>Örgüt,</a:t>
            </a:r>
            <a:r>
              <a:rPr lang="tr-TR" sz="2800"/>
              <a:t> en alt kademesinden en üst kademesine kadar </a:t>
            </a:r>
            <a:r>
              <a:rPr lang="tr-TR" sz="2800" u="sng"/>
              <a:t>bilgi işleyen</a:t>
            </a:r>
            <a:r>
              <a:rPr lang="tr-TR" sz="2800"/>
              <a:t> ve </a:t>
            </a:r>
            <a:r>
              <a:rPr lang="tr-TR" sz="2800" u="sng"/>
              <a:t>karar üreten</a:t>
            </a:r>
            <a:r>
              <a:rPr lang="tr-TR" sz="2800"/>
              <a:t> birimdir</a:t>
            </a:r>
          </a:p>
          <a:p>
            <a:pPr>
              <a:lnSpc>
                <a:spcPct val="90000"/>
              </a:lnSpc>
              <a:buFont typeface="Wingdings" pitchFamily="2" charset="2"/>
              <a:buNone/>
            </a:pPr>
            <a:endParaRPr lang="tr-TR" sz="2800"/>
          </a:p>
          <a:p>
            <a:pPr>
              <a:lnSpc>
                <a:spcPct val="90000"/>
              </a:lnSpc>
            </a:pPr>
            <a:endParaRPr lang="tr-TR" sz="2800"/>
          </a:p>
        </p:txBody>
      </p:sp>
      <p:sp>
        <p:nvSpPr>
          <p:cNvPr id="12292" name="5 Slayt Numarası Yer Tutucusu"/>
          <p:cNvSpPr>
            <a:spLocks noGrp="1"/>
          </p:cNvSpPr>
          <p:nvPr>
            <p:ph type="sldNum" sz="quarter" idx="11"/>
          </p:nvPr>
        </p:nvSpPr>
        <p:spPr>
          <a:xfrm>
            <a:off x="5867400" y="6248400"/>
            <a:ext cx="1755775" cy="474663"/>
          </a:xfrm>
        </p:spPr>
        <p:txBody>
          <a:bodyPr anchor="t"/>
          <a:lstStyle/>
          <a:p>
            <a:fld id="{95DEEEC7-070E-4744-A7A2-A9E2BAACBA5D}" type="slidenum">
              <a:rPr lang="en-US" sz="1000">
                <a:latin typeface="Arial" charset="0"/>
              </a:rPr>
              <a:pPr/>
              <a:t>13</a:t>
            </a:fld>
            <a:endParaRPr lang="en-US" sz="1000">
              <a:latin typeface="Arial" charset="0"/>
            </a:endParaRPr>
          </a:p>
        </p:txBody>
      </p:sp>
      <p:sp>
        <p:nvSpPr>
          <p:cNvPr id="12294" name="7 Veri Yer Tutucusu"/>
          <p:cNvSpPr>
            <a:spLocks noGrp="1"/>
          </p:cNvSpPr>
          <p:nvPr>
            <p:ph type="dt" sz="quarter" idx="12"/>
          </p:nvPr>
        </p:nvSpPr>
        <p:spPr>
          <a:xfrm>
            <a:off x="301625" y="6242050"/>
            <a:ext cx="1782763" cy="474663"/>
          </a:xfrm>
        </p:spPr>
        <p:txBody>
          <a:bodyPr anchor="t"/>
          <a:lstStyle/>
          <a:p>
            <a:fld id="{4A93FB50-A267-4B9A-8268-9F4219B59AEA}" type="datetime1">
              <a:rPr lang="tr-TR" sz="1000"/>
              <a:pPr/>
              <a:t>4.3.2018</a:t>
            </a:fld>
            <a:endParaRPr lang="en-US" sz="1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720725" y="468313"/>
            <a:ext cx="7704138" cy="693737"/>
          </a:xfrm>
        </p:spPr>
        <p:txBody>
          <a:bodyPr/>
          <a:lstStyle/>
          <a:p>
            <a:r>
              <a:rPr lang="tr-TR" sz="3600"/>
              <a:t>Veri-Bilgi-Anlama İlişkisi</a:t>
            </a:r>
          </a:p>
        </p:txBody>
      </p:sp>
      <p:sp>
        <p:nvSpPr>
          <p:cNvPr id="13315" name="Rectangle 3"/>
          <p:cNvSpPr>
            <a:spLocks noChangeArrowheads="1"/>
          </p:cNvSpPr>
          <p:nvPr/>
        </p:nvSpPr>
        <p:spPr bwMode="auto">
          <a:xfrm>
            <a:off x="3708400" y="981075"/>
            <a:ext cx="1800225" cy="1201738"/>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Bilgi </a:t>
            </a:r>
          </a:p>
          <a:p>
            <a:pPr algn="ctr"/>
            <a:r>
              <a:rPr lang="tr-TR" sz="2400">
                <a:latin typeface="Times New Roman" pitchFamily="18" charset="0"/>
              </a:rPr>
              <a:t>Birikimi</a:t>
            </a:r>
          </a:p>
        </p:txBody>
      </p:sp>
      <p:sp>
        <p:nvSpPr>
          <p:cNvPr id="13316" name="Rectangle 4"/>
          <p:cNvSpPr>
            <a:spLocks noChangeArrowheads="1"/>
          </p:cNvSpPr>
          <p:nvPr/>
        </p:nvSpPr>
        <p:spPr bwMode="auto">
          <a:xfrm>
            <a:off x="1979613" y="3789363"/>
            <a:ext cx="1511300" cy="1512887"/>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Format</a:t>
            </a:r>
          </a:p>
          <a:p>
            <a:pPr algn="ctr"/>
            <a:r>
              <a:rPr lang="tr-TR" sz="2400">
                <a:latin typeface="Times New Roman" pitchFamily="18" charset="0"/>
              </a:rPr>
              <a:t>Süzgeç</a:t>
            </a:r>
          </a:p>
          <a:p>
            <a:pPr algn="ctr"/>
            <a:r>
              <a:rPr lang="tr-TR" sz="2400">
                <a:latin typeface="Times New Roman" pitchFamily="18" charset="0"/>
              </a:rPr>
              <a:t>Özet</a:t>
            </a:r>
          </a:p>
        </p:txBody>
      </p:sp>
      <p:sp>
        <p:nvSpPr>
          <p:cNvPr id="13317" name="Rectangle 5"/>
          <p:cNvSpPr>
            <a:spLocks noChangeArrowheads="1"/>
          </p:cNvSpPr>
          <p:nvPr/>
        </p:nvSpPr>
        <p:spPr bwMode="auto">
          <a:xfrm>
            <a:off x="5508625" y="3789363"/>
            <a:ext cx="1655763" cy="1512887"/>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Yorum</a:t>
            </a:r>
          </a:p>
          <a:p>
            <a:pPr algn="ctr"/>
            <a:r>
              <a:rPr lang="tr-TR" sz="2400">
                <a:latin typeface="Times New Roman" pitchFamily="18" charset="0"/>
              </a:rPr>
              <a:t>Karar</a:t>
            </a:r>
          </a:p>
          <a:p>
            <a:pPr algn="ctr"/>
            <a:r>
              <a:rPr lang="tr-TR" sz="2400">
                <a:latin typeface="Times New Roman" pitchFamily="18" charset="0"/>
              </a:rPr>
              <a:t>Eylem</a:t>
            </a:r>
          </a:p>
        </p:txBody>
      </p:sp>
      <p:sp>
        <p:nvSpPr>
          <p:cNvPr id="13318" name="Rectangle 6"/>
          <p:cNvSpPr>
            <a:spLocks noChangeArrowheads="1"/>
          </p:cNvSpPr>
          <p:nvPr/>
        </p:nvSpPr>
        <p:spPr bwMode="auto">
          <a:xfrm>
            <a:off x="7885113" y="3933825"/>
            <a:ext cx="914400" cy="1008063"/>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Sonuç</a:t>
            </a:r>
          </a:p>
        </p:txBody>
      </p:sp>
      <p:sp>
        <p:nvSpPr>
          <p:cNvPr id="13319" name="Rectangle 7"/>
          <p:cNvSpPr>
            <a:spLocks noChangeArrowheads="1"/>
          </p:cNvSpPr>
          <p:nvPr/>
        </p:nvSpPr>
        <p:spPr bwMode="auto">
          <a:xfrm>
            <a:off x="323850" y="4076700"/>
            <a:ext cx="1130300" cy="865188"/>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Veri </a:t>
            </a:r>
          </a:p>
        </p:txBody>
      </p:sp>
      <p:sp>
        <p:nvSpPr>
          <p:cNvPr id="13320" name="Line 8"/>
          <p:cNvSpPr>
            <a:spLocks noChangeShapeType="1"/>
          </p:cNvSpPr>
          <p:nvPr/>
        </p:nvSpPr>
        <p:spPr bwMode="auto">
          <a:xfrm>
            <a:off x="5148263" y="5229225"/>
            <a:ext cx="0" cy="0"/>
          </a:xfrm>
          <a:prstGeom prst="line">
            <a:avLst/>
          </a:prstGeom>
          <a:noFill/>
          <a:ln w="9525">
            <a:solidFill>
              <a:schemeClr val="tx1"/>
            </a:solidFill>
            <a:round/>
            <a:headEnd/>
            <a:tailEnd type="triangle" w="med" len="med"/>
          </a:ln>
        </p:spPr>
        <p:txBody>
          <a:bodyPr/>
          <a:lstStyle/>
          <a:p>
            <a:endParaRPr lang="tr-TR"/>
          </a:p>
        </p:txBody>
      </p:sp>
      <p:sp>
        <p:nvSpPr>
          <p:cNvPr id="13321" name="Rectangle 9"/>
          <p:cNvSpPr>
            <a:spLocks noChangeArrowheads="1"/>
          </p:cNvSpPr>
          <p:nvPr/>
        </p:nvSpPr>
        <p:spPr bwMode="auto">
          <a:xfrm flipV="1">
            <a:off x="3708400" y="2636838"/>
            <a:ext cx="1727200" cy="431800"/>
          </a:xfrm>
          <a:prstGeom prst="rect">
            <a:avLst/>
          </a:prstGeom>
          <a:solidFill>
            <a:schemeClr val="accent1"/>
          </a:solidFill>
          <a:ln w="9525">
            <a:solidFill>
              <a:schemeClr val="tx1"/>
            </a:solidFill>
            <a:miter lim="800000"/>
            <a:headEnd/>
            <a:tailEnd/>
          </a:ln>
        </p:spPr>
        <p:txBody>
          <a:bodyPr rot="10800000" wrap="none" anchor="ctr"/>
          <a:lstStyle/>
          <a:p>
            <a:pPr algn="ctr"/>
            <a:r>
              <a:rPr lang="tr-TR" sz="2400">
                <a:latin typeface="Times New Roman" pitchFamily="18" charset="0"/>
              </a:rPr>
              <a:t>Anlama</a:t>
            </a:r>
          </a:p>
        </p:txBody>
      </p:sp>
      <p:sp>
        <p:nvSpPr>
          <p:cNvPr id="13322" name="Rectangle 10"/>
          <p:cNvSpPr>
            <a:spLocks noChangeArrowheads="1"/>
          </p:cNvSpPr>
          <p:nvPr/>
        </p:nvSpPr>
        <p:spPr bwMode="auto">
          <a:xfrm>
            <a:off x="3995738" y="4076700"/>
            <a:ext cx="1081087" cy="647700"/>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Bilgi</a:t>
            </a:r>
          </a:p>
        </p:txBody>
      </p:sp>
      <p:sp>
        <p:nvSpPr>
          <p:cNvPr id="13323" name="Line 11"/>
          <p:cNvSpPr>
            <a:spLocks noChangeShapeType="1"/>
          </p:cNvSpPr>
          <p:nvPr/>
        </p:nvSpPr>
        <p:spPr bwMode="auto">
          <a:xfrm>
            <a:off x="4572000" y="2205038"/>
            <a:ext cx="0" cy="287337"/>
          </a:xfrm>
          <a:prstGeom prst="line">
            <a:avLst/>
          </a:prstGeom>
          <a:noFill/>
          <a:ln w="9525">
            <a:solidFill>
              <a:schemeClr val="tx1"/>
            </a:solidFill>
            <a:round/>
            <a:headEnd/>
            <a:tailEnd type="triangle" w="med" len="med"/>
          </a:ln>
        </p:spPr>
        <p:txBody>
          <a:bodyPr/>
          <a:lstStyle/>
          <a:p>
            <a:endParaRPr lang="tr-TR"/>
          </a:p>
        </p:txBody>
      </p:sp>
      <p:sp>
        <p:nvSpPr>
          <p:cNvPr id="13324" name="Line 12"/>
          <p:cNvSpPr>
            <a:spLocks noChangeShapeType="1"/>
          </p:cNvSpPr>
          <p:nvPr/>
        </p:nvSpPr>
        <p:spPr bwMode="auto">
          <a:xfrm flipH="1">
            <a:off x="2771775" y="2852738"/>
            <a:ext cx="863600" cy="0"/>
          </a:xfrm>
          <a:prstGeom prst="line">
            <a:avLst/>
          </a:prstGeom>
          <a:noFill/>
          <a:ln w="9525">
            <a:solidFill>
              <a:schemeClr val="tx1"/>
            </a:solidFill>
            <a:round/>
            <a:headEnd/>
            <a:tailEnd type="triangle" w="med" len="med"/>
          </a:ln>
        </p:spPr>
        <p:txBody>
          <a:bodyPr/>
          <a:lstStyle/>
          <a:p>
            <a:endParaRPr lang="tr-TR"/>
          </a:p>
        </p:txBody>
      </p:sp>
      <p:sp>
        <p:nvSpPr>
          <p:cNvPr id="13325" name="Line 13"/>
          <p:cNvSpPr>
            <a:spLocks noChangeShapeType="1"/>
          </p:cNvSpPr>
          <p:nvPr/>
        </p:nvSpPr>
        <p:spPr bwMode="auto">
          <a:xfrm>
            <a:off x="2771775" y="2852738"/>
            <a:ext cx="0" cy="863600"/>
          </a:xfrm>
          <a:prstGeom prst="line">
            <a:avLst/>
          </a:prstGeom>
          <a:noFill/>
          <a:ln w="9525">
            <a:solidFill>
              <a:schemeClr val="tx1"/>
            </a:solidFill>
            <a:round/>
            <a:headEnd/>
            <a:tailEnd type="triangle" w="med" len="med"/>
          </a:ln>
        </p:spPr>
        <p:txBody>
          <a:bodyPr/>
          <a:lstStyle/>
          <a:p>
            <a:endParaRPr lang="tr-TR"/>
          </a:p>
        </p:txBody>
      </p:sp>
      <p:sp>
        <p:nvSpPr>
          <p:cNvPr id="13326" name="Line 14"/>
          <p:cNvSpPr>
            <a:spLocks noChangeShapeType="1"/>
          </p:cNvSpPr>
          <p:nvPr/>
        </p:nvSpPr>
        <p:spPr bwMode="auto">
          <a:xfrm>
            <a:off x="5435600" y="2852738"/>
            <a:ext cx="1008063" cy="0"/>
          </a:xfrm>
          <a:prstGeom prst="line">
            <a:avLst/>
          </a:prstGeom>
          <a:noFill/>
          <a:ln w="9525">
            <a:solidFill>
              <a:schemeClr val="tx1"/>
            </a:solidFill>
            <a:round/>
            <a:headEnd/>
            <a:tailEnd type="triangle" w="med" len="med"/>
          </a:ln>
        </p:spPr>
        <p:txBody>
          <a:bodyPr/>
          <a:lstStyle/>
          <a:p>
            <a:endParaRPr lang="tr-TR"/>
          </a:p>
        </p:txBody>
      </p:sp>
      <p:sp>
        <p:nvSpPr>
          <p:cNvPr id="13327" name="Line 15"/>
          <p:cNvSpPr>
            <a:spLocks noChangeShapeType="1"/>
          </p:cNvSpPr>
          <p:nvPr/>
        </p:nvSpPr>
        <p:spPr bwMode="auto">
          <a:xfrm>
            <a:off x="6443663" y="2924175"/>
            <a:ext cx="0" cy="720725"/>
          </a:xfrm>
          <a:prstGeom prst="line">
            <a:avLst/>
          </a:prstGeom>
          <a:noFill/>
          <a:ln w="9525">
            <a:solidFill>
              <a:schemeClr val="tx1"/>
            </a:solidFill>
            <a:round/>
            <a:headEnd/>
            <a:tailEnd type="triangle" w="med" len="med"/>
          </a:ln>
        </p:spPr>
        <p:txBody>
          <a:bodyPr/>
          <a:lstStyle/>
          <a:p>
            <a:endParaRPr lang="tr-TR"/>
          </a:p>
        </p:txBody>
      </p:sp>
      <p:sp>
        <p:nvSpPr>
          <p:cNvPr id="13328" name="Line 16"/>
          <p:cNvSpPr>
            <a:spLocks noChangeShapeType="1"/>
          </p:cNvSpPr>
          <p:nvPr/>
        </p:nvSpPr>
        <p:spPr bwMode="auto">
          <a:xfrm>
            <a:off x="3563938" y="4365625"/>
            <a:ext cx="360362" cy="0"/>
          </a:xfrm>
          <a:prstGeom prst="line">
            <a:avLst/>
          </a:prstGeom>
          <a:noFill/>
          <a:ln w="9525">
            <a:solidFill>
              <a:schemeClr val="tx1"/>
            </a:solidFill>
            <a:round/>
            <a:headEnd/>
            <a:tailEnd type="triangle" w="med" len="med"/>
          </a:ln>
        </p:spPr>
        <p:txBody>
          <a:bodyPr/>
          <a:lstStyle/>
          <a:p>
            <a:endParaRPr lang="tr-TR"/>
          </a:p>
        </p:txBody>
      </p:sp>
      <p:sp>
        <p:nvSpPr>
          <p:cNvPr id="13329" name="Line 17"/>
          <p:cNvSpPr>
            <a:spLocks noChangeShapeType="1"/>
          </p:cNvSpPr>
          <p:nvPr/>
        </p:nvSpPr>
        <p:spPr bwMode="auto">
          <a:xfrm>
            <a:off x="5148263" y="4365625"/>
            <a:ext cx="360362" cy="0"/>
          </a:xfrm>
          <a:prstGeom prst="line">
            <a:avLst/>
          </a:prstGeom>
          <a:noFill/>
          <a:ln w="9525">
            <a:solidFill>
              <a:schemeClr val="tx1"/>
            </a:solidFill>
            <a:round/>
            <a:headEnd/>
            <a:tailEnd type="triangle" w="med" len="med"/>
          </a:ln>
        </p:spPr>
        <p:txBody>
          <a:bodyPr/>
          <a:lstStyle/>
          <a:p>
            <a:endParaRPr lang="tr-TR"/>
          </a:p>
        </p:txBody>
      </p:sp>
      <p:sp>
        <p:nvSpPr>
          <p:cNvPr id="13330" name="Line 18"/>
          <p:cNvSpPr>
            <a:spLocks noChangeShapeType="1"/>
          </p:cNvSpPr>
          <p:nvPr/>
        </p:nvSpPr>
        <p:spPr bwMode="auto">
          <a:xfrm>
            <a:off x="7235825" y="4437063"/>
            <a:ext cx="649288" cy="0"/>
          </a:xfrm>
          <a:prstGeom prst="line">
            <a:avLst/>
          </a:prstGeom>
          <a:noFill/>
          <a:ln w="9525">
            <a:solidFill>
              <a:schemeClr val="tx1"/>
            </a:solidFill>
            <a:round/>
            <a:headEnd/>
            <a:tailEnd type="triangle" w="med" len="med"/>
          </a:ln>
        </p:spPr>
        <p:txBody>
          <a:bodyPr/>
          <a:lstStyle/>
          <a:p>
            <a:endParaRPr lang="tr-TR"/>
          </a:p>
        </p:txBody>
      </p:sp>
      <p:sp>
        <p:nvSpPr>
          <p:cNvPr id="13331" name="Line 19"/>
          <p:cNvSpPr>
            <a:spLocks noChangeShapeType="1"/>
          </p:cNvSpPr>
          <p:nvPr/>
        </p:nvSpPr>
        <p:spPr bwMode="auto">
          <a:xfrm flipV="1">
            <a:off x="8388350" y="1484313"/>
            <a:ext cx="0" cy="2449512"/>
          </a:xfrm>
          <a:prstGeom prst="line">
            <a:avLst/>
          </a:prstGeom>
          <a:noFill/>
          <a:ln w="9525">
            <a:solidFill>
              <a:schemeClr val="tx1"/>
            </a:solidFill>
            <a:round/>
            <a:headEnd/>
            <a:tailEnd type="triangle" w="med" len="med"/>
          </a:ln>
        </p:spPr>
        <p:txBody>
          <a:bodyPr/>
          <a:lstStyle/>
          <a:p>
            <a:endParaRPr lang="tr-TR"/>
          </a:p>
        </p:txBody>
      </p:sp>
      <p:sp>
        <p:nvSpPr>
          <p:cNvPr id="13332" name="Line 20"/>
          <p:cNvSpPr>
            <a:spLocks noChangeShapeType="1"/>
          </p:cNvSpPr>
          <p:nvPr/>
        </p:nvSpPr>
        <p:spPr bwMode="auto">
          <a:xfrm flipH="1">
            <a:off x="5580063" y="1484313"/>
            <a:ext cx="2808287" cy="0"/>
          </a:xfrm>
          <a:prstGeom prst="line">
            <a:avLst/>
          </a:prstGeom>
          <a:noFill/>
          <a:ln w="9525">
            <a:solidFill>
              <a:schemeClr val="tx1"/>
            </a:solidFill>
            <a:round/>
            <a:headEnd/>
            <a:tailEnd type="triangle" w="med" len="med"/>
          </a:ln>
        </p:spPr>
        <p:txBody>
          <a:bodyPr/>
          <a:lstStyle/>
          <a:p>
            <a:endParaRPr lang="tr-TR"/>
          </a:p>
        </p:txBody>
      </p:sp>
      <p:sp>
        <p:nvSpPr>
          <p:cNvPr id="13333" name="Line 21"/>
          <p:cNvSpPr>
            <a:spLocks noChangeShapeType="1"/>
          </p:cNvSpPr>
          <p:nvPr/>
        </p:nvSpPr>
        <p:spPr bwMode="auto">
          <a:xfrm>
            <a:off x="1476375" y="4508500"/>
            <a:ext cx="503238" cy="0"/>
          </a:xfrm>
          <a:prstGeom prst="line">
            <a:avLst/>
          </a:prstGeom>
          <a:noFill/>
          <a:ln w="9525">
            <a:solidFill>
              <a:schemeClr val="tx1"/>
            </a:solidFill>
            <a:round/>
            <a:headEnd/>
            <a:tailEnd type="triangle" w="med" len="med"/>
          </a:ln>
        </p:spPr>
        <p:txBody>
          <a:bodyPr/>
          <a:lstStyle/>
          <a:p>
            <a:endParaRPr lang="tr-TR"/>
          </a:p>
        </p:txBody>
      </p:sp>
      <p:sp>
        <p:nvSpPr>
          <p:cNvPr id="13334" name="Line 22"/>
          <p:cNvSpPr>
            <a:spLocks noChangeShapeType="1"/>
          </p:cNvSpPr>
          <p:nvPr/>
        </p:nvSpPr>
        <p:spPr bwMode="auto">
          <a:xfrm>
            <a:off x="1692275" y="6308725"/>
            <a:ext cx="5832475" cy="0"/>
          </a:xfrm>
          <a:prstGeom prst="line">
            <a:avLst/>
          </a:prstGeom>
          <a:noFill/>
          <a:ln w="9525">
            <a:solidFill>
              <a:schemeClr val="tx1"/>
            </a:solidFill>
            <a:round/>
            <a:headEnd/>
            <a:tailEnd/>
          </a:ln>
        </p:spPr>
        <p:txBody>
          <a:bodyPr/>
          <a:lstStyle/>
          <a:p>
            <a:endParaRPr lang="tr-TR"/>
          </a:p>
        </p:txBody>
      </p:sp>
      <p:sp>
        <p:nvSpPr>
          <p:cNvPr id="13335" name="Line 23"/>
          <p:cNvSpPr>
            <a:spLocks noChangeShapeType="1"/>
          </p:cNvSpPr>
          <p:nvPr/>
        </p:nvSpPr>
        <p:spPr bwMode="auto">
          <a:xfrm>
            <a:off x="1692275" y="908050"/>
            <a:ext cx="5903913" cy="0"/>
          </a:xfrm>
          <a:prstGeom prst="line">
            <a:avLst/>
          </a:prstGeom>
          <a:noFill/>
          <a:ln w="9525">
            <a:solidFill>
              <a:schemeClr val="tx1"/>
            </a:solidFill>
            <a:round/>
            <a:headEnd/>
            <a:tailEnd/>
          </a:ln>
        </p:spPr>
        <p:txBody>
          <a:bodyPr/>
          <a:lstStyle/>
          <a:p>
            <a:endParaRPr lang="tr-TR"/>
          </a:p>
        </p:txBody>
      </p:sp>
      <p:sp>
        <p:nvSpPr>
          <p:cNvPr id="13336" name="Line 24"/>
          <p:cNvSpPr>
            <a:spLocks noChangeShapeType="1"/>
          </p:cNvSpPr>
          <p:nvPr/>
        </p:nvSpPr>
        <p:spPr bwMode="auto">
          <a:xfrm>
            <a:off x="1692275" y="908050"/>
            <a:ext cx="0" cy="5400675"/>
          </a:xfrm>
          <a:prstGeom prst="line">
            <a:avLst/>
          </a:prstGeom>
          <a:noFill/>
          <a:ln w="9525">
            <a:solidFill>
              <a:schemeClr val="tx1"/>
            </a:solidFill>
            <a:round/>
            <a:headEnd/>
            <a:tailEnd/>
          </a:ln>
        </p:spPr>
        <p:txBody>
          <a:bodyPr/>
          <a:lstStyle/>
          <a:p>
            <a:endParaRPr lang="tr-TR"/>
          </a:p>
        </p:txBody>
      </p:sp>
      <p:sp>
        <p:nvSpPr>
          <p:cNvPr id="13337" name="Line 25"/>
          <p:cNvSpPr>
            <a:spLocks noChangeShapeType="1"/>
          </p:cNvSpPr>
          <p:nvPr/>
        </p:nvSpPr>
        <p:spPr bwMode="auto">
          <a:xfrm>
            <a:off x="7596188" y="908050"/>
            <a:ext cx="0" cy="5400675"/>
          </a:xfrm>
          <a:prstGeom prst="line">
            <a:avLst/>
          </a:prstGeom>
          <a:noFill/>
          <a:ln w="9525">
            <a:solidFill>
              <a:schemeClr val="tx1"/>
            </a:solidFill>
            <a:round/>
            <a:headEnd/>
            <a:tailEnd/>
          </a:ln>
        </p:spPr>
        <p:txBody>
          <a:bodyPr/>
          <a:lstStyle/>
          <a:p>
            <a:endParaRPr lang="tr-TR"/>
          </a:p>
        </p:txBody>
      </p:sp>
      <p:sp>
        <p:nvSpPr>
          <p:cNvPr id="13338" name="27 Slayt Numarası Yer Tutucusu"/>
          <p:cNvSpPr>
            <a:spLocks noGrp="1"/>
          </p:cNvSpPr>
          <p:nvPr>
            <p:ph type="sldNum" sz="quarter" idx="11"/>
          </p:nvPr>
        </p:nvSpPr>
        <p:spPr>
          <a:xfrm>
            <a:off x="5867400" y="6248400"/>
            <a:ext cx="1755775" cy="474663"/>
          </a:xfrm>
        </p:spPr>
        <p:txBody>
          <a:bodyPr anchor="t"/>
          <a:lstStyle/>
          <a:p>
            <a:fld id="{00BB5F5A-B3DD-486B-9ECD-D011EBF36F09}" type="slidenum">
              <a:rPr lang="en-US" sz="1000">
                <a:latin typeface="Arial" charset="0"/>
              </a:rPr>
              <a:pPr/>
              <a:t>14</a:t>
            </a:fld>
            <a:endParaRPr lang="en-US" sz="1000">
              <a:latin typeface="Arial" charset="0"/>
            </a:endParaRPr>
          </a:p>
        </p:txBody>
      </p:sp>
      <p:sp>
        <p:nvSpPr>
          <p:cNvPr id="13340" name="29 Veri Yer Tutucusu"/>
          <p:cNvSpPr>
            <a:spLocks noGrp="1"/>
          </p:cNvSpPr>
          <p:nvPr>
            <p:ph type="dt" sz="quarter" idx="12"/>
          </p:nvPr>
        </p:nvSpPr>
        <p:spPr>
          <a:xfrm>
            <a:off x="301625" y="6242050"/>
            <a:ext cx="1782763" cy="474663"/>
          </a:xfrm>
        </p:spPr>
        <p:txBody>
          <a:bodyPr anchor="t"/>
          <a:lstStyle/>
          <a:p>
            <a:fld id="{4A124367-DA08-43B9-A423-2A3E69214151}" type="datetime1">
              <a:rPr lang="tr-TR" sz="1000"/>
              <a:pPr/>
              <a:t>4.3.2018</a:t>
            </a:fld>
            <a:endParaRPr lang="en-US" sz="1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7620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Hasta Dosyaları Arşivi</a:t>
            </a:r>
          </a:p>
        </p:txBody>
      </p:sp>
      <p:sp>
        <p:nvSpPr>
          <p:cNvPr id="26627" name="Rectangle 3"/>
          <p:cNvSpPr>
            <a:spLocks noChangeArrowheads="1"/>
          </p:cNvSpPr>
          <p:nvPr/>
        </p:nvSpPr>
        <p:spPr bwMode="auto">
          <a:xfrm>
            <a:off x="457200" y="2057400"/>
            <a:ext cx="8229600" cy="4114800"/>
          </a:xfrm>
          <a:prstGeom prst="rect">
            <a:avLst/>
          </a:prstGeom>
          <a:noFill/>
          <a:ln w="9525">
            <a:noFill/>
            <a:miter lim="800000"/>
            <a:headEnd/>
            <a:tailEnd/>
          </a:ln>
        </p:spPr>
        <p:txBody>
          <a:bodyPr lIns="92075" tIns="46038" rIns="92075" bIns="46038"/>
          <a:lstStyle/>
          <a:p>
            <a:pPr marL="342900" indent="-342900" algn="just" eaLnBrk="0" hangingPunct="0">
              <a:spcBef>
                <a:spcPct val="20000"/>
              </a:spcBef>
            </a:pPr>
            <a:r>
              <a:rPr lang="tr-TR" sz="3200" b="1">
                <a:latin typeface="Times New Roman" pitchFamily="18" charset="0"/>
              </a:rPr>
              <a:t>   Sağlık kurumlarına başvuran hasta ve yaralıların, sağlık kurumlarında kaldıkları süre içerisinde teşhis ve tedavileriyle ilgili yapılan çalışmalardan elde edilen hasta dosyalarının bilimsel kural ve standartlara uygun olarak toplandığı, düzenlendiği, ve hizmete sunulduğu birim   </a:t>
            </a:r>
          </a:p>
        </p:txBody>
      </p:sp>
      <p:sp>
        <p:nvSpPr>
          <p:cNvPr id="26628" name="5 Slayt Numarası Yer Tutucusu"/>
          <p:cNvSpPr>
            <a:spLocks noGrp="1"/>
          </p:cNvSpPr>
          <p:nvPr>
            <p:ph type="sldNum" sz="quarter" idx="11"/>
          </p:nvPr>
        </p:nvSpPr>
        <p:spPr>
          <a:xfrm>
            <a:off x="5867400" y="6248400"/>
            <a:ext cx="1755775" cy="474663"/>
          </a:xfrm>
        </p:spPr>
        <p:txBody>
          <a:bodyPr anchor="t"/>
          <a:lstStyle/>
          <a:p>
            <a:fld id="{E934E32F-6253-481B-BCBB-17061CEA580D}" type="slidenum">
              <a:rPr lang="en-US" sz="1000">
                <a:latin typeface="Arial" charset="0"/>
              </a:rPr>
              <a:pPr/>
              <a:t>15</a:t>
            </a:fld>
            <a:endParaRPr lang="en-US" sz="1000">
              <a:latin typeface="Arial" charset="0"/>
            </a:endParaRPr>
          </a:p>
        </p:txBody>
      </p:sp>
      <p:sp>
        <p:nvSpPr>
          <p:cNvPr id="26630" name="7 Veri Yer Tutucusu"/>
          <p:cNvSpPr>
            <a:spLocks noGrp="1"/>
          </p:cNvSpPr>
          <p:nvPr>
            <p:ph type="dt" sz="quarter" idx="12"/>
          </p:nvPr>
        </p:nvSpPr>
        <p:spPr>
          <a:xfrm>
            <a:off x="301625" y="6242050"/>
            <a:ext cx="1782763" cy="474663"/>
          </a:xfrm>
        </p:spPr>
        <p:txBody>
          <a:bodyPr anchor="t"/>
          <a:lstStyle/>
          <a:p>
            <a:fld id="{A9093726-5F12-47E4-B772-86C3075587BB}" type="datetime1">
              <a:rPr lang="tr-TR" sz="1000"/>
              <a:pPr/>
              <a:t>4.3.2018</a:t>
            </a:fld>
            <a:endParaRPr lang="en-US" sz="1000"/>
          </a:p>
        </p:txBody>
      </p:sp>
    </p:spTree>
    <p:extLst>
      <p:ext uri="{BB962C8B-B14F-4D97-AF65-F5344CB8AC3E}">
        <p14:creationId xmlns:p14="http://schemas.microsoft.com/office/powerpoint/2010/main" val="21736634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10668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Arşiv Komitesi</a:t>
            </a:r>
          </a:p>
        </p:txBody>
      </p:sp>
      <p:sp>
        <p:nvSpPr>
          <p:cNvPr id="14339" name="Rectangle 3"/>
          <p:cNvSpPr>
            <a:spLocks noChangeArrowheads="1"/>
          </p:cNvSpPr>
          <p:nvPr/>
        </p:nvSpPr>
        <p:spPr bwMode="auto">
          <a:xfrm>
            <a:off x="685800" y="2514600"/>
            <a:ext cx="77724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Komite kurum sorumlusu</a:t>
            </a:r>
          </a:p>
          <a:p>
            <a:pPr marL="342900" indent="-342900" eaLnBrk="0" hangingPunct="0">
              <a:spcBef>
                <a:spcPct val="20000"/>
              </a:spcBef>
              <a:buClr>
                <a:schemeClr val="tx2"/>
              </a:buClr>
              <a:buFontTx/>
              <a:buChar char="•"/>
            </a:pPr>
            <a:r>
              <a:rPr lang="tr-TR" sz="3200" b="1">
                <a:latin typeface="Times New Roman" pitchFamily="18" charset="0"/>
              </a:rPr>
              <a:t>Hasta dosyaları arşiv yöneticisi</a:t>
            </a:r>
          </a:p>
          <a:p>
            <a:pPr marL="342900" indent="-342900" eaLnBrk="0" hangingPunct="0">
              <a:spcBef>
                <a:spcPct val="20000"/>
              </a:spcBef>
              <a:buClr>
                <a:schemeClr val="tx2"/>
              </a:buClr>
              <a:buFontTx/>
              <a:buChar char="•"/>
            </a:pPr>
            <a:r>
              <a:rPr lang="tr-TR" sz="3200" b="1">
                <a:latin typeface="Times New Roman" pitchFamily="18" charset="0"/>
              </a:rPr>
              <a:t>İlgili bölüm temsilcileri</a:t>
            </a:r>
          </a:p>
          <a:p>
            <a:pPr marL="342900" indent="-342900" eaLnBrk="0" hangingPunct="0">
              <a:spcBef>
                <a:spcPct val="20000"/>
              </a:spcBef>
              <a:buClr>
                <a:schemeClr val="tx2"/>
              </a:buClr>
              <a:buFontTx/>
              <a:buChar char="•"/>
            </a:pPr>
            <a:r>
              <a:rPr lang="tr-TR" sz="3200" b="1">
                <a:latin typeface="Times New Roman" pitchFamily="18" charset="0"/>
              </a:rPr>
              <a:t>Komitenin üye sayısı                           sağlık kurumunun                   büyüklüğüne göre                             değişir </a:t>
            </a:r>
          </a:p>
          <a:p>
            <a:pPr marL="342900" indent="-342900" eaLnBrk="0" hangingPunct="0">
              <a:spcBef>
                <a:spcPct val="20000"/>
              </a:spcBef>
              <a:buClr>
                <a:schemeClr val="tx2"/>
              </a:buClr>
              <a:buFontTx/>
              <a:buChar char="•"/>
            </a:pPr>
            <a:endParaRPr lang="tr-TR" sz="3200" b="1">
              <a:latin typeface="Times New Roman" pitchFamily="18" charset="0"/>
            </a:endParaRPr>
          </a:p>
        </p:txBody>
      </p:sp>
      <p:pic>
        <p:nvPicPr>
          <p:cNvPr id="72708" name="Picture 4" descr="BD05545_"/>
          <p:cNvPicPr>
            <a:picLocks noChangeAspect="1" noChangeArrowheads="1"/>
          </p:cNvPicPr>
          <p:nvPr/>
        </p:nvPicPr>
        <p:blipFill>
          <a:blip r:embed="rId2"/>
          <a:srcRect/>
          <a:stretch>
            <a:fillRect/>
          </a:stretch>
        </p:blipFill>
        <p:spPr bwMode="auto">
          <a:xfrm>
            <a:off x="4876800" y="3962400"/>
            <a:ext cx="3962400" cy="2590800"/>
          </a:xfrm>
          <a:prstGeom prst="rect">
            <a:avLst/>
          </a:prstGeom>
          <a:noFill/>
          <a:ln w="9525">
            <a:noFill/>
            <a:miter lim="800000"/>
            <a:headEnd/>
            <a:tailEnd/>
          </a:ln>
        </p:spPr>
      </p:pic>
      <p:sp>
        <p:nvSpPr>
          <p:cNvPr id="14341" name="4 Slayt Numarası Yer Tutucusu"/>
          <p:cNvSpPr>
            <a:spLocks noGrp="1"/>
          </p:cNvSpPr>
          <p:nvPr>
            <p:ph type="sldNum" sz="quarter" idx="11"/>
          </p:nvPr>
        </p:nvSpPr>
        <p:spPr>
          <a:xfrm>
            <a:off x="5867400" y="6248400"/>
            <a:ext cx="1755775" cy="474663"/>
          </a:xfrm>
        </p:spPr>
        <p:txBody>
          <a:bodyPr anchor="t"/>
          <a:lstStyle/>
          <a:p>
            <a:fld id="{05A3800C-F97A-4F85-A93E-E844C620A12B}" type="slidenum">
              <a:rPr lang="en-US" sz="1000">
                <a:latin typeface="Arial" charset="0"/>
              </a:rPr>
              <a:pPr/>
              <a:t>16</a:t>
            </a:fld>
            <a:endParaRPr lang="en-US" sz="1000">
              <a:latin typeface="Arial" charset="0"/>
            </a:endParaRPr>
          </a:p>
        </p:txBody>
      </p:sp>
      <p:sp>
        <p:nvSpPr>
          <p:cNvPr id="14343" name="6 Veri Yer Tutucusu"/>
          <p:cNvSpPr>
            <a:spLocks noGrp="1"/>
          </p:cNvSpPr>
          <p:nvPr>
            <p:ph type="dt" sz="quarter" idx="12"/>
          </p:nvPr>
        </p:nvSpPr>
        <p:spPr>
          <a:xfrm>
            <a:off x="301625" y="6242050"/>
            <a:ext cx="1782763" cy="474663"/>
          </a:xfrm>
        </p:spPr>
        <p:txBody>
          <a:bodyPr anchor="t"/>
          <a:lstStyle/>
          <a:p>
            <a:fld id="{57928554-3BCF-4B49-AA46-DA899ABCA928}" type="datetime1">
              <a:rPr lang="tr-TR" sz="1000"/>
              <a:pPr/>
              <a:t>4.3.2018</a:t>
            </a:fld>
            <a:endParaRPr lang="en-US" sz="1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5000"/>
                                  </p:stCondLst>
                                  <p:childTnLst>
                                    <p:set>
                                      <p:cBhvr>
                                        <p:cTn id="6" dur="1" fill="hold">
                                          <p:stCondLst>
                                            <p:cond delay="0"/>
                                          </p:stCondLst>
                                        </p:cTn>
                                        <p:tgtEl>
                                          <p:spTgt spid="72708"/>
                                        </p:tgtEl>
                                        <p:attrNameLst>
                                          <p:attrName>style.visibility</p:attrName>
                                        </p:attrNameLst>
                                      </p:cBhvr>
                                      <p:to>
                                        <p:strVal val="visible"/>
                                      </p:to>
                                    </p:set>
                                    <p:anim calcmode="lin" valueType="num">
                                      <p:cBhvr additive="base">
                                        <p:cTn id="7" dur="500" fill="hold"/>
                                        <p:tgtEl>
                                          <p:spTgt spid="72708"/>
                                        </p:tgtEl>
                                        <p:attrNameLst>
                                          <p:attrName>ppt_x</p:attrName>
                                        </p:attrNameLst>
                                      </p:cBhvr>
                                      <p:tavLst>
                                        <p:tav tm="0">
                                          <p:val>
                                            <p:strVal val="0-#ppt_w/2"/>
                                          </p:val>
                                        </p:tav>
                                        <p:tav tm="100000">
                                          <p:val>
                                            <p:strVal val="#ppt_x"/>
                                          </p:val>
                                        </p:tav>
                                      </p:tavLst>
                                    </p:anim>
                                    <p:anim calcmode="lin" valueType="num">
                                      <p:cBhvr additive="base">
                                        <p:cTn id="8" dur="500" fill="hold"/>
                                        <p:tgtEl>
                                          <p:spTgt spid="727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4 Başlık"/>
          <p:cNvSpPr>
            <a:spLocks noGrp="1"/>
          </p:cNvSpPr>
          <p:nvPr>
            <p:ph type="title" idx="4294967295"/>
          </p:nvPr>
        </p:nvSpPr>
        <p:spPr/>
        <p:txBody>
          <a:bodyPr/>
          <a:lstStyle/>
          <a:p>
            <a:r>
              <a:rPr lang="tr-TR" b="1">
                <a:latin typeface="Times New Roman" pitchFamily="18" charset="0"/>
              </a:rPr>
              <a:t>Arşiv Komitesinin Temel Görevi</a:t>
            </a:r>
            <a:endParaRPr lang="tr-TR"/>
          </a:p>
        </p:txBody>
      </p:sp>
      <p:sp>
        <p:nvSpPr>
          <p:cNvPr id="15363" name="5 İçerik Yer Tutucusu"/>
          <p:cNvSpPr>
            <a:spLocks noGrp="1"/>
          </p:cNvSpPr>
          <p:nvPr>
            <p:ph idx="4294967295"/>
          </p:nvPr>
        </p:nvSpPr>
        <p:spPr/>
        <p:txBody>
          <a:bodyPr/>
          <a:lstStyle/>
          <a:p>
            <a:r>
              <a:rPr lang="tr-TR"/>
              <a:t>tıbbi kayıtların düzenli, doğru ve eksiksiz doldurulup doldurulmadığının incelenmesi </a:t>
            </a:r>
          </a:p>
        </p:txBody>
      </p:sp>
      <p:sp>
        <p:nvSpPr>
          <p:cNvPr id="15364" name="3 Veri Yer Tutucusu"/>
          <p:cNvSpPr>
            <a:spLocks noGrp="1"/>
          </p:cNvSpPr>
          <p:nvPr>
            <p:ph type="dt" sz="quarter" idx="12"/>
          </p:nvPr>
        </p:nvSpPr>
        <p:spPr>
          <a:xfrm>
            <a:off x="301625" y="6242050"/>
            <a:ext cx="1782763" cy="474663"/>
          </a:xfrm>
        </p:spPr>
        <p:txBody>
          <a:bodyPr anchor="t"/>
          <a:lstStyle/>
          <a:p>
            <a:fld id="{04B111D5-E311-4BD5-8694-7146EB89996E}" type="datetime1">
              <a:rPr lang="tr-TR" sz="1000"/>
              <a:pPr/>
              <a:t>4.3.2018</a:t>
            </a:fld>
            <a:endParaRPr lang="en-US" sz="1000"/>
          </a:p>
        </p:txBody>
      </p:sp>
      <p:sp>
        <p:nvSpPr>
          <p:cNvPr id="15366" name="1 Slayt Numarası Yer Tutucusu"/>
          <p:cNvSpPr>
            <a:spLocks noGrp="1"/>
          </p:cNvSpPr>
          <p:nvPr>
            <p:ph type="sldNum" sz="quarter" idx="11"/>
          </p:nvPr>
        </p:nvSpPr>
        <p:spPr>
          <a:xfrm>
            <a:off x="5867400" y="6248400"/>
            <a:ext cx="1755775" cy="474663"/>
          </a:xfrm>
        </p:spPr>
        <p:txBody>
          <a:bodyPr anchor="t"/>
          <a:lstStyle/>
          <a:p>
            <a:fld id="{9B2BA605-04C5-4C25-B9F2-C69B595DB2AE}" type="slidenum">
              <a:rPr lang="en-US" sz="1000">
                <a:latin typeface="Arial" charset="0"/>
              </a:rPr>
              <a:pPr/>
              <a:t>17</a:t>
            </a:fld>
            <a:endParaRPr lang="en-US" sz="1000">
              <a:latin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1000" y="2286000"/>
            <a:ext cx="83058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Tıbbi belgelere ilişkin genel organizasyonunu denetlemek,</a:t>
            </a:r>
          </a:p>
          <a:p>
            <a:pPr marL="342900" indent="-342900" eaLnBrk="0" hangingPunct="0">
              <a:spcBef>
                <a:spcPct val="20000"/>
              </a:spcBef>
              <a:buClr>
                <a:schemeClr val="tx2"/>
              </a:buClr>
              <a:buFontTx/>
              <a:buChar char="•"/>
            </a:pPr>
            <a:r>
              <a:rPr lang="tr-TR" sz="3200" b="1">
                <a:latin typeface="Times New Roman" pitchFamily="18" charset="0"/>
              </a:rPr>
              <a:t>Doktorla hasta dosyaları arşivi arasındaki ilişkiye destek sağlamak,</a:t>
            </a:r>
          </a:p>
          <a:p>
            <a:pPr marL="342900" indent="-342900" eaLnBrk="0" hangingPunct="0">
              <a:spcBef>
                <a:spcPct val="20000"/>
              </a:spcBef>
              <a:buClr>
                <a:schemeClr val="tx2"/>
              </a:buClr>
              <a:buFontTx/>
              <a:buChar char="•"/>
            </a:pPr>
            <a:r>
              <a:rPr lang="tr-TR" sz="3200" b="1">
                <a:latin typeface="Times New Roman" pitchFamily="18" charset="0"/>
              </a:rPr>
              <a:t>Tıbbi belgeleri gözden geçirmek ve değerlendirmek, </a:t>
            </a:r>
          </a:p>
          <a:p>
            <a:pPr marL="342900" indent="-342900" eaLnBrk="0" hangingPunct="0">
              <a:spcBef>
                <a:spcPct val="20000"/>
              </a:spcBef>
              <a:buClr>
                <a:schemeClr val="tx2"/>
              </a:buClr>
              <a:buFontTx/>
              <a:buChar char="•"/>
            </a:pPr>
            <a:r>
              <a:rPr lang="tr-TR" sz="3200" b="1">
                <a:latin typeface="Times New Roman" pitchFamily="18" charset="0"/>
              </a:rPr>
              <a:t>Tıbbi formları yeniden dizayn etmek,</a:t>
            </a:r>
          </a:p>
        </p:txBody>
      </p:sp>
      <p:sp>
        <p:nvSpPr>
          <p:cNvPr id="16387" name="Rectangle 3"/>
          <p:cNvSpPr>
            <a:spLocks noChangeArrowheads="1"/>
          </p:cNvSpPr>
          <p:nvPr/>
        </p:nvSpPr>
        <p:spPr bwMode="auto">
          <a:xfrm>
            <a:off x="214313" y="1219200"/>
            <a:ext cx="7858125" cy="10668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Arşiv Komitesinin Görevleri 1</a:t>
            </a:r>
          </a:p>
        </p:txBody>
      </p:sp>
      <p:sp>
        <p:nvSpPr>
          <p:cNvPr id="16388" name="3 Slayt Numarası Yer Tutucusu"/>
          <p:cNvSpPr>
            <a:spLocks noGrp="1"/>
          </p:cNvSpPr>
          <p:nvPr>
            <p:ph type="sldNum" sz="quarter" idx="11"/>
          </p:nvPr>
        </p:nvSpPr>
        <p:spPr>
          <a:xfrm>
            <a:off x="5867400" y="6248400"/>
            <a:ext cx="1755775" cy="474663"/>
          </a:xfrm>
        </p:spPr>
        <p:txBody>
          <a:bodyPr anchor="t"/>
          <a:lstStyle/>
          <a:p>
            <a:fld id="{B270D28F-5FB2-400D-938A-0647028B8D2E}" type="slidenum">
              <a:rPr lang="en-US" sz="1000">
                <a:latin typeface="Arial" charset="0"/>
              </a:rPr>
              <a:pPr/>
              <a:t>18</a:t>
            </a:fld>
            <a:endParaRPr lang="en-US" sz="1000">
              <a:latin typeface="Arial" charset="0"/>
            </a:endParaRPr>
          </a:p>
        </p:txBody>
      </p:sp>
      <p:sp>
        <p:nvSpPr>
          <p:cNvPr id="16390" name="5 Veri Yer Tutucusu"/>
          <p:cNvSpPr>
            <a:spLocks noGrp="1"/>
          </p:cNvSpPr>
          <p:nvPr>
            <p:ph type="dt" sz="quarter" idx="12"/>
          </p:nvPr>
        </p:nvSpPr>
        <p:spPr>
          <a:xfrm>
            <a:off x="301625" y="6242050"/>
            <a:ext cx="1782763" cy="474663"/>
          </a:xfrm>
        </p:spPr>
        <p:txBody>
          <a:bodyPr anchor="t"/>
          <a:lstStyle/>
          <a:p>
            <a:fld id="{51F6B000-B017-41D4-ACBE-454BE541A9F5}" type="datetime1">
              <a:rPr lang="tr-TR" sz="1000"/>
              <a:pPr/>
              <a:t>4.3.2018</a:t>
            </a:fld>
            <a:endParaRPr lang="en-US"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7620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Hasta Dosyaları Arşivi</a:t>
            </a:r>
          </a:p>
        </p:txBody>
      </p:sp>
      <p:sp>
        <p:nvSpPr>
          <p:cNvPr id="26627" name="Rectangle 3"/>
          <p:cNvSpPr>
            <a:spLocks noChangeArrowheads="1"/>
          </p:cNvSpPr>
          <p:nvPr/>
        </p:nvSpPr>
        <p:spPr bwMode="auto">
          <a:xfrm>
            <a:off x="457200" y="2057400"/>
            <a:ext cx="8229600" cy="4114800"/>
          </a:xfrm>
          <a:prstGeom prst="rect">
            <a:avLst/>
          </a:prstGeom>
          <a:noFill/>
          <a:ln w="9525">
            <a:noFill/>
            <a:miter lim="800000"/>
            <a:headEnd/>
            <a:tailEnd/>
          </a:ln>
        </p:spPr>
        <p:txBody>
          <a:bodyPr lIns="92075" tIns="46038" rIns="92075" bIns="46038"/>
          <a:lstStyle/>
          <a:p>
            <a:pPr marL="342900" indent="-342900" algn="just" eaLnBrk="0" hangingPunct="0">
              <a:spcBef>
                <a:spcPct val="20000"/>
              </a:spcBef>
            </a:pPr>
            <a:r>
              <a:rPr lang="tr-TR" sz="3200" b="1">
                <a:latin typeface="Times New Roman" pitchFamily="18" charset="0"/>
              </a:rPr>
              <a:t>   Sağlık kurumlarına başvuran hasta ve yaralıların, sağlık kurumlarında kaldıkları süre içerisinde teşhis ve tedavileriyle ilgili yapılan çalışmalardan elde edilen hasta dosyalarının bilimsel kural ve standartlara uygun olarak toplandığı, düzenlendiği, ve hizmete sunulduğu birim   </a:t>
            </a:r>
          </a:p>
        </p:txBody>
      </p:sp>
      <p:sp>
        <p:nvSpPr>
          <p:cNvPr id="26628" name="5 Slayt Numarası Yer Tutucusu"/>
          <p:cNvSpPr>
            <a:spLocks noGrp="1"/>
          </p:cNvSpPr>
          <p:nvPr>
            <p:ph type="sldNum" sz="quarter" idx="11"/>
          </p:nvPr>
        </p:nvSpPr>
        <p:spPr>
          <a:xfrm>
            <a:off x="5867400" y="6248400"/>
            <a:ext cx="1755775" cy="474663"/>
          </a:xfrm>
        </p:spPr>
        <p:txBody>
          <a:bodyPr anchor="t"/>
          <a:lstStyle/>
          <a:p>
            <a:fld id="{E934E32F-6253-481B-BCBB-17061CEA580D}" type="slidenum">
              <a:rPr lang="en-US" sz="1000">
                <a:latin typeface="Arial" charset="0"/>
              </a:rPr>
              <a:pPr/>
              <a:t>2</a:t>
            </a:fld>
            <a:endParaRPr lang="en-US" sz="1000">
              <a:latin typeface="Arial" charset="0"/>
            </a:endParaRPr>
          </a:p>
        </p:txBody>
      </p:sp>
      <p:sp>
        <p:nvSpPr>
          <p:cNvPr id="26630" name="7 Veri Yer Tutucusu"/>
          <p:cNvSpPr>
            <a:spLocks noGrp="1"/>
          </p:cNvSpPr>
          <p:nvPr>
            <p:ph type="dt" sz="quarter" idx="12"/>
          </p:nvPr>
        </p:nvSpPr>
        <p:spPr>
          <a:xfrm>
            <a:off x="301625" y="6242050"/>
            <a:ext cx="1782763" cy="474663"/>
          </a:xfrm>
        </p:spPr>
        <p:txBody>
          <a:bodyPr anchor="t"/>
          <a:lstStyle/>
          <a:p>
            <a:fld id="{A9093726-5F12-47E4-B772-86C3075587BB}" type="datetime1">
              <a:rPr lang="tr-TR" sz="1000"/>
              <a:pPr/>
              <a:t>4.3.2018</a:t>
            </a:fld>
            <a:endParaRPr lang="en-US" sz="10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idx="4294967295"/>
          </p:nvPr>
        </p:nvSpPr>
        <p:spPr/>
        <p:txBody>
          <a:bodyPr/>
          <a:lstStyle/>
          <a:p>
            <a:r>
              <a:rPr lang="tr-TR"/>
              <a:t>Hasta Dosyaları Arşiv Komiteleri</a:t>
            </a:r>
          </a:p>
        </p:txBody>
      </p:sp>
      <p:sp>
        <p:nvSpPr>
          <p:cNvPr id="6147" name="2 İçerik Yer Tutucusu"/>
          <p:cNvSpPr>
            <a:spLocks noGrp="1"/>
          </p:cNvSpPr>
          <p:nvPr>
            <p:ph idx="4294967295"/>
          </p:nvPr>
        </p:nvSpPr>
        <p:spPr>
          <a:xfrm>
            <a:off x="263525" y="1285875"/>
            <a:ext cx="7380288" cy="4500563"/>
          </a:xfrm>
        </p:spPr>
        <p:txBody>
          <a:bodyPr/>
          <a:lstStyle/>
          <a:p>
            <a:r>
              <a:rPr lang="tr-TR"/>
              <a:t>Arşiv komitesi, hasta dosyaları arşivinin temel öğelerinden birisi olarak:  </a:t>
            </a:r>
          </a:p>
          <a:p>
            <a:r>
              <a:rPr lang="tr-TR"/>
              <a:t>hasta dosyalarının istenilen standartlara uygun olarak tamamlanmasını temin etmek, </a:t>
            </a:r>
          </a:p>
          <a:p>
            <a:r>
              <a:rPr lang="tr-TR"/>
              <a:t>hasta  dosyalarını inceleyerek hasta bakımını değerlendirmek ve </a:t>
            </a:r>
          </a:p>
          <a:p>
            <a:r>
              <a:rPr lang="tr-TR"/>
              <a:t>hizmet kalitesini artırmakla yükümlü olan birimdir. </a:t>
            </a:r>
          </a:p>
        </p:txBody>
      </p:sp>
      <p:sp>
        <p:nvSpPr>
          <p:cNvPr id="6148" name="3 Slayt Numarası Yer Tutucusu"/>
          <p:cNvSpPr>
            <a:spLocks noGrp="1"/>
          </p:cNvSpPr>
          <p:nvPr>
            <p:ph type="sldNum" sz="quarter" idx="11"/>
          </p:nvPr>
        </p:nvSpPr>
        <p:spPr>
          <a:xfrm>
            <a:off x="5867400" y="6248400"/>
            <a:ext cx="1755775" cy="474663"/>
          </a:xfrm>
        </p:spPr>
        <p:txBody>
          <a:bodyPr anchor="t"/>
          <a:lstStyle/>
          <a:p>
            <a:fld id="{84BDFD1F-29EB-46F0-915B-3057E9F17FB2}" type="slidenum">
              <a:rPr lang="en-US" sz="1000">
                <a:latin typeface="Arial" charset="0"/>
              </a:rPr>
              <a:pPr/>
              <a:t>3</a:t>
            </a:fld>
            <a:endParaRPr lang="en-US" sz="1000">
              <a:latin typeface="Arial" charset="0"/>
            </a:endParaRPr>
          </a:p>
        </p:txBody>
      </p:sp>
      <p:sp>
        <p:nvSpPr>
          <p:cNvPr id="6150" name="5 Veri Yer Tutucusu"/>
          <p:cNvSpPr>
            <a:spLocks noGrp="1"/>
          </p:cNvSpPr>
          <p:nvPr>
            <p:ph type="dt" sz="quarter" idx="12"/>
          </p:nvPr>
        </p:nvSpPr>
        <p:spPr>
          <a:xfrm>
            <a:off x="301625" y="6242050"/>
            <a:ext cx="1782763" cy="474663"/>
          </a:xfrm>
        </p:spPr>
        <p:txBody>
          <a:bodyPr anchor="t"/>
          <a:lstStyle/>
          <a:p>
            <a:fld id="{7A96B038-5BC0-4FE5-A704-477B0B8E894F}" type="datetime1">
              <a:rPr lang="tr-TR" sz="1000"/>
              <a:pPr/>
              <a:t>4.3.2018</a:t>
            </a:fld>
            <a:endParaRPr lang="en-US"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762000"/>
            <a:ext cx="7772400" cy="1143000"/>
          </a:xfrm>
          <a:prstGeom prst="rect">
            <a:avLst/>
          </a:prstGeom>
          <a:noFill/>
          <a:ln w="9525">
            <a:noFill/>
            <a:miter lim="800000"/>
            <a:headEnd/>
            <a:tailEnd/>
          </a:ln>
        </p:spPr>
        <p:txBody>
          <a:bodyPr wrap="none" anchor="ctr"/>
          <a:lstStyle/>
          <a:p>
            <a:endParaRPr lang="en-US"/>
          </a:p>
        </p:txBody>
      </p:sp>
      <p:sp>
        <p:nvSpPr>
          <p:cNvPr id="7171" name="Rectangle 3"/>
          <p:cNvSpPr>
            <a:spLocks noChangeArrowheads="1"/>
          </p:cNvSpPr>
          <p:nvPr/>
        </p:nvSpPr>
        <p:spPr bwMode="auto">
          <a:xfrm>
            <a:off x="1676400" y="1524000"/>
            <a:ext cx="5895975" cy="4262438"/>
          </a:xfrm>
          <a:prstGeom prst="rect">
            <a:avLst/>
          </a:prstGeom>
          <a:noFill/>
          <a:ln w="9525">
            <a:noFill/>
            <a:miter lim="800000"/>
            <a:headEnd/>
            <a:tailEnd/>
          </a:ln>
        </p:spPr>
        <p:txBody>
          <a:bodyPr lIns="92075" tIns="46038" rIns="92075" bIns="46038"/>
          <a:lstStyle/>
          <a:p>
            <a:pPr marL="342900" indent="-342900" algn="ctr" eaLnBrk="0" hangingPunct="0">
              <a:spcBef>
                <a:spcPct val="20000"/>
              </a:spcBef>
            </a:pPr>
            <a:r>
              <a:rPr lang="tr-TR" sz="5400" b="1">
                <a:latin typeface="Times New Roman" pitchFamily="18" charset="0"/>
              </a:rPr>
              <a:t>Tıbbi Belgeler Sağlık Kurumlarının  Belleğidir</a:t>
            </a:r>
          </a:p>
        </p:txBody>
      </p:sp>
      <p:pic>
        <p:nvPicPr>
          <p:cNvPr id="7172" name="Picture 4" descr="BS00554_"/>
          <p:cNvPicPr>
            <a:picLocks noChangeAspect="1" noChangeArrowheads="1"/>
          </p:cNvPicPr>
          <p:nvPr/>
        </p:nvPicPr>
        <p:blipFill>
          <a:blip r:embed="rId2"/>
          <a:srcRect/>
          <a:stretch>
            <a:fillRect/>
          </a:stretch>
        </p:blipFill>
        <p:spPr bwMode="auto">
          <a:xfrm>
            <a:off x="228600" y="3200400"/>
            <a:ext cx="3200400" cy="2859088"/>
          </a:xfrm>
          <a:prstGeom prst="rect">
            <a:avLst/>
          </a:prstGeom>
          <a:noFill/>
          <a:ln w="9525">
            <a:noFill/>
            <a:miter lim="800000"/>
            <a:headEnd/>
            <a:tailEnd/>
          </a:ln>
        </p:spPr>
      </p:pic>
      <p:sp>
        <p:nvSpPr>
          <p:cNvPr id="7173" name="6 Slayt Numarası Yer Tutucusu"/>
          <p:cNvSpPr>
            <a:spLocks noGrp="1"/>
          </p:cNvSpPr>
          <p:nvPr>
            <p:ph type="sldNum" sz="quarter" idx="11"/>
          </p:nvPr>
        </p:nvSpPr>
        <p:spPr>
          <a:xfrm>
            <a:off x="5867400" y="6248400"/>
            <a:ext cx="1755775" cy="474663"/>
          </a:xfrm>
        </p:spPr>
        <p:txBody>
          <a:bodyPr anchor="t"/>
          <a:lstStyle/>
          <a:p>
            <a:fld id="{9FEDBE5E-B808-4EAF-9813-CE5AF514D924}" type="slidenum">
              <a:rPr lang="en-US" sz="1000">
                <a:latin typeface="Arial" charset="0"/>
              </a:rPr>
              <a:pPr/>
              <a:t>4</a:t>
            </a:fld>
            <a:endParaRPr lang="en-US" sz="1000">
              <a:latin typeface="Arial" charset="0"/>
            </a:endParaRPr>
          </a:p>
        </p:txBody>
      </p:sp>
      <p:sp>
        <p:nvSpPr>
          <p:cNvPr id="7175" name="8 Veri Yer Tutucusu"/>
          <p:cNvSpPr>
            <a:spLocks noGrp="1"/>
          </p:cNvSpPr>
          <p:nvPr>
            <p:ph type="dt" sz="quarter" idx="12"/>
          </p:nvPr>
        </p:nvSpPr>
        <p:spPr>
          <a:xfrm>
            <a:off x="301625" y="6242050"/>
            <a:ext cx="1782763" cy="474663"/>
          </a:xfrm>
        </p:spPr>
        <p:txBody>
          <a:bodyPr anchor="t"/>
          <a:lstStyle/>
          <a:p>
            <a:fld id="{C489950C-B083-4EB2-9420-D681F0E203D0}" type="datetime1">
              <a:rPr lang="tr-TR" sz="1000"/>
              <a:pPr/>
              <a:t>4.3.2018</a:t>
            </a:fld>
            <a:endParaRPr lang="en-US" sz="1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28600" y="1219200"/>
            <a:ext cx="748665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Hasta Dosyaları Arşivinin </a:t>
            </a:r>
          </a:p>
          <a:p>
            <a:pPr algn="ctr" eaLnBrk="0" hangingPunct="0"/>
            <a:r>
              <a:rPr lang="tr-TR" sz="4400" b="1">
                <a:solidFill>
                  <a:schemeClr val="tx2"/>
                </a:solidFill>
                <a:latin typeface="Times New Roman" pitchFamily="18" charset="0"/>
              </a:rPr>
              <a:t>Öğeleri</a:t>
            </a:r>
          </a:p>
        </p:txBody>
      </p:sp>
      <p:sp>
        <p:nvSpPr>
          <p:cNvPr id="8195" name="Rectangle 3"/>
          <p:cNvSpPr>
            <a:spLocks noChangeArrowheads="1"/>
          </p:cNvSpPr>
          <p:nvPr/>
        </p:nvSpPr>
        <p:spPr bwMode="auto">
          <a:xfrm>
            <a:off x="685800" y="2590800"/>
            <a:ext cx="77724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pPr>
            <a:r>
              <a:rPr lang="tr-TR" sz="3200" b="1">
                <a:latin typeface="Times New Roman" pitchFamily="18" charset="0"/>
              </a:rPr>
              <a:t>1. İnsan gücü</a:t>
            </a:r>
          </a:p>
          <a:p>
            <a:pPr marL="342900" indent="-342900" eaLnBrk="0" hangingPunct="0">
              <a:spcBef>
                <a:spcPct val="20000"/>
              </a:spcBef>
              <a:buClr>
                <a:schemeClr val="tx2"/>
              </a:buClr>
            </a:pPr>
            <a:r>
              <a:rPr lang="tr-TR" sz="3200" b="1">
                <a:latin typeface="Times New Roman" pitchFamily="18" charset="0"/>
              </a:rPr>
              <a:t>2. Merkezi Yerleşim Alanı</a:t>
            </a:r>
          </a:p>
          <a:p>
            <a:pPr marL="342900" indent="-342900" eaLnBrk="0" hangingPunct="0">
              <a:spcBef>
                <a:spcPct val="20000"/>
              </a:spcBef>
              <a:buClr>
                <a:schemeClr val="tx2"/>
              </a:buClr>
            </a:pPr>
            <a:r>
              <a:rPr lang="tr-TR" sz="3200" b="1">
                <a:latin typeface="Times New Roman" pitchFamily="18" charset="0"/>
              </a:rPr>
              <a:t>3. Arşiv Komitesi</a:t>
            </a:r>
          </a:p>
        </p:txBody>
      </p:sp>
      <p:sp>
        <p:nvSpPr>
          <p:cNvPr id="8196" name="5 Slayt Numarası Yer Tutucusu"/>
          <p:cNvSpPr>
            <a:spLocks noGrp="1"/>
          </p:cNvSpPr>
          <p:nvPr>
            <p:ph type="sldNum" sz="quarter" idx="11"/>
          </p:nvPr>
        </p:nvSpPr>
        <p:spPr>
          <a:xfrm>
            <a:off x="5867400" y="6248400"/>
            <a:ext cx="1755775" cy="474663"/>
          </a:xfrm>
        </p:spPr>
        <p:txBody>
          <a:bodyPr anchor="t"/>
          <a:lstStyle/>
          <a:p>
            <a:fld id="{B7ED1553-DDF9-4002-AD0C-18EF6EF5049A}" type="slidenum">
              <a:rPr lang="en-US" sz="1000">
                <a:latin typeface="Arial" charset="0"/>
              </a:rPr>
              <a:pPr/>
              <a:t>5</a:t>
            </a:fld>
            <a:endParaRPr lang="en-US" sz="1000">
              <a:latin typeface="Arial" charset="0"/>
            </a:endParaRPr>
          </a:p>
        </p:txBody>
      </p:sp>
      <p:sp>
        <p:nvSpPr>
          <p:cNvPr id="8198" name="7 Veri Yer Tutucusu"/>
          <p:cNvSpPr>
            <a:spLocks noGrp="1"/>
          </p:cNvSpPr>
          <p:nvPr>
            <p:ph type="dt" sz="quarter" idx="12"/>
          </p:nvPr>
        </p:nvSpPr>
        <p:spPr>
          <a:xfrm>
            <a:off x="301625" y="6242050"/>
            <a:ext cx="1782763" cy="474663"/>
          </a:xfrm>
        </p:spPr>
        <p:txBody>
          <a:bodyPr anchor="t"/>
          <a:lstStyle/>
          <a:p>
            <a:fld id="{D9A2CE58-E3DE-4D14-840A-B1C237F892E6}" type="datetime1">
              <a:rPr lang="tr-TR" sz="1000"/>
              <a:pPr/>
              <a:t>4.3.2018</a:t>
            </a:fld>
            <a:endParaRPr lang="en-US" sz="10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idx="4294967295"/>
          </p:nvPr>
        </p:nvSpPr>
        <p:spPr/>
        <p:txBody>
          <a:bodyPr/>
          <a:lstStyle/>
          <a:p>
            <a:r>
              <a:rPr lang="tr-TR"/>
              <a:t>Tıbbi Dokümantasyon </a:t>
            </a:r>
          </a:p>
        </p:txBody>
      </p:sp>
      <p:sp>
        <p:nvSpPr>
          <p:cNvPr id="9219" name="2 İçerik Yer Tutucusu"/>
          <p:cNvSpPr>
            <a:spLocks noGrp="1"/>
          </p:cNvSpPr>
          <p:nvPr>
            <p:ph idx="4294967295"/>
          </p:nvPr>
        </p:nvSpPr>
        <p:spPr/>
        <p:txBody>
          <a:bodyPr/>
          <a:lstStyle/>
          <a:p>
            <a:r>
              <a:rPr lang="tr-TR" b="1">
                <a:latin typeface="Times New Roman" pitchFamily="18" charset="0"/>
              </a:rPr>
              <a:t>Tıbbi dokümanların bilimsel kurallara uygun olarak toplanması, düzenlenmesi, saklanması ve gereği halinde  hizmete sunulması ile ilgili işlemler  </a:t>
            </a:r>
          </a:p>
          <a:p>
            <a:endParaRPr lang="tr-TR"/>
          </a:p>
        </p:txBody>
      </p:sp>
      <p:sp>
        <p:nvSpPr>
          <p:cNvPr id="9220" name="3 Slayt Numarası Yer Tutucusu"/>
          <p:cNvSpPr>
            <a:spLocks noGrp="1"/>
          </p:cNvSpPr>
          <p:nvPr>
            <p:ph type="sldNum" sz="quarter" idx="11"/>
          </p:nvPr>
        </p:nvSpPr>
        <p:spPr>
          <a:xfrm>
            <a:off x="5867400" y="6248400"/>
            <a:ext cx="1755775" cy="474663"/>
          </a:xfrm>
        </p:spPr>
        <p:txBody>
          <a:bodyPr anchor="t"/>
          <a:lstStyle/>
          <a:p>
            <a:fld id="{747208E9-07F0-4A82-9AAA-DBCC055CFD80}" type="slidenum">
              <a:rPr lang="en-US" sz="1000">
                <a:latin typeface="Arial" charset="0"/>
              </a:rPr>
              <a:pPr/>
              <a:t>6</a:t>
            </a:fld>
            <a:endParaRPr lang="en-US" sz="1000">
              <a:latin typeface="Arial" charset="0"/>
            </a:endParaRPr>
          </a:p>
        </p:txBody>
      </p:sp>
      <p:sp>
        <p:nvSpPr>
          <p:cNvPr id="9222" name="5 Veri Yer Tutucusu"/>
          <p:cNvSpPr>
            <a:spLocks noGrp="1"/>
          </p:cNvSpPr>
          <p:nvPr>
            <p:ph type="dt" sz="quarter" idx="12"/>
          </p:nvPr>
        </p:nvSpPr>
        <p:spPr>
          <a:xfrm>
            <a:off x="301625" y="6242050"/>
            <a:ext cx="1782763" cy="474663"/>
          </a:xfrm>
        </p:spPr>
        <p:txBody>
          <a:bodyPr anchor="t"/>
          <a:lstStyle/>
          <a:p>
            <a:fld id="{0A831E70-05DA-47FB-8D2D-568335A45A55}" type="datetime1">
              <a:rPr lang="tr-TR" sz="1000"/>
              <a:pPr/>
              <a:t>4.3.2018</a:t>
            </a:fld>
            <a:endParaRPr lang="en-US"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tr-TR" b="1"/>
              <a:t>Tıbbi Belgelerin Önemi</a:t>
            </a:r>
          </a:p>
        </p:txBody>
      </p:sp>
      <p:sp>
        <p:nvSpPr>
          <p:cNvPr id="24579" name="Rectangle 3"/>
          <p:cNvSpPr>
            <a:spLocks noGrp="1" noChangeArrowheads="1"/>
          </p:cNvSpPr>
          <p:nvPr>
            <p:ph type="body" idx="4294967295"/>
          </p:nvPr>
        </p:nvSpPr>
        <p:spPr>
          <a:xfrm>
            <a:off x="304800" y="1828800"/>
            <a:ext cx="8839200" cy="5029200"/>
          </a:xfrm>
        </p:spPr>
        <p:txBody>
          <a:bodyPr/>
          <a:lstStyle/>
          <a:p>
            <a:pPr>
              <a:buSzPct val="70000"/>
              <a:buFont typeface="Wingdings" pitchFamily="2" charset="2"/>
              <a:buChar char="ü"/>
            </a:pPr>
            <a:r>
              <a:rPr lang="tr-TR" dirty="0"/>
              <a:t>H</a:t>
            </a:r>
            <a:r>
              <a:rPr lang="tr-TR" dirty="0">
                <a:cs typeface="Times New Roman" pitchFamily="18" charset="0"/>
              </a:rPr>
              <a:t>asta yönünden</a:t>
            </a:r>
            <a:endParaRPr lang="tr-TR" dirty="0"/>
          </a:p>
          <a:p>
            <a:pPr>
              <a:buSzPct val="70000"/>
              <a:buFont typeface="Wingdings" pitchFamily="2" charset="2"/>
              <a:buChar char="ü"/>
            </a:pPr>
            <a:r>
              <a:rPr lang="tr-TR" dirty="0"/>
              <a:t>S</a:t>
            </a:r>
            <a:r>
              <a:rPr lang="tr-TR" dirty="0">
                <a:cs typeface="Times New Roman" pitchFamily="18" charset="0"/>
              </a:rPr>
              <a:t>ağlık kuruluşları </a:t>
            </a:r>
            <a:r>
              <a:rPr lang="tr-TR" dirty="0"/>
              <a:t>yönünden</a:t>
            </a:r>
          </a:p>
          <a:p>
            <a:pPr>
              <a:buSzPct val="70000"/>
              <a:buFont typeface="Wingdings" pitchFamily="2" charset="2"/>
              <a:buChar char="ü"/>
            </a:pPr>
            <a:r>
              <a:rPr lang="tr-TR" dirty="0"/>
              <a:t>A</a:t>
            </a:r>
            <a:r>
              <a:rPr lang="tr-TR" dirty="0">
                <a:cs typeface="Times New Roman" pitchFamily="18" charset="0"/>
              </a:rPr>
              <a:t>raştırma ve eğitim </a:t>
            </a:r>
            <a:r>
              <a:rPr lang="tr-TR" dirty="0"/>
              <a:t>yönünden</a:t>
            </a:r>
          </a:p>
          <a:p>
            <a:pPr>
              <a:buSzPct val="70000"/>
              <a:buFont typeface="Wingdings" pitchFamily="2" charset="2"/>
              <a:buChar char="ü"/>
            </a:pPr>
            <a:r>
              <a:rPr lang="tr-TR" dirty="0"/>
              <a:t>A</a:t>
            </a:r>
            <a:r>
              <a:rPr lang="tr-TR" dirty="0">
                <a:cs typeface="Times New Roman" pitchFamily="18" charset="0"/>
              </a:rPr>
              <a:t>dl</a:t>
            </a:r>
            <a:r>
              <a:rPr lang="tr-TR" dirty="0"/>
              <a:t>i</a:t>
            </a:r>
            <a:r>
              <a:rPr lang="tr-TR" dirty="0">
                <a:cs typeface="Times New Roman" pitchFamily="18" charset="0"/>
              </a:rPr>
              <a:t> tıp </a:t>
            </a:r>
            <a:r>
              <a:rPr lang="tr-TR" dirty="0"/>
              <a:t>yönünden</a:t>
            </a:r>
          </a:p>
          <a:p>
            <a:pPr>
              <a:buSzPct val="70000"/>
              <a:buFont typeface="Wingdings" pitchFamily="2" charset="2"/>
              <a:buChar char="ü"/>
            </a:pPr>
            <a:r>
              <a:rPr lang="tr-TR" dirty="0"/>
              <a:t>H</a:t>
            </a:r>
            <a:r>
              <a:rPr lang="tr-TR" dirty="0">
                <a:cs typeface="Times New Roman" pitchFamily="18" charset="0"/>
              </a:rPr>
              <a:t>alk sağlığı yönünden</a:t>
            </a:r>
            <a:endParaRPr lang="tr-TR" dirty="0"/>
          </a:p>
          <a:p>
            <a:pPr>
              <a:buSzPct val="70000"/>
              <a:buFont typeface="Wingdings" pitchFamily="2" charset="2"/>
              <a:buChar char="ü"/>
            </a:pPr>
            <a:r>
              <a:rPr lang="tr-TR" dirty="0"/>
              <a:t>H</a:t>
            </a:r>
            <a:r>
              <a:rPr lang="tr-TR" dirty="0">
                <a:cs typeface="Times New Roman" pitchFamily="18" charset="0"/>
              </a:rPr>
              <a:t>ekim </a:t>
            </a:r>
            <a:r>
              <a:rPr lang="tr-TR" dirty="0"/>
              <a:t>yönünden </a:t>
            </a:r>
          </a:p>
          <a:p>
            <a:pPr>
              <a:buSzPct val="70000"/>
              <a:buFont typeface="Wingdings" pitchFamily="2" charset="2"/>
              <a:buChar char="ü"/>
            </a:pPr>
            <a:r>
              <a:rPr lang="tr-TR" dirty="0"/>
              <a:t>Sağlık hizmetlerinin denetimi ve </a:t>
            </a:r>
            <a:r>
              <a:rPr lang="tr-TR" dirty="0">
                <a:cs typeface="Times New Roman" pitchFamily="18" charset="0"/>
              </a:rPr>
              <a:t>değerlendirilmesi yönünden </a:t>
            </a:r>
            <a:endParaRPr lang="tr-TR" dirty="0"/>
          </a:p>
          <a:p>
            <a:endParaRPr lang="tr-TR" dirty="0"/>
          </a:p>
        </p:txBody>
      </p:sp>
      <p:sp>
        <p:nvSpPr>
          <p:cNvPr id="24580" name="5 Slayt Numarası Yer Tutucusu"/>
          <p:cNvSpPr>
            <a:spLocks noGrp="1"/>
          </p:cNvSpPr>
          <p:nvPr>
            <p:ph type="sldNum" sz="quarter" idx="11"/>
          </p:nvPr>
        </p:nvSpPr>
        <p:spPr>
          <a:xfrm>
            <a:off x="5867400" y="6248400"/>
            <a:ext cx="1755775" cy="474663"/>
          </a:xfrm>
        </p:spPr>
        <p:txBody>
          <a:bodyPr anchor="t"/>
          <a:lstStyle/>
          <a:p>
            <a:fld id="{19674297-7730-437E-8718-02AFB6CE8BA4}" type="slidenum">
              <a:rPr lang="en-US" sz="1000">
                <a:latin typeface="Arial" charset="0"/>
              </a:rPr>
              <a:pPr/>
              <a:t>7</a:t>
            </a:fld>
            <a:endParaRPr lang="en-US" sz="1000">
              <a:latin typeface="Arial" charset="0"/>
            </a:endParaRPr>
          </a:p>
        </p:txBody>
      </p:sp>
      <p:sp>
        <p:nvSpPr>
          <p:cNvPr id="24582" name="7 Veri Yer Tutucusu"/>
          <p:cNvSpPr>
            <a:spLocks noGrp="1"/>
          </p:cNvSpPr>
          <p:nvPr>
            <p:ph type="dt" sz="quarter" idx="12"/>
          </p:nvPr>
        </p:nvSpPr>
        <p:spPr>
          <a:xfrm>
            <a:off x="301625" y="6242050"/>
            <a:ext cx="1782763" cy="474663"/>
          </a:xfrm>
        </p:spPr>
        <p:txBody>
          <a:bodyPr anchor="t"/>
          <a:lstStyle/>
          <a:p>
            <a:fld id="{CC2C4333-FFE3-49CD-BE46-8B83D23257DA}" type="datetime1">
              <a:rPr lang="tr-TR" sz="1000"/>
              <a:pPr/>
              <a:t>4.3.2018</a:t>
            </a:fld>
            <a:endParaRPr lang="en-US" sz="1000"/>
          </a:p>
        </p:txBody>
      </p:sp>
    </p:spTree>
    <p:extLst>
      <p:ext uri="{BB962C8B-B14F-4D97-AF65-F5344CB8AC3E}">
        <p14:creationId xmlns:p14="http://schemas.microsoft.com/office/powerpoint/2010/main" val="259540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10668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Sağlık Kurumunda Tıbbi Belgeleme Süreci</a:t>
            </a:r>
          </a:p>
        </p:txBody>
      </p:sp>
      <p:sp>
        <p:nvSpPr>
          <p:cNvPr id="25603" name="Rectangle 3"/>
          <p:cNvSpPr>
            <a:spLocks noChangeArrowheads="1"/>
          </p:cNvSpPr>
          <p:nvPr/>
        </p:nvSpPr>
        <p:spPr bwMode="auto">
          <a:xfrm>
            <a:off x="685800" y="2667000"/>
            <a:ext cx="7772400" cy="38100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Giriş işlemleri</a:t>
            </a:r>
          </a:p>
          <a:p>
            <a:pPr marL="342900" indent="-342900" eaLnBrk="0" hangingPunct="0">
              <a:spcBef>
                <a:spcPct val="20000"/>
              </a:spcBef>
              <a:buClr>
                <a:schemeClr val="tx2"/>
              </a:buClr>
              <a:buFontTx/>
              <a:buChar char="•"/>
            </a:pPr>
            <a:r>
              <a:rPr lang="tr-TR" sz="3200" b="1">
                <a:latin typeface="Times New Roman" pitchFamily="18" charset="0"/>
              </a:rPr>
              <a:t>Taburcu işlemleri</a:t>
            </a:r>
          </a:p>
          <a:p>
            <a:pPr marL="342900" indent="-342900" eaLnBrk="0" hangingPunct="0">
              <a:spcBef>
                <a:spcPct val="20000"/>
              </a:spcBef>
              <a:buClr>
                <a:schemeClr val="tx2"/>
              </a:buClr>
              <a:buFontTx/>
              <a:buChar char="•"/>
            </a:pPr>
            <a:r>
              <a:rPr lang="tr-TR" sz="3200" b="1">
                <a:latin typeface="Times New Roman" pitchFamily="18" charset="0"/>
              </a:rPr>
              <a:t>Belgelerin düzenlenmesi işlemleri</a:t>
            </a:r>
          </a:p>
          <a:p>
            <a:pPr marL="342900" indent="-342900" eaLnBrk="0" hangingPunct="0">
              <a:spcBef>
                <a:spcPct val="20000"/>
              </a:spcBef>
              <a:buClr>
                <a:schemeClr val="tx2"/>
              </a:buClr>
              <a:buFontTx/>
              <a:buChar char="•"/>
            </a:pPr>
            <a:r>
              <a:rPr lang="tr-TR" sz="3200" b="1">
                <a:latin typeface="Times New Roman" pitchFamily="18" charset="0"/>
              </a:rPr>
              <a:t>Belgelerin saklaması işlemleri</a:t>
            </a:r>
          </a:p>
          <a:p>
            <a:pPr marL="342900" indent="-342900" eaLnBrk="0" hangingPunct="0">
              <a:spcBef>
                <a:spcPct val="20000"/>
              </a:spcBef>
              <a:buClr>
                <a:schemeClr val="tx2"/>
              </a:buClr>
              <a:buFontTx/>
              <a:buChar char="•"/>
            </a:pPr>
            <a:endParaRPr lang="tr-TR" sz="3200" b="1">
              <a:latin typeface="Times New Roman" pitchFamily="18" charset="0"/>
            </a:endParaRPr>
          </a:p>
        </p:txBody>
      </p:sp>
      <p:sp>
        <p:nvSpPr>
          <p:cNvPr id="25604" name="5 Slayt Numarası Yer Tutucusu"/>
          <p:cNvSpPr>
            <a:spLocks noGrp="1"/>
          </p:cNvSpPr>
          <p:nvPr>
            <p:ph type="sldNum" sz="quarter" idx="11"/>
          </p:nvPr>
        </p:nvSpPr>
        <p:spPr>
          <a:xfrm>
            <a:off x="5867400" y="6248400"/>
            <a:ext cx="1755775" cy="474663"/>
          </a:xfrm>
        </p:spPr>
        <p:txBody>
          <a:bodyPr anchor="t"/>
          <a:lstStyle/>
          <a:p>
            <a:fld id="{5EEECAA6-1705-4DC2-A4FC-FD4BE195CED7}" type="slidenum">
              <a:rPr lang="en-US" sz="1000">
                <a:latin typeface="Arial" charset="0"/>
              </a:rPr>
              <a:pPr/>
              <a:t>8</a:t>
            </a:fld>
            <a:endParaRPr lang="en-US" sz="1000">
              <a:latin typeface="Arial" charset="0"/>
            </a:endParaRPr>
          </a:p>
        </p:txBody>
      </p:sp>
      <p:sp>
        <p:nvSpPr>
          <p:cNvPr id="25606" name="7 Veri Yer Tutucusu"/>
          <p:cNvSpPr>
            <a:spLocks noGrp="1"/>
          </p:cNvSpPr>
          <p:nvPr>
            <p:ph type="dt" sz="quarter" idx="12"/>
          </p:nvPr>
        </p:nvSpPr>
        <p:spPr>
          <a:xfrm>
            <a:off x="301625" y="6242050"/>
            <a:ext cx="1782763" cy="474663"/>
          </a:xfrm>
        </p:spPr>
        <p:txBody>
          <a:bodyPr anchor="t"/>
          <a:lstStyle/>
          <a:p>
            <a:fld id="{6872B11E-1DA3-414A-968B-3F660DA6F60D}" type="datetime1">
              <a:rPr lang="tr-TR" sz="1000"/>
              <a:pPr/>
              <a:t>4.3.2018</a:t>
            </a:fld>
            <a:endParaRPr lang="en-US" sz="1000"/>
          </a:p>
        </p:txBody>
      </p:sp>
    </p:spTree>
    <p:extLst>
      <p:ext uri="{BB962C8B-B14F-4D97-AF65-F5344CB8AC3E}">
        <p14:creationId xmlns:p14="http://schemas.microsoft.com/office/powerpoint/2010/main" val="1471153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r>
              <a:rPr lang="en-AU" b="1"/>
              <a:t>Tıbbi Belgelerin Kullanımı</a:t>
            </a:r>
            <a:endParaRPr lang="tr-TR" b="1"/>
          </a:p>
        </p:txBody>
      </p:sp>
      <p:sp>
        <p:nvSpPr>
          <p:cNvPr id="27651" name="Rectangle 3"/>
          <p:cNvSpPr>
            <a:spLocks noGrp="1" noChangeArrowheads="1"/>
          </p:cNvSpPr>
          <p:nvPr>
            <p:ph type="body" idx="4294967295"/>
          </p:nvPr>
        </p:nvSpPr>
        <p:spPr>
          <a:xfrm>
            <a:off x="685800" y="1905000"/>
            <a:ext cx="8229600" cy="4648200"/>
          </a:xfrm>
        </p:spPr>
        <p:txBody>
          <a:bodyPr/>
          <a:lstStyle/>
          <a:p>
            <a:r>
              <a:rPr lang="en-AU" b="1" dirty="0"/>
              <a:t>Hasta </a:t>
            </a:r>
            <a:r>
              <a:rPr lang="en-AU" b="1" dirty="0" err="1"/>
              <a:t>bakımı</a:t>
            </a:r>
            <a:r>
              <a:rPr lang="en-AU" b="1" dirty="0"/>
              <a:t>,</a:t>
            </a:r>
          </a:p>
          <a:p>
            <a:r>
              <a:rPr lang="en-AU" b="1" dirty="0" err="1"/>
              <a:t>Araştırmalar</a:t>
            </a:r>
            <a:r>
              <a:rPr lang="en-AU" b="1" dirty="0"/>
              <a:t> </a:t>
            </a:r>
            <a:r>
              <a:rPr lang="en-AU" b="1" dirty="0" err="1"/>
              <a:t>ve</a:t>
            </a:r>
            <a:r>
              <a:rPr lang="en-AU" b="1" dirty="0"/>
              <a:t> </a:t>
            </a:r>
            <a:r>
              <a:rPr lang="en-AU" b="1" dirty="0" err="1"/>
              <a:t>diğer</a:t>
            </a:r>
            <a:r>
              <a:rPr lang="en-AU" b="1" dirty="0"/>
              <a:t> </a:t>
            </a:r>
            <a:r>
              <a:rPr lang="en-AU" b="1" dirty="0" err="1"/>
              <a:t>bilimsel</a:t>
            </a:r>
            <a:r>
              <a:rPr lang="en-AU" b="1" dirty="0"/>
              <a:t> </a:t>
            </a:r>
            <a:r>
              <a:rPr lang="en-AU" b="1" dirty="0" err="1"/>
              <a:t>çalışmalar</a:t>
            </a:r>
            <a:r>
              <a:rPr lang="en-AU" b="1" dirty="0"/>
              <a:t>,</a:t>
            </a:r>
          </a:p>
          <a:p>
            <a:r>
              <a:rPr lang="en-AU" b="1" dirty="0" err="1"/>
              <a:t>Hukuksal</a:t>
            </a:r>
            <a:r>
              <a:rPr lang="en-AU" b="1" dirty="0"/>
              <a:t> </a:t>
            </a:r>
            <a:r>
              <a:rPr lang="en-AU" b="1" dirty="0" err="1"/>
              <a:t>işlemler</a:t>
            </a:r>
            <a:r>
              <a:rPr lang="en-AU" b="1" dirty="0"/>
              <a:t>,</a:t>
            </a:r>
          </a:p>
          <a:p>
            <a:r>
              <a:rPr lang="en-AU" b="1" dirty="0" err="1"/>
              <a:t>Sigorta</a:t>
            </a:r>
            <a:r>
              <a:rPr lang="en-AU" b="1" dirty="0"/>
              <a:t> </a:t>
            </a:r>
            <a:r>
              <a:rPr lang="en-AU" b="1" dirty="0" err="1"/>
              <a:t>ve</a:t>
            </a:r>
            <a:r>
              <a:rPr lang="en-AU" b="1" dirty="0"/>
              <a:t> </a:t>
            </a:r>
            <a:r>
              <a:rPr lang="en-AU" b="1" dirty="0" err="1"/>
              <a:t>tazminat</a:t>
            </a:r>
            <a:r>
              <a:rPr lang="en-AU" b="1" dirty="0"/>
              <a:t> </a:t>
            </a:r>
            <a:r>
              <a:rPr lang="en-AU" b="1" dirty="0" err="1"/>
              <a:t>işlemleri</a:t>
            </a:r>
            <a:r>
              <a:rPr lang="en-AU" b="1" dirty="0"/>
              <a:t>,</a:t>
            </a:r>
          </a:p>
          <a:p>
            <a:r>
              <a:rPr lang="en-AU" b="1" dirty="0" err="1"/>
              <a:t>Denetleme</a:t>
            </a:r>
            <a:r>
              <a:rPr lang="en-AU" b="1" dirty="0"/>
              <a:t> </a:t>
            </a:r>
            <a:r>
              <a:rPr lang="en-AU" b="1" dirty="0" err="1"/>
              <a:t>ve</a:t>
            </a:r>
            <a:r>
              <a:rPr lang="en-AU" b="1" dirty="0"/>
              <a:t> </a:t>
            </a:r>
            <a:r>
              <a:rPr lang="en-AU" b="1" dirty="0" err="1"/>
              <a:t>değerlendirme</a:t>
            </a:r>
            <a:r>
              <a:rPr lang="en-AU" b="1" dirty="0"/>
              <a:t>,</a:t>
            </a:r>
          </a:p>
          <a:p>
            <a:r>
              <a:rPr lang="en-AU" b="1" dirty="0" err="1"/>
              <a:t>Öğrenci</a:t>
            </a:r>
            <a:r>
              <a:rPr lang="en-AU" b="1" dirty="0"/>
              <a:t> </a:t>
            </a:r>
            <a:r>
              <a:rPr lang="en-AU" b="1" dirty="0" err="1"/>
              <a:t>ve</a:t>
            </a:r>
            <a:r>
              <a:rPr lang="en-AU" b="1" dirty="0"/>
              <a:t> </a:t>
            </a:r>
            <a:r>
              <a:rPr lang="en-AU" b="1" dirty="0" err="1"/>
              <a:t>asistan</a:t>
            </a:r>
            <a:r>
              <a:rPr lang="en-AU" b="1" dirty="0"/>
              <a:t> </a:t>
            </a:r>
            <a:r>
              <a:rPr lang="en-AU" b="1" dirty="0" err="1"/>
              <a:t>eğitimi</a:t>
            </a:r>
            <a:r>
              <a:rPr lang="en-AU" b="1" dirty="0"/>
              <a:t>.   </a:t>
            </a:r>
          </a:p>
          <a:p>
            <a:endParaRPr lang="tr-TR" b="1" dirty="0"/>
          </a:p>
        </p:txBody>
      </p:sp>
      <p:sp>
        <p:nvSpPr>
          <p:cNvPr id="27652" name="5 Slayt Numarası Yer Tutucusu"/>
          <p:cNvSpPr>
            <a:spLocks noGrp="1"/>
          </p:cNvSpPr>
          <p:nvPr>
            <p:ph type="sldNum" sz="quarter" idx="11"/>
          </p:nvPr>
        </p:nvSpPr>
        <p:spPr>
          <a:xfrm>
            <a:off x="5867400" y="6248400"/>
            <a:ext cx="1755775" cy="474663"/>
          </a:xfrm>
        </p:spPr>
        <p:txBody>
          <a:bodyPr anchor="t"/>
          <a:lstStyle/>
          <a:p>
            <a:fld id="{0B0D1482-F051-41B4-B8FE-58B526CAD522}" type="slidenum">
              <a:rPr lang="en-US" sz="1000">
                <a:latin typeface="Arial" charset="0"/>
              </a:rPr>
              <a:pPr/>
              <a:t>9</a:t>
            </a:fld>
            <a:endParaRPr lang="en-US" sz="1000">
              <a:latin typeface="Arial" charset="0"/>
            </a:endParaRPr>
          </a:p>
        </p:txBody>
      </p:sp>
      <p:sp>
        <p:nvSpPr>
          <p:cNvPr id="27654" name="7 Veri Yer Tutucusu"/>
          <p:cNvSpPr>
            <a:spLocks noGrp="1"/>
          </p:cNvSpPr>
          <p:nvPr>
            <p:ph type="dt" sz="quarter" idx="12"/>
          </p:nvPr>
        </p:nvSpPr>
        <p:spPr>
          <a:xfrm>
            <a:off x="301625" y="6242050"/>
            <a:ext cx="1782763" cy="474663"/>
          </a:xfrm>
        </p:spPr>
        <p:txBody>
          <a:bodyPr anchor="t"/>
          <a:lstStyle/>
          <a:p>
            <a:fld id="{EE7A368B-AB47-421E-9181-818FA79C9311}" type="datetime1">
              <a:rPr lang="tr-TR" sz="1000"/>
              <a:pPr/>
              <a:t>4.3.2018</a:t>
            </a:fld>
            <a:endParaRPr lang="en-US" sz="1000"/>
          </a:p>
        </p:txBody>
      </p:sp>
    </p:spTree>
    <p:extLst>
      <p:ext uri="{BB962C8B-B14F-4D97-AF65-F5344CB8AC3E}">
        <p14:creationId xmlns:p14="http://schemas.microsoft.com/office/powerpoint/2010/main" val="1755800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Piksel">
  <a:themeElements>
    <a:clrScheme name="Piks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ksel">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ks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ks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ks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ks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ks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ks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ks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ks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ks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ks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ks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ks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1290</TotalTime>
  <Words>462</Words>
  <Application>Microsoft Office PowerPoint</Application>
  <PresentationFormat>Ekran Gösterisi (4:3)</PresentationFormat>
  <Paragraphs>132</Paragraphs>
  <Slides>18</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Arial Black</vt:lpstr>
      <vt:lpstr>Calibri</vt:lpstr>
      <vt:lpstr>Times New Roman</vt:lpstr>
      <vt:lpstr>Wingdings</vt:lpstr>
      <vt:lpstr>Piksel</vt:lpstr>
      <vt:lpstr>İÇERİK </vt:lpstr>
      <vt:lpstr>PowerPoint Sunusu</vt:lpstr>
      <vt:lpstr>Hasta Dosyaları Arşiv Komiteleri</vt:lpstr>
      <vt:lpstr>PowerPoint Sunusu</vt:lpstr>
      <vt:lpstr>PowerPoint Sunusu</vt:lpstr>
      <vt:lpstr>Tıbbi Dokümantasyon </vt:lpstr>
      <vt:lpstr>Tıbbi Belgelerin Önemi</vt:lpstr>
      <vt:lpstr>PowerPoint Sunusu</vt:lpstr>
      <vt:lpstr>Tıbbi Belgelerin Kullanımı</vt:lpstr>
      <vt:lpstr>Yönetimin Tıbbi Belgelerden  Yararlanması </vt:lpstr>
      <vt:lpstr>Sağlık Bakanlığı Arşiv Yönergesi</vt:lpstr>
      <vt:lpstr>PowerPoint Sunusu</vt:lpstr>
      <vt:lpstr>ÖRGÜT </vt:lpstr>
      <vt:lpstr>Veri-Bilgi-Anlama İlişkisi</vt:lpstr>
      <vt:lpstr>PowerPoint Sunusu</vt:lpstr>
      <vt:lpstr>PowerPoint Sunusu</vt:lpstr>
      <vt:lpstr>Arşiv Komitesinin Temel Görevi</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SİSTEMİ  KISIR DÖNGÜSÜ</dc:title>
  <dc:creator>ezel</dc:creator>
  <cp:lastModifiedBy>Zeynep Köksal</cp:lastModifiedBy>
  <cp:revision>121</cp:revision>
  <dcterms:created xsi:type="dcterms:W3CDTF">2005-02-09T22:20:40Z</dcterms:created>
  <dcterms:modified xsi:type="dcterms:W3CDTF">2018-03-04T14:44:47Z</dcterms:modified>
</cp:coreProperties>
</file>