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10387963" y="5038579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720726" y="776289"/>
            <a:ext cx="10750549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720726" y="2250280"/>
            <a:ext cx="10750549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828800" y="6012657"/>
            <a:ext cx="77216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828800" y="5650705"/>
            <a:ext cx="77216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189663" y="5752308"/>
            <a:ext cx="67056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6503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181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042400" y="381000"/>
            <a:ext cx="2540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6128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09600" y="1882808"/>
            <a:ext cx="10972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048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2956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9379" y="7035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10387963" y="93786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9274176" y="6477000"/>
            <a:ext cx="2844800" cy="3048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492501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68075" y="809625"/>
            <a:ext cx="670560" cy="300831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8625059" y="9381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8000" y="271465"/>
            <a:ext cx="9652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08000" y="1633536"/>
            <a:ext cx="51816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31773884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0075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8817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30931" y="290732"/>
            <a:ext cx="14224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820008" y="290732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820008" y="3427124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696307" y="290732"/>
            <a:ext cx="9144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696307" y="3427124"/>
            <a:ext cx="9144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0736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1472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3096"/>
            <a:ext cx="670560" cy="301752"/>
          </a:xfrm>
        </p:spPr>
        <p:txBody>
          <a:bodyPr/>
          <a:lstStyle>
            <a:lvl1pPr algn="ctr"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80877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7597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1891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4221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367664"/>
            <a:ext cx="12192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514475" y="367664"/>
            <a:ext cx="32512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868333" y="320040"/>
            <a:ext cx="7034784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371968" y="6556248"/>
            <a:ext cx="284480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14475" y="6556248"/>
            <a:ext cx="6857493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14101" y="6556248"/>
            <a:ext cx="670560" cy="301752"/>
          </a:xfrm>
        </p:spPr>
        <p:txBody>
          <a:bodyPr/>
          <a:lstStyle>
            <a:lvl1pPr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06937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150896"/>
            <a:ext cx="12192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17649" y="373966"/>
            <a:ext cx="9777984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4000" y="5867400"/>
            <a:ext cx="9777984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144256" y="6556248"/>
            <a:ext cx="280416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60576" y="6557169"/>
            <a:ext cx="6597429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956256" y="6556248"/>
            <a:ext cx="487680" cy="301752"/>
          </a:xfrm>
        </p:spPr>
        <p:txBody>
          <a:bodyPr/>
          <a:lstStyle>
            <a:lvl1pPr algn="ctr"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35456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9379" y="14069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8625059" y="4948410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882808"/>
            <a:ext cx="109728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388608" y="6480969"/>
            <a:ext cx="28448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481891"/>
            <a:ext cx="5680075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119360" y="6480969"/>
            <a:ext cx="67056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78904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i="1" dirty="0" err="1"/>
              <a:t>Pseudomonas</a:t>
            </a:r>
            <a:r>
              <a:rPr lang="tr-TR" dirty="0"/>
              <a:t> and </a:t>
            </a:r>
            <a:r>
              <a:rPr lang="tr-TR" i="1" dirty="0" err="1"/>
              <a:t>Pseudomonads</a:t>
            </a:r>
            <a:endParaRPr lang="tr-TR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example; </a:t>
            </a:r>
            <a:r>
              <a:rPr lang="en-US" i="1" dirty="0"/>
              <a:t>Pseudomonas, </a:t>
            </a:r>
            <a:r>
              <a:rPr lang="en-US" i="1" dirty="0" err="1"/>
              <a:t>Burkholderia</a:t>
            </a:r>
            <a:r>
              <a:rPr lang="en-US" i="1" dirty="0"/>
              <a:t>, </a:t>
            </a:r>
            <a:r>
              <a:rPr lang="en-US" i="1" dirty="0" err="1" smtClean="0"/>
              <a:t>Zymomonas</a:t>
            </a:r>
            <a:endParaRPr lang="tr-TR" i="1" dirty="0" smtClean="0"/>
          </a:p>
          <a:p>
            <a:endParaRPr lang="en-US" dirty="0"/>
          </a:p>
          <a:p>
            <a:r>
              <a:rPr lang="en-US" dirty="0" smtClean="0"/>
              <a:t>It </a:t>
            </a:r>
            <a:r>
              <a:rPr lang="en-US" dirty="0"/>
              <a:t>does not form gas from glucose and oxidase tests are positive (with these properties, they are separated from enteric bacteria)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410161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Twiching</a:t>
            </a:r>
            <a:r>
              <a:rPr lang="tr-TR" dirty="0" smtClean="0"/>
              <a:t> </a:t>
            </a:r>
            <a:r>
              <a:rPr lang="tr-TR" dirty="0" err="1" smtClean="0"/>
              <a:t>motility</a:t>
            </a:r>
            <a:endParaRPr lang="tr-TR" dirty="0" smtClean="0"/>
          </a:p>
          <a:p>
            <a:r>
              <a:rPr lang="tr-TR" dirty="0" smtClean="0"/>
              <a:t>Pili IV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644667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err="1" smtClean="0"/>
              <a:t>Chromobacterium</a:t>
            </a:r>
            <a:r>
              <a:rPr lang="tr-TR" i="1" dirty="0" smtClean="0"/>
              <a:t> </a:t>
            </a:r>
            <a:r>
              <a:rPr lang="tr-TR" i="1" dirty="0" err="1" smtClean="0"/>
              <a:t>violaceum</a:t>
            </a:r>
            <a:endParaRPr lang="tr-TR" i="1" dirty="0" smtClean="0"/>
          </a:p>
          <a:p>
            <a:r>
              <a:rPr lang="en-US" dirty="0"/>
              <a:t>It synthesizes a purple colored pigment called "</a:t>
            </a:r>
            <a:r>
              <a:rPr lang="en-US" dirty="0" err="1"/>
              <a:t>violasein</a:t>
            </a:r>
            <a:r>
              <a:rPr lang="en-US" dirty="0"/>
              <a:t>", which is water-insoluble, has antibiotic-like properties and can only be produced in nutrient media containing tryptophan amino acid.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67809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37419" y="1243712"/>
            <a:ext cx="10972800" cy="4572000"/>
          </a:xfrm>
        </p:spPr>
        <p:txBody>
          <a:bodyPr/>
          <a:lstStyle/>
          <a:p>
            <a:r>
              <a:rPr lang="en-US" dirty="0"/>
              <a:t>They are ecologically important as they can metabolize a wide variety of compounds</a:t>
            </a:r>
            <a:r>
              <a:rPr lang="en-US" dirty="0" smtClean="0"/>
              <a:t>.</a:t>
            </a:r>
            <a:endParaRPr lang="tr-TR" dirty="0" smtClean="0"/>
          </a:p>
          <a:p>
            <a:endParaRPr lang="en-US" dirty="0"/>
          </a:p>
          <a:p>
            <a:r>
              <a:rPr lang="en-US" dirty="0"/>
              <a:t>These organisms are important </a:t>
            </a:r>
            <a:r>
              <a:rPr lang="tr-TR" dirty="0" err="1" smtClean="0"/>
              <a:t>bior</a:t>
            </a:r>
            <a:r>
              <a:rPr lang="en-US" dirty="0" err="1" smtClean="0"/>
              <a:t>emediation</a:t>
            </a:r>
            <a:r>
              <a:rPr lang="en-US" dirty="0" smtClean="0"/>
              <a:t> </a:t>
            </a:r>
            <a:r>
              <a:rPr lang="en-US" dirty="0"/>
              <a:t>agents as they can also break down the pesticide and xenobiotic (unnatural) compound.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51405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u="sng" dirty="0" err="1"/>
              <a:t>Pathogenic</a:t>
            </a:r>
            <a:r>
              <a:rPr lang="tr-TR" b="1" u="sng" dirty="0"/>
              <a:t> </a:t>
            </a:r>
            <a:r>
              <a:rPr lang="tr-TR" b="1" i="1" u="sng" dirty="0" err="1"/>
              <a:t>Pseudomonads</a:t>
            </a:r>
            <a:r>
              <a:rPr lang="tr-TR" b="1" u="sng" dirty="0"/>
              <a:t>:</a:t>
            </a:r>
          </a:p>
          <a:p>
            <a:pPr>
              <a:buNone/>
            </a:pPr>
            <a:r>
              <a:rPr lang="tr-TR" dirty="0" err="1"/>
              <a:t>Many</a:t>
            </a:r>
            <a:r>
              <a:rPr lang="tr-TR" dirty="0"/>
              <a:t> </a:t>
            </a:r>
            <a:r>
              <a:rPr lang="tr-TR" dirty="0" err="1"/>
              <a:t>P</a:t>
            </a:r>
            <a:r>
              <a:rPr lang="tr-TR" dirty="0" err="1" smtClean="0"/>
              <a:t>seudomonads</a:t>
            </a:r>
            <a:r>
              <a:rPr lang="tr-TR" dirty="0" smtClean="0"/>
              <a:t> </a:t>
            </a:r>
            <a:r>
              <a:rPr lang="tr-TR" dirty="0"/>
              <a:t>are </a:t>
            </a:r>
            <a:r>
              <a:rPr lang="tr-TR" dirty="0" err="1"/>
              <a:t>pathogens</a:t>
            </a:r>
            <a:r>
              <a:rPr lang="tr-TR" dirty="0"/>
              <a:t>.</a:t>
            </a:r>
          </a:p>
          <a:p>
            <a:pPr>
              <a:buNone/>
            </a:pPr>
            <a:r>
              <a:rPr lang="tr-TR" i="1" dirty="0" err="1"/>
              <a:t>Pseudomonas</a:t>
            </a:r>
            <a:r>
              <a:rPr lang="tr-TR" i="1" dirty="0"/>
              <a:t> </a:t>
            </a:r>
            <a:r>
              <a:rPr lang="tr-TR" i="1" dirty="0" err="1"/>
              <a:t>aeruginosa</a:t>
            </a:r>
            <a:endParaRPr lang="tr-TR" i="1" dirty="0"/>
          </a:p>
          <a:p>
            <a:pPr>
              <a:buNone/>
            </a:pPr>
            <a:r>
              <a:rPr lang="tr-TR" dirty="0" err="1"/>
              <a:t>Urine</a:t>
            </a:r>
            <a:r>
              <a:rPr lang="tr-TR" dirty="0"/>
              <a:t> and </a:t>
            </a:r>
            <a:r>
              <a:rPr lang="tr-TR" dirty="0" err="1"/>
              <a:t>respiratory</a:t>
            </a:r>
            <a:r>
              <a:rPr lang="tr-TR" dirty="0"/>
              <a:t> </a:t>
            </a:r>
            <a:r>
              <a:rPr lang="tr-TR" dirty="0" err="1"/>
              <a:t>infection</a:t>
            </a:r>
            <a:r>
              <a:rPr lang="tr-TR" dirty="0"/>
              <a:t>, </a:t>
            </a:r>
            <a:r>
              <a:rPr lang="tr-TR" dirty="0" err="1"/>
              <a:t>cystic</a:t>
            </a:r>
            <a:r>
              <a:rPr lang="tr-TR" dirty="0"/>
              <a:t> </a:t>
            </a:r>
            <a:r>
              <a:rPr lang="tr-TR" dirty="0" err="1"/>
              <a:t>fibrosis</a:t>
            </a:r>
            <a:endParaRPr lang="tr-TR" dirty="0"/>
          </a:p>
          <a:p>
            <a:pPr>
              <a:buNone/>
            </a:pPr>
            <a:r>
              <a:rPr lang="tr-TR" dirty="0"/>
              <a:t>An </a:t>
            </a:r>
            <a:r>
              <a:rPr lang="tr-TR" dirty="0" err="1"/>
              <a:t>opportunistic</a:t>
            </a:r>
            <a:r>
              <a:rPr lang="tr-TR" dirty="0"/>
              <a:t> </a:t>
            </a:r>
            <a:r>
              <a:rPr lang="tr-TR" dirty="0" err="1"/>
              <a:t>pathogen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2049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/>
              <a:t>P. </a:t>
            </a:r>
            <a:r>
              <a:rPr lang="tr-TR" i="1" dirty="0" err="1"/>
              <a:t>aeruginosa</a:t>
            </a:r>
            <a:r>
              <a:rPr lang="tr-TR" i="1" dirty="0"/>
              <a:t> </a:t>
            </a:r>
            <a:r>
              <a:rPr lang="tr-TR" dirty="0" err="1"/>
              <a:t>resistant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many</a:t>
            </a:r>
            <a:r>
              <a:rPr lang="tr-TR" dirty="0"/>
              <a:t> </a:t>
            </a:r>
            <a:r>
              <a:rPr lang="tr-TR" dirty="0" err="1"/>
              <a:t>antibiotics</a:t>
            </a:r>
            <a:endParaRPr lang="tr-TR" dirty="0"/>
          </a:p>
          <a:p>
            <a:r>
              <a:rPr lang="tr-TR" dirty="0"/>
              <a:t>R </a:t>
            </a:r>
            <a:r>
              <a:rPr lang="tr-TR" dirty="0" err="1"/>
              <a:t>plasmid</a:t>
            </a:r>
            <a:r>
              <a:rPr lang="tr-TR" dirty="0"/>
              <a:t>; </a:t>
            </a:r>
            <a:r>
              <a:rPr lang="tr-TR" dirty="0" err="1"/>
              <a:t>neutralize</a:t>
            </a:r>
            <a:r>
              <a:rPr lang="tr-TR" dirty="0"/>
              <a:t> various </a:t>
            </a:r>
            <a:r>
              <a:rPr lang="tr-TR" dirty="0" err="1"/>
              <a:t>antibiotics</a:t>
            </a:r>
            <a:r>
              <a:rPr lang="tr-TR" dirty="0"/>
              <a:t> or </a:t>
            </a:r>
            <a:r>
              <a:rPr lang="tr-TR" dirty="0" err="1"/>
              <a:t>pump</a:t>
            </a:r>
            <a:r>
              <a:rPr lang="tr-TR" dirty="0"/>
              <a:t> </a:t>
            </a:r>
            <a:r>
              <a:rPr lang="tr-TR" dirty="0" err="1"/>
              <a:t>them</a:t>
            </a:r>
            <a:r>
              <a:rPr lang="tr-TR" dirty="0"/>
              <a:t> </a:t>
            </a:r>
            <a:r>
              <a:rPr lang="tr-TR" dirty="0" err="1"/>
              <a:t>out</a:t>
            </a:r>
            <a:r>
              <a:rPr lang="tr-TR" dirty="0"/>
              <a:t> of the </a:t>
            </a:r>
            <a:r>
              <a:rPr lang="tr-TR" dirty="0" err="1"/>
              <a:t>cell</a:t>
            </a:r>
            <a:endParaRPr lang="tr-TR" dirty="0"/>
          </a:p>
          <a:p>
            <a:r>
              <a:rPr lang="tr-TR" dirty="0" err="1"/>
              <a:t>Polymyxin</a:t>
            </a:r>
            <a:r>
              <a:rPr lang="tr-TR" dirty="0"/>
              <a:t> </a:t>
            </a:r>
            <a:r>
              <a:rPr lang="tr-TR" dirty="0" err="1"/>
              <a:t>effective</a:t>
            </a:r>
            <a:r>
              <a:rPr lang="tr-TR" dirty="0"/>
              <a:t>.</a:t>
            </a:r>
          </a:p>
          <a:p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 smtClean="0"/>
              <a:t>Pseudomonads</a:t>
            </a:r>
            <a:r>
              <a:rPr lang="tr-TR" dirty="0" smtClean="0"/>
              <a:t> </a:t>
            </a:r>
            <a:r>
              <a:rPr lang="tr-TR" dirty="0"/>
              <a:t>are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phytopathogenic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20962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27587" y="909414"/>
            <a:ext cx="10972800" cy="4572000"/>
          </a:xfrm>
        </p:spPr>
        <p:txBody>
          <a:bodyPr/>
          <a:lstStyle/>
          <a:p>
            <a:r>
              <a:rPr lang="en-US" b="1" i="1" dirty="0" err="1">
                <a:solidFill>
                  <a:srgbClr val="FF0000"/>
                </a:solidFill>
              </a:rPr>
              <a:t>Zymomonas</a:t>
            </a:r>
            <a:r>
              <a:rPr lang="en-US" b="1" dirty="0">
                <a:solidFill>
                  <a:srgbClr val="FF0000"/>
                </a:solidFill>
              </a:rPr>
              <a:t>;</a:t>
            </a:r>
          </a:p>
          <a:p>
            <a:r>
              <a:rPr lang="en-US" dirty="0"/>
              <a:t>Though phylogenetically similar to Pseudomonads, it </a:t>
            </a:r>
            <a:r>
              <a:rPr lang="tr-TR" dirty="0" smtClean="0"/>
              <a:t>is </a:t>
            </a:r>
            <a:r>
              <a:rPr lang="tr-TR" dirty="0" err="1" smtClean="0"/>
              <a:t>differantiated</a:t>
            </a:r>
            <a:r>
              <a:rPr lang="en-US" dirty="0" smtClean="0"/>
              <a:t> </a:t>
            </a:r>
            <a:r>
              <a:rPr lang="en-US" dirty="0"/>
              <a:t>from </a:t>
            </a:r>
            <a:r>
              <a:rPr lang="en-US" dirty="0" smtClean="0"/>
              <a:t>them.</a:t>
            </a:r>
            <a:r>
              <a:rPr lang="tr-TR" dirty="0" smtClean="0"/>
              <a:t> </a:t>
            </a:r>
            <a:r>
              <a:rPr lang="en-US" dirty="0" smtClean="0"/>
              <a:t>Because </a:t>
            </a:r>
            <a:r>
              <a:rPr lang="en-US" dirty="0"/>
              <a:t>they have </a:t>
            </a:r>
            <a:r>
              <a:rPr lang="tr-TR" dirty="0" err="1" smtClean="0"/>
              <a:t>obligatory</a:t>
            </a:r>
            <a:r>
              <a:rPr lang="en-US" dirty="0" smtClean="0"/>
              <a:t> </a:t>
            </a:r>
            <a:r>
              <a:rPr lang="en-US" dirty="0"/>
              <a:t>fermentative metabolism</a:t>
            </a:r>
            <a:r>
              <a:rPr lang="en-US" dirty="0" smtClean="0"/>
              <a:t>.</a:t>
            </a:r>
            <a:endParaRPr lang="tr-TR" dirty="0" smtClean="0"/>
          </a:p>
          <a:p>
            <a:endParaRPr lang="en-US" dirty="0"/>
          </a:p>
          <a:p>
            <a:r>
              <a:rPr lang="en-US" dirty="0"/>
              <a:t>This is important </a:t>
            </a:r>
            <a:r>
              <a:rPr lang="tr-TR" dirty="0" smtClean="0"/>
              <a:t>for</a:t>
            </a:r>
            <a:r>
              <a:rPr lang="en-US" dirty="0" smtClean="0"/>
              <a:t> </a:t>
            </a:r>
            <a:r>
              <a:rPr lang="en-US" dirty="0"/>
              <a:t>the industry (</a:t>
            </a:r>
            <a:r>
              <a:rPr lang="en-US" i="1" dirty="0"/>
              <a:t>Z. </a:t>
            </a:r>
            <a:r>
              <a:rPr lang="en-US" i="1" dirty="0" err="1"/>
              <a:t>mobilis</a:t>
            </a:r>
            <a:r>
              <a:rPr lang="en-US" dirty="0"/>
              <a:t>) because they can produce ethanol from 5 and 6 carbon sugars (biofuel, drink and chemical)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739386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267494"/>
            <a:ext cx="8686800" cy="1399032"/>
          </a:xfrm>
        </p:spPr>
        <p:txBody>
          <a:bodyPr/>
          <a:lstStyle/>
          <a:p>
            <a:r>
              <a:rPr lang="tr-TR" dirty="0" err="1" smtClean="0"/>
              <a:t>Acetic</a:t>
            </a:r>
            <a:r>
              <a:rPr lang="tr-TR" dirty="0" smtClean="0"/>
              <a:t> </a:t>
            </a:r>
            <a:r>
              <a:rPr lang="tr-TR" dirty="0" err="1" smtClean="0"/>
              <a:t>Acid</a:t>
            </a:r>
            <a:r>
              <a:rPr lang="tr-TR" dirty="0" smtClean="0"/>
              <a:t> </a:t>
            </a:r>
            <a:r>
              <a:rPr lang="tr-TR" dirty="0" err="1" smtClean="0"/>
              <a:t>Producers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582120" y="1666526"/>
            <a:ext cx="9461017" cy="4572000"/>
          </a:xfrm>
        </p:spPr>
        <p:txBody>
          <a:bodyPr>
            <a:normAutofit/>
          </a:bodyPr>
          <a:lstStyle/>
          <a:p>
            <a:r>
              <a:rPr lang="tr-TR" dirty="0"/>
              <a:t>For </a:t>
            </a:r>
            <a:r>
              <a:rPr lang="tr-TR" dirty="0" err="1"/>
              <a:t>example</a:t>
            </a:r>
            <a:r>
              <a:rPr lang="tr-TR" dirty="0"/>
              <a:t>; </a:t>
            </a:r>
            <a:r>
              <a:rPr lang="tr-TR" i="1" dirty="0" err="1"/>
              <a:t>Acetobacter</a:t>
            </a:r>
            <a:r>
              <a:rPr lang="tr-TR" i="1" dirty="0"/>
              <a:t>, </a:t>
            </a:r>
            <a:r>
              <a:rPr lang="tr-TR" i="1" dirty="0" err="1" smtClean="0"/>
              <a:t>Gluconobacter</a:t>
            </a:r>
            <a:endParaRPr lang="tr-TR" i="1" dirty="0" smtClean="0"/>
          </a:p>
          <a:p>
            <a:r>
              <a:rPr lang="tr-TR" dirty="0" err="1" smtClean="0"/>
              <a:t>Their</a:t>
            </a:r>
            <a:r>
              <a:rPr lang="tr-TR" dirty="0" smtClean="0"/>
              <a:t> </a:t>
            </a:r>
            <a:r>
              <a:rPr lang="tr-TR" dirty="0" err="1"/>
              <a:t>end</a:t>
            </a:r>
            <a:r>
              <a:rPr lang="tr-TR" dirty="0"/>
              <a:t> </a:t>
            </a:r>
            <a:r>
              <a:rPr lang="tr-TR" dirty="0" err="1"/>
              <a:t>products</a:t>
            </a:r>
            <a:r>
              <a:rPr lang="tr-TR" dirty="0"/>
              <a:t> are </a:t>
            </a:r>
            <a:r>
              <a:rPr lang="tr-TR" dirty="0" err="1"/>
              <a:t>organic</a:t>
            </a:r>
            <a:r>
              <a:rPr lang="tr-TR" dirty="0"/>
              <a:t> </a:t>
            </a:r>
            <a:r>
              <a:rPr lang="tr-TR" dirty="0" err="1"/>
              <a:t>acids</a:t>
            </a:r>
            <a:endParaRPr lang="tr-TR" dirty="0"/>
          </a:p>
          <a:p>
            <a:r>
              <a:rPr lang="tr-TR" dirty="0" err="1" smtClean="0"/>
              <a:t>Obligat</a:t>
            </a:r>
            <a:r>
              <a:rPr lang="tr-TR" dirty="0" smtClean="0"/>
              <a:t> </a:t>
            </a:r>
            <a:r>
              <a:rPr lang="tr-TR" dirty="0" err="1" smtClean="0"/>
              <a:t>aerobes</a:t>
            </a:r>
            <a:endParaRPr lang="tr-TR" dirty="0"/>
          </a:p>
          <a:p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produce</a:t>
            </a:r>
            <a:r>
              <a:rPr lang="tr-TR" dirty="0"/>
              <a:t> </a:t>
            </a:r>
            <a:r>
              <a:rPr lang="tr-TR" dirty="0" err="1"/>
              <a:t>acetic</a:t>
            </a:r>
            <a:r>
              <a:rPr lang="tr-TR" dirty="0"/>
              <a:t> </a:t>
            </a:r>
            <a:r>
              <a:rPr lang="tr-TR" dirty="0" err="1"/>
              <a:t>acid</a:t>
            </a:r>
            <a:r>
              <a:rPr lang="tr-TR" dirty="0"/>
              <a:t> from ethanol</a:t>
            </a:r>
          </a:p>
          <a:p>
            <a:r>
              <a:rPr lang="tr-TR" dirty="0"/>
              <a:t>Used in </a:t>
            </a:r>
            <a:r>
              <a:rPr lang="tr-TR" dirty="0" err="1"/>
              <a:t>commercial</a:t>
            </a:r>
            <a:r>
              <a:rPr lang="tr-TR" dirty="0"/>
              <a:t> </a:t>
            </a:r>
            <a:r>
              <a:rPr lang="tr-TR" dirty="0" err="1"/>
              <a:t>vinegar</a:t>
            </a:r>
            <a:r>
              <a:rPr lang="tr-TR" dirty="0"/>
              <a:t> production</a:t>
            </a:r>
          </a:p>
          <a:p>
            <a:r>
              <a:rPr lang="tr-TR" dirty="0" err="1"/>
              <a:t>They</a:t>
            </a:r>
            <a:r>
              <a:rPr lang="tr-TR" dirty="0"/>
              <a:t> are </a:t>
            </a:r>
            <a:r>
              <a:rPr lang="tr-TR" dirty="0" err="1"/>
              <a:t>very</a:t>
            </a:r>
            <a:r>
              <a:rPr lang="tr-TR" dirty="0"/>
              <a:t> </a:t>
            </a:r>
            <a:r>
              <a:rPr lang="tr-TR" dirty="0" err="1"/>
              <a:t>tolerant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acidic</a:t>
            </a:r>
            <a:r>
              <a:rPr lang="tr-TR" dirty="0"/>
              <a:t> </a:t>
            </a:r>
            <a:r>
              <a:rPr lang="tr-TR" dirty="0" err="1"/>
              <a:t>conditions</a:t>
            </a:r>
            <a:endParaRPr lang="tr-TR" dirty="0"/>
          </a:p>
          <a:p>
            <a:r>
              <a:rPr lang="tr-TR" dirty="0" err="1"/>
              <a:t>Some</a:t>
            </a:r>
            <a:r>
              <a:rPr lang="tr-TR" dirty="0"/>
              <a:t> can </a:t>
            </a:r>
            <a:r>
              <a:rPr lang="tr-TR" dirty="0" err="1"/>
              <a:t>synthesize</a:t>
            </a:r>
            <a:r>
              <a:rPr lang="tr-TR" dirty="0"/>
              <a:t> </a:t>
            </a:r>
            <a:r>
              <a:rPr lang="tr-TR" dirty="0" err="1"/>
              <a:t>cellulose</a:t>
            </a:r>
            <a:r>
              <a:rPr lang="tr-TR" dirty="0"/>
              <a:t>.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8428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</a:t>
            </a:r>
            <a:r>
              <a:rPr lang="en-US" dirty="0" err="1" smtClean="0"/>
              <a:t>itrogen</a:t>
            </a:r>
            <a:r>
              <a:rPr lang="en-US" dirty="0" smtClean="0"/>
              <a:t> </a:t>
            </a:r>
            <a:r>
              <a:rPr lang="tr-TR" dirty="0" err="1"/>
              <a:t>F</a:t>
            </a:r>
            <a:r>
              <a:rPr lang="en-US" dirty="0" err="1" smtClean="0"/>
              <a:t>ixati</a:t>
            </a:r>
            <a:r>
              <a:rPr lang="tr-TR" dirty="0" smtClean="0"/>
              <a:t>ve </a:t>
            </a:r>
            <a:r>
              <a:rPr lang="tr-TR" dirty="0" err="1" smtClean="0"/>
              <a:t>Bacteria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example, </a:t>
            </a:r>
            <a:r>
              <a:rPr lang="en-US" i="1" dirty="0" err="1"/>
              <a:t>Azotobacter</a:t>
            </a:r>
            <a:r>
              <a:rPr lang="en-US" i="1" dirty="0"/>
              <a:t>, </a:t>
            </a:r>
            <a:r>
              <a:rPr lang="en-US" i="1" dirty="0" err="1"/>
              <a:t>Azomonas</a:t>
            </a:r>
            <a:endParaRPr lang="en-US" i="1" dirty="0"/>
          </a:p>
          <a:p>
            <a:r>
              <a:rPr lang="en-US" dirty="0"/>
              <a:t>Most of the bacteria living in the soil have this feature</a:t>
            </a:r>
          </a:p>
          <a:p>
            <a:r>
              <a:rPr lang="en-US" dirty="0"/>
              <a:t>These bacteria can be isolated in an enriched aerobic culture environment containing air, lacking nitrogen.</a:t>
            </a:r>
          </a:p>
          <a:p>
            <a:r>
              <a:rPr lang="en-US" dirty="0" err="1"/>
              <a:t>Nitrogenase</a:t>
            </a:r>
            <a:r>
              <a:rPr lang="en-US" dirty="0"/>
              <a:t> enzyme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497393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i="1" dirty="0" err="1" smtClean="0"/>
              <a:t>Neisseria</a:t>
            </a:r>
            <a:r>
              <a:rPr lang="tr-TR" dirty="0" smtClean="0"/>
              <a:t> and </a:t>
            </a:r>
            <a:r>
              <a:rPr lang="tr-TR" i="1" dirty="0" err="1" smtClean="0"/>
              <a:t>Chromobacterium</a:t>
            </a:r>
            <a:endParaRPr lang="tr-TR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err="1"/>
              <a:t>Neisseria</a:t>
            </a:r>
            <a:r>
              <a:rPr lang="tr-TR" i="1" dirty="0"/>
              <a:t> </a:t>
            </a:r>
            <a:r>
              <a:rPr lang="tr-TR" i="1" dirty="0" err="1"/>
              <a:t>gonorrhoeae</a:t>
            </a:r>
            <a:r>
              <a:rPr lang="tr-TR" i="1" dirty="0"/>
              <a:t>: </a:t>
            </a:r>
            <a:r>
              <a:rPr lang="tr-TR" i="1" dirty="0" err="1"/>
              <a:t>gonorrhea</a:t>
            </a:r>
            <a:r>
              <a:rPr lang="tr-TR" i="1" dirty="0"/>
              <a:t> </a:t>
            </a:r>
            <a:r>
              <a:rPr lang="tr-TR" i="1" dirty="0" err="1"/>
              <a:t>factor</a:t>
            </a:r>
            <a:endParaRPr lang="tr-TR" i="1" dirty="0"/>
          </a:p>
          <a:p>
            <a:r>
              <a:rPr lang="tr-TR" i="1" dirty="0"/>
              <a:t>N. </a:t>
            </a:r>
            <a:r>
              <a:rPr lang="tr-TR" i="1" dirty="0" err="1"/>
              <a:t>meningitidis</a:t>
            </a:r>
            <a:r>
              <a:rPr lang="tr-TR" i="1" dirty="0"/>
              <a:t>: </a:t>
            </a:r>
            <a:r>
              <a:rPr lang="tr-TR" dirty="0" err="1"/>
              <a:t>inflammatory</a:t>
            </a:r>
            <a:r>
              <a:rPr lang="tr-TR" dirty="0"/>
              <a:t> </a:t>
            </a:r>
            <a:r>
              <a:rPr lang="tr-TR" dirty="0" err="1"/>
              <a:t>agent</a:t>
            </a:r>
            <a:r>
              <a:rPr lang="tr-TR" dirty="0"/>
              <a:t> of the </a:t>
            </a:r>
            <a:r>
              <a:rPr lang="tr-TR" dirty="0" err="1"/>
              <a:t>meninges</a:t>
            </a:r>
            <a:endParaRPr lang="tr-TR" dirty="0"/>
          </a:p>
          <a:p>
            <a:r>
              <a:rPr lang="tr-TR" i="1" dirty="0" err="1"/>
              <a:t>Neisseria</a:t>
            </a:r>
            <a:r>
              <a:rPr lang="tr-TR" i="1" dirty="0"/>
              <a:t> </a:t>
            </a:r>
            <a:r>
              <a:rPr lang="tr-TR" dirty="0" err="1"/>
              <a:t>cells</a:t>
            </a:r>
            <a:r>
              <a:rPr lang="tr-TR" dirty="0"/>
              <a:t> </a:t>
            </a:r>
            <a:r>
              <a:rPr lang="tr-TR" dirty="0" err="1"/>
              <a:t>always</a:t>
            </a:r>
            <a:r>
              <a:rPr lang="tr-TR" dirty="0"/>
              <a:t> </a:t>
            </a:r>
            <a:r>
              <a:rPr lang="tr-TR" dirty="0" err="1"/>
              <a:t>cocci</a:t>
            </a:r>
            <a:r>
              <a:rPr lang="tr-TR" dirty="0"/>
              <a:t> but </a:t>
            </a:r>
            <a:r>
              <a:rPr lang="tr-TR" dirty="0" err="1"/>
              <a:t>cocobacillus</a:t>
            </a:r>
            <a:r>
              <a:rPr lang="tr-TR" dirty="0"/>
              <a:t> </a:t>
            </a:r>
            <a:r>
              <a:rPr lang="tr-TR" dirty="0" err="1"/>
              <a:t>cell</a:t>
            </a:r>
            <a:r>
              <a:rPr lang="tr-TR" dirty="0"/>
              <a:t> form: </a:t>
            </a:r>
            <a:r>
              <a:rPr lang="tr-TR" dirty="0" err="1"/>
              <a:t>cocoid</a:t>
            </a:r>
            <a:r>
              <a:rPr lang="tr-TR" dirty="0"/>
              <a:t> in the </a:t>
            </a:r>
            <a:r>
              <a:rPr lang="tr-TR" dirty="0" err="1" smtClean="0"/>
              <a:t>stationary</a:t>
            </a:r>
            <a:r>
              <a:rPr lang="tr-TR" dirty="0" smtClean="0"/>
              <a:t> </a:t>
            </a:r>
            <a:r>
              <a:rPr lang="tr-TR" dirty="0" err="1"/>
              <a:t>phase</a:t>
            </a:r>
            <a:r>
              <a:rPr lang="tr-TR" dirty="0"/>
              <a:t> of </a:t>
            </a:r>
            <a:r>
              <a:rPr lang="tr-TR" dirty="0" err="1" smtClean="0"/>
              <a:t>growth</a:t>
            </a:r>
            <a:r>
              <a:rPr lang="tr-TR" dirty="0" smtClean="0"/>
              <a:t>, </a:t>
            </a:r>
            <a:r>
              <a:rPr lang="tr-TR" dirty="0" err="1"/>
              <a:t>bacillus</a:t>
            </a:r>
            <a:r>
              <a:rPr lang="tr-TR" dirty="0"/>
              <a:t> </a:t>
            </a:r>
            <a:r>
              <a:rPr lang="tr-TR" dirty="0" err="1"/>
              <a:t>under</a:t>
            </a:r>
            <a:r>
              <a:rPr lang="tr-TR" dirty="0"/>
              <a:t> normal </a:t>
            </a:r>
            <a:r>
              <a:rPr lang="tr-TR" dirty="0" err="1"/>
              <a:t>conditions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36491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species of </a:t>
            </a:r>
            <a:r>
              <a:rPr lang="en-US" i="1" dirty="0" err="1"/>
              <a:t>Morexella</a:t>
            </a:r>
            <a:r>
              <a:rPr lang="en-US" i="1" dirty="0"/>
              <a:t> </a:t>
            </a:r>
            <a:r>
              <a:rPr lang="en-US" dirty="0"/>
              <a:t>and </a:t>
            </a:r>
            <a:r>
              <a:rPr lang="en-US" i="1" dirty="0" err="1"/>
              <a:t>Acinetobacter</a:t>
            </a:r>
            <a:r>
              <a:rPr lang="en-US" i="1" dirty="0"/>
              <a:t> </a:t>
            </a:r>
            <a:r>
              <a:rPr lang="en-US" dirty="0"/>
              <a:t>exhibit an interesting twitching motion</a:t>
            </a:r>
          </a:p>
          <a:p>
            <a:r>
              <a:rPr lang="en-US" dirty="0"/>
              <a:t>It performs displacement or jumping movement in short distances up to 1-5 micrometers.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12973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Güven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350</Words>
  <Application>Microsoft Office PowerPoint</Application>
  <PresentationFormat>Geniş ekran</PresentationFormat>
  <Paragraphs>43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Century Gothic</vt:lpstr>
      <vt:lpstr>Verdana</vt:lpstr>
      <vt:lpstr>Wingdings 2</vt:lpstr>
      <vt:lpstr>Canlı</vt:lpstr>
      <vt:lpstr>Pseudomonas and Pseudomonads</vt:lpstr>
      <vt:lpstr>PowerPoint Sunusu</vt:lpstr>
      <vt:lpstr>PowerPoint Sunusu</vt:lpstr>
      <vt:lpstr>PowerPoint Sunusu</vt:lpstr>
      <vt:lpstr>PowerPoint Sunusu</vt:lpstr>
      <vt:lpstr>Acetic Acid Producers</vt:lpstr>
      <vt:lpstr>Nitrogen Fixative Bacteria</vt:lpstr>
      <vt:lpstr>Neisseria and Chromobacterium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Pseudomonas ve Pseudomonadlar</dc:title>
  <dc:creator>sevgi</dc:creator>
  <cp:lastModifiedBy>sevgi</cp:lastModifiedBy>
  <cp:revision>5</cp:revision>
  <dcterms:created xsi:type="dcterms:W3CDTF">2020-01-07T09:24:12Z</dcterms:created>
  <dcterms:modified xsi:type="dcterms:W3CDTF">2020-01-21T11:34:39Z</dcterms:modified>
</cp:coreProperties>
</file>