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E6580675-F192-453F-B3DE-9438D21869B5}" type="datetimeFigureOut">
              <a:rPr lang="tr-TR" smtClean="0"/>
              <a:pPr/>
              <a:t>18.09.2017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A9C0684-E34C-4DA1-9343-4FE3081935D2}"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6580675-F192-453F-B3DE-9438D21869B5}" type="datetimeFigureOut">
              <a:rPr lang="tr-TR" smtClean="0"/>
              <a:pPr/>
              <a:t>18.09.2017</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A9C0684-E34C-4DA1-9343-4FE3081935D2}"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n.wikipedia.org/wiki/Qur'a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t>Medina</a:t>
            </a:r>
            <a:r>
              <a:rPr lang="tr-TR" dirty="0" smtClean="0"/>
              <a:t> </a:t>
            </a:r>
            <a:r>
              <a:rPr lang="tr-TR" dirty="0" err="1" smtClean="0"/>
              <a:t>and</a:t>
            </a:r>
            <a:r>
              <a:rPr lang="tr-TR" dirty="0" smtClean="0"/>
              <a:t> </a:t>
            </a:r>
            <a:r>
              <a:rPr lang="tr-TR" dirty="0" err="1" smtClean="0"/>
              <a:t>Taif</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err="1" smtClean="0"/>
              <a:t>Tribal</a:t>
            </a:r>
            <a:r>
              <a:rPr lang="tr-TR" dirty="0" smtClean="0"/>
              <a:t> </a:t>
            </a:r>
            <a:r>
              <a:rPr lang="tr-TR" dirty="0" err="1" smtClean="0"/>
              <a:t>solidarity</a:t>
            </a:r>
            <a:r>
              <a:rPr lang="tr-TR" dirty="0" smtClean="0"/>
              <a:t>.</a:t>
            </a:r>
          </a:p>
          <a:p>
            <a:r>
              <a:rPr lang="tr-TR" dirty="0" err="1" smtClean="0"/>
              <a:t>Blood</a:t>
            </a:r>
            <a:r>
              <a:rPr lang="tr-TR" dirty="0" smtClean="0"/>
              <a:t> </a:t>
            </a:r>
            <a:r>
              <a:rPr lang="tr-TR" dirty="0" err="1" smtClean="0"/>
              <a:t>revenge</a:t>
            </a:r>
            <a:r>
              <a:rPr lang="tr-TR" dirty="0" smtClean="0"/>
              <a:t>.</a:t>
            </a:r>
          </a:p>
          <a:p>
            <a:r>
              <a:rPr lang="tr-TR" dirty="0" err="1" smtClean="0"/>
              <a:t>Eyyamu’l</a:t>
            </a:r>
            <a:r>
              <a:rPr lang="tr-TR" dirty="0" smtClean="0"/>
              <a:t>-</a:t>
            </a:r>
            <a:r>
              <a:rPr lang="tr-TR" dirty="0" err="1" smtClean="0"/>
              <a:t>Arab</a:t>
            </a:r>
            <a:r>
              <a:rPr lang="tr-TR" dirty="0" smtClean="0"/>
              <a:t> (</a:t>
            </a:r>
            <a:r>
              <a:rPr lang="tr-TR" dirty="0" err="1" smtClean="0"/>
              <a:t>The</a:t>
            </a:r>
            <a:r>
              <a:rPr lang="tr-TR" dirty="0" smtClean="0"/>
              <a:t> </a:t>
            </a:r>
            <a:r>
              <a:rPr lang="tr-TR" dirty="0" err="1" smtClean="0"/>
              <a:t>battle</a:t>
            </a:r>
            <a:r>
              <a:rPr lang="tr-TR" dirty="0" smtClean="0"/>
              <a:t>- </a:t>
            </a:r>
            <a:r>
              <a:rPr lang="tr-TR" dirty="0" err="1" smtClean="0"/>
              <a:t>days</a:t>
            </a:r>
            <a:r>
              <a:rPr lang="tr-TR" dirty="0" smtClean="0"/>
              <a:t> of </a:t>
            </a:r>
            <a:r>
              <a:rPr lang="tr-TR" dirty="0" err="1" smtClean="0"/>
              <a:t>Arabs</a:t>
            </a:r>
            <a:r>
              <a:rPr lang="tr-TR" dirty="0" smtClean="0"/>
              <a:t>).</a:t>
            </a:r>
          </a:p>
          <a:p>
            <a:r>
              <a:rPr lang="tr-TR" dirty="0" err="1" smtClean="0"/>
              <a:t>The</a:t>
            </a:r>
            <a:r>
              <a:rPr lang="tr-TR" dirty="0" smtClean="0"/>
              <a:t> </a:t>
            </a:r>
            <a:r>
              <a:rPr lang="tr-TR" dirty="0" err="1" smtClean="0"/>
              <a:t>forbidden</a:t>
            </a:r>
            <a:r>
              <a:rPr lang="tr-TR" dirty="0" smtClean="0"/>
              <a:t> </a:t>
            </a:r>
            <a:r>
              <a:rPr lang="tr-TR" dirty="0" err="1" smtClean="0"/>
              <a:t>months</a:t>
            </a:r>
            <a:r>
              <a:rPr lang="tr-TR" dirty="0" smtClean="0"/>
              <a:t>/</a:t>
            </a:r>
            <a:r>
              <a:rPr lang="tr-TR" dirty="0" err="1" smtClean="0"/>
              <a:t>Sacred</a:t>
            </a:r>
            <a:r>
              <a:rPr lang="tr-TR" dirty="0" smtClean="0"/>
              <a:t> </a:t>
            </a:r>
            <a:r>
              <a:rPr lang="tr-TR" dirty="0" err="1" smtClean="0"/>
              <a:t>Months</a:t>
            </a:r>
            <a:r>
              <a:rPr lang="tr-TR" dirty="0" smtClean="0"/>
              <a:t>/ </a:t>
            </a:r>
            <a:r>
              <a:rPr lang="ar-AE" dirty="0" smtClean="0"/>
              <a:t>أشهرالحُرم </a:t>
            </a:r>
            <a:r>
              <a:rPr lang="tr-TR" dirty="0" smtClean="0"/>
              <a:t>(</a:t>
            </a:r>
            <a:r>
              <a:rPr lang="tr-TR" dirty="0" err="1" smtClean="0"/>
              <a:t>Rajab</a:t>
            </a:r>
            <a:r>
              <a:rPr lang="tr-TR" dirty="0" smtClean="0"/>
              <a:t>, </a:t>
            </a:r>
            <a:r>
              <a:rPr lang="tr-TR" dirty="0" err="1" smtClean="0"/>
              <a:t>Dhū</a:t>
            </a:r>
            <a:r>
              <a:rPr lang="tr-TR" dirty="0" smtClean="0"/>
              <a:t> al-</a:t>
            </a:r>
            <a:r>
              <a:rPr lang="tr-TR" dirty="0" err="1" smtClean="0"/>
              <a:t>Qiʿda</a:t>
            </a:r>
            <a:r>
              <a:rPr lang="tr-TR" dirty="0" smtClean="0"/>
              <a:t>, </a:t>
            </a:r>
            <a:r>
              <a:rPr lang="tr-TR" dirty="0" err="1" smtClean="0"/>
              <a:t>Dhū</a:t>
            </a:r>
            <a:r>
              <a:rPr lang="tr-TR" dirty="0" smtClean="0"/>
              <a:t> al-Ḥ</a:t>
            </a:r>
            <a:r>
              <a:rPr lang="tr-TR" dirty="0" err="1" smtClean="0"/>
              <a:t>ijja</a:t>
            </a:r>
            <a:r>
              <a:rPr lang="tr-TR" dirty="0" smtClean="0"/>
              <a:t>, </a:t>
            </a:r>
            <a:r>
              <a:rPr lang="tr-TR" dirty="0" err="1" smtClean="0"/>
              <a:t>and</a:t>
            </a:r>
            <a:r>
              <a:rPr lang="tr-TR" dirty="0" smtClean="0"/>
              <a:t> Muḥ</a:t>
            </a:r>
            <a:r>
              <a:rPr lang="tr-TR" dirty="0" err="1" smtClean="0"/>
              <a:t>arram</a:t>
            </a:r>
            <a:r>
              <a:rPr lang="tr-TR" dirty="0" smtClean="0"/>
              <a:t>. </a:t>
            </a:r>
          </a:p>
          <a:p>
            <a:r>
              <a:rPr lang="en-US" dirty="0" smtClean="0"/>
              <a:t>The </a:t>
            </a:r>
            <a:r>
              <a:rPr lang="tr-TR" dirty="0" err="1" smtClean="0"/>
              <a:t>Qur</a:t>
            </a:r>
            <a:r>
              <a:rPr lang="tr-TR" dirty="0" err="1" smtClean="0">
                <a:hlinkClick r:id="rId2" tooltip="Qur'an"/>
              </a:rPr>
              <a:t>’</a:t>
            </a:r>
            <a:r>
              <a:rPr lang="tr-TR" dirty="0" err="1" smtClean="0"/>
              <a:t>an</a:t>
            </a:r>
            <a:r>
              <a:rPr lang="tr-TR" dirty="0" smtClean="0"/>
              <a:t> </a:t>
            </a:r>
            <a:r>
              <a:rPr lang="en-US" dirty="0" smtClean="0"/>
              <a:t> links the four forbidden months with </a:t>
            </a:r>
            <a:r>
              <a:rPr lang="en-US" i="1" dirty="0" err="1" smtClean="0"/>
              <a:t>Nasīʾ</a:t>
            </a:r>
            <a:r>
              <a:rPr lang="en-US" dirty="0" smtClean="0"/>
              <a:t>, a word that literally means "postponement</a:t>
            </a:r>
            <a:r>
              <a:rPr lang="tr-TR" dirty="0" smtClean="0"/>
              <a:t>”. (</a:t>
            </a:r>
            <a:r>
              <a:rPr lang="tr-TR" b="1" dirty="0" err="1" smtClean="0"/>
              <a:t>Nasīʾ</a:t>
            </a:r>
            <a:r>
              <a:rPr lang="tr-TR" dirty="0" smtClean="0"/>
              <a:t> (</a:t>
            </a:r>
            <a:r>
              <a:rPr lang="tr-TR" dirty="0" err="1" smtClean="0"/>
              <a:t>Arabic</a:t>
            </a:r>
            <a:r>
              <a:rPr lang="tr-TR" dirty="0" smtClean="0"/>
              <a:t>: </a:t>
            </a:r>
            <a:r>
              <a:rPr lang="ar-AE" dirty="0" smtClean="0"/>
              <a:t>النسيء‎; </a:t>
            </a:r>
            <a:r>
              <a:rPr lang="tr-TR" dirty="0" err="1" smtClean="0"/>
              <a:t>lit</a:t>
            </a:r>
            <a:r>
              <a:rPr lang="tr-TR" dirty="0" smtClean="0"/>
              <a:t>. "</a:t>
            </a:r>
            <a:r>
              <a:rPr lang="tr-TR" dirty="0" err="1" smtClean="0"/>
              <a:t>postponement</a:t>
            </a:r>
            <a:r>
              <a:rPr lang="tr-TR" dirty="0" smtClean="0"/>
              <a:t>. </a:t>
            </a:r>
            <a:r>
              <a:rPr lang="en-US" dirty="0" smtClean="0"/>
              <a:t> According to Muslim tradition, the decision of postponement was administered by the tribe of </a:t>
            </a:r>
            <a:r>
              <a:rPr lang="tr-TR" dirty="0" err="1" smtClean="0"/>
              <a:t>Kinanah</a:t>
            </a:r>
            <a:r>
              <a:rPr lang="tr-TR" dirty="0" smtClean="0"/>
              <a:t>,</a:t>
            </a:r>
            <a:r>
              <a:rPr lang="en-US" dirty="0" smtClean="0"/>
              <a:t> by a man known as the </a:t>
            </a:r>
            <a:r>
              <a:rPr lang="en-US" i="1" dirty="0" smtClean="0"/>
              <a:t>al-</a:t>
            </a:r>
            <a:r>
              <a:rPr lang="en-US" i="1" dirty="0" err="1" smtClean="0"/>
              <a:t>Qalammas</a:t>
            </a:r>
            <a:r>
              <a:rPr lang="en-US" dirty="0" smtClean="0"/>
              <a:t> of </a:t>
            </a:r>
            <a:r>
              <a:rPr lang="en-US" dirty="0" err="1" smtClean="0"/>
              <a:t>Kinanah</a:t>
            </a:r>
            <a:r>
              <a:rPr lang="tr-TR" dirty="0" smtClean="0"/>
              <a:t>.</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b="1" dirty="0" err="1" smtClean="0"/>
              <a:t>Religion</a:t>
            </a:r>
            <a:r>
              <a:rPr lang="tr-TR" b="1" dirty="0" smtClean="0"/>
              <a:t> </a:t>
            </a:r>
            <a:r>
              <a:rPr lang="tr-TR" b="1" dirty="0" err="1" smtClean="0"/>
              <a:t>and</a:t>
            </a:r>
            <a:r>
              <a:rPr lang="tr-TR" b="1" dirty="0" smtClean="0"/>
              <a:t> </a:t>
            </a:r>
            <a:r>
              <a:rPr lang="tr-TR" b="1" dirty="0" err="1" smtClean="0"/>
              <a:t>belief</a:t>
            </a:r>
            <a:r>
              <a:rPr lang="tr-TR" b="1" dirty="0" smtClean="0"/>
              <a:t> in </a:t>
            </a:r>
            <a:r>
              <a:rPr lang="tr-TR" b="1" dirty="0" err="1" smtClean="0"/>
              <a:t>pre</a:t>
            </a:r>
            <a:r>
              <a:rPr lang="tr-TR" b="1" dirty="0" smtClean="0"/>
              <a:t>-</a:t>
            </a:r>
            <a:r>
              <a:rPr lang="tr-TR" b="1" dirty="0" err="1" smtClean="0"/>
              <a:t>Islamic</a:t>
            </a:r>
            <a:r>
              <a:rPr lang="tr-TR" b="1" dirty="0" smtClean="0"/>
              <a:t> </a:t>
            </a:r>
            <a:r>
              <a:rPr lang="tr-TR" b="1" dirty="0" err="1" smtClean="0"/>
              <a:t>Arabia</a:t>
            </a:r>
            <a:r>
              <a:rPr lang="tr-TR" b="1" dirty="0" smtClean="0"/>
              <a:t>:</a:t>
            </a:r>
          </a:p>
          <a:p>
            <a:pPr>
              <a:buFont typeface="Wingdings 2"/>
              <a:buChar char=""/>
              <a:defRPr/>
            </a:pPr>
            <a:r>
              <a:rPr lang="tr-TR" dirty="0" err="1" smtClean="0"/>
              <a:t>Fatalism</a:t>
            </a:r>
            <a:r>
              <a:rPr lang="tr-TR" dirty="0" smtClean="0"/>
              <a:t>: 45:24:  “</a:t>
            </a:r>
            <a:r>
              <a:rPr lang="tr-TR" dirty="0" err="1" smtClean="0"/>
              <a:t>There</a:t>
            </a:r>
            <a:r>
              <a:rPr lang="tr-TR" dirty="0" smtClean="0"/>
              <a:t> is </a:t>
            </a:r>
            <a:r>
              <a:rPr lang="tr-TR" dirty="0" err="1" smtClean="0"/>
              <a:t>only</a:t>
            </a:r>
            <a:r>
              <a:rPr lang="tr-TR" dirty="0" smtClean="0"/>
              <a:t> </a:t>
            </a:r>
            <a:r>
              <a:rPr lang="tr-TR" dirty="0" err="1" smtClean="0"/>
              <a:t>our</a:t>
            </a:r>
            <a:r>
              <a:rPr lang="tr-TR" dirty="0" smtClean="0"/>
              <a:t> </a:t>
            </a:r>
            <a:r>
              <a:rPr lang="tr-TR" dirty="0" err="1" smtClean="0"/>
              <a:t>present</a:t>
            </a:r>
            <a:r>
              <a:rPr lang="tr-TR" dirty="0" smtClean="0"/>
              <a:t> life, </a:t>
            </a:r>
            <a:r>
              <a:rPr lang="tr-TR" dirty="0" err="1" smtClean="0"/>
              <a:t>we</a:t>
            </a:r>
            <a:r>
              <a:rPr lang="tr-TR" dirty="0" smtClean="0"/>
              <a:t> </a:t>
            </a:r>
            <a:r>
              <a:rPr lang="tr-TR" dirty="0" err="1" smtClean="0"/>
              <a:t>die</a:t>
            </a:r>
            <a:r>
              <a:rPr lang="tr-TR" dirty="0" smtClean="0"/>
              <a:t> </a:t>
            </a:r>
            <a:r>
              <a:rPr lang="tr-TR" dirty="0" err="1" smtClean="0"/>
              <a:t>and</a:t>
            </a:r>
            <a:r>
              <a:rPr lang="tr-TR" dirty="0" smtClean="0"/>
              <a:t> </a:t>
            </a:r>
            <a:r>
              <a:rPr lang="tr-TR" dirty="0" err="1" smtClean="0"/>
              <a:t>we</a:t>
            </a:r>
            <a:r>
              <a:rPr lang="tr-TR" dirty="0" smtClean="0"/>
              <a:t> </a:t>
            </a:r>
            <a:r>
              <a:rPr lang="tr-TR" dirty="0" err="1" smtClean="0"/>
              <a:t>live</a:t>
            </a:r>
            <a:r>
              <a:rPr lang="tr-TR" dirty="0" smtClean="0"/>
              <a:t>, </a:t>
            </a:r>
            <a:r>
              <a:rPr lang="tr-TR" dirty="0" err="1" smtClean="0"/>
              <a:t>and</a:t>
            </a:r>
            <a:r>
              <a:rPr lang="tr-TR" dirty="0" smtClean="0"/>
              <a:t> </a:t>
            </a:r>
            <a:r>
              <a:rPr lang="tr-TR" dirty="0" err="1" smtClean="0"/>
              <a:t>only</a:t>
            </a:r>
            <a:r>
              <a:rPr lang="tr-TR" dirty="0" smtClean="0"/>
              <a:t> Time </a:t>
            </a:r>
            <a:r>
              <a:rPr lang="tr-TR" dirty="0" err="1" smtClean="0"/>
              <a:t>destroys</a:t>
            </a:r>
            <a:r>
              <a:rPr lang="tr-TR" dirty="0" smtClean="0"/>
              <a:t> us.”</a:t>
            </a:r>
          </a:p>
          <a:p>
            <a:pPr>
              <a:buFont typeface="Wingdings 2"/>
              <a:buChar char=""/>
              <a:defRPr/>
            </a:pPr>
            <a:r>
              <a:rPr lang="tr-TR" dirty="0" err="1" smtClean="0"/>
              <a:t>Paganism</a:t>
            </a:r>
            <a:r>
              <a:rPr lang="tr-TR" dirty="0" smtClean="0"/>
              <a:t>: </a:t>
            </a:r>
          </a:p>
          <a:p>
            <a:pPr>
              <a:buFont typeface="Wingdings 2"/>
              <a:buChar char=""/>
              <a:defRPr/>
            </a:pPr>
            <a:r>
              <a:rPr lang="tr-TR" dirty="0" err="1" smtClean="0"/>
              <a:t>Belief</a:t>
            </a:r>
            <a:r>
              <a:rPr lang="tr-TR" dirty="0" smtClean="0"/>
              <a:t> in Allah as a “</a:t>
            </a:r>
            <a:r>
              <a:rPr lang="tr-TR" dirty="0" err="1" smtClean="0"/>
              <a:t>high</a:t>
            </a:r>
            <a:r>
              <a:rPr lang="tr-TR" dirty="0" smtClean="0"/>
              <a:t> </a:t>
            </a:r>
            <a:r>
              <a:rPr lang="tr-TR" dirty="0" err="1" smtClean="0"/>
              <a:t>god</a:t>
            </a:r>
            <a:r>
              <a:rPr lang="tr-TR" dirty="0" smtClean="0"/>
              <a:t>”</a:t>
            </a:r>
          </a:p>
          <a:p>
            <a:pPr>
              <a:buFont typeface="Wingdings 2"/>
              <a:buChar char=""/>
              <a:defRPr/>
            </a:pPr>
            <a:r>
              <a:rPr lang="tr-TR" dirty="0" err="1" smtClean="0"/>
              <a:t>Judaism</a:t>
            </a:r>
            <a:r>
              <a:rPr lang="tr-TR" dirty="0" smtClean="0"/>
              <a:t> </a:t>
            </a:r>
            <a:r>
              <a:rPr lang="tr-TR" dirty="0" err="1" smtClean="0"/>
              <a:t>and</a:t>
            </a:r>
            <a:r>
              <a:rPr lang="tr-TR" dirty="0" smtClean="0"/>
              <a:t> </a:t>
            </a:r>
            <a:r>
              <a:rPr lang="tr-TR" dirty="0" err="1" smtClean="0"/>
              <a:t>Christianity</a:t>
            </a:r>
            <a:r>
              <a:rPr lang="tr-TR" dirty="0" smtClean="0"/>
              <a:t>.</a:t>
            </a:r>
          </a:p>
          <a:p>
            <a:pPr>
              <a:buFont typeface="Wingdings 2"/>
              <a:buChar char=""/>
              <a:defRPr/>
            </a:pPr>
            <a:r>
              <a:rPr lang="tr-TR" dirty="0" err="1" smtClean="0"/>
              <a:t>Sabians</a:t>
            </a:r>
            <a:endParaRPr lang="tr-TR" dirty="0" smtClean="0"/>
          </a:p>
          <a:p>
            <a:pPr>
              <a:buFont typeface="Wingdings 2"/>
              <a:buChar char=""/>
              <a:defRPr/>
            </a:pPr>
            <a:r>
              <a:rPr lang="tr-TR" dirty="0" err="1" smtClean="0"/>
              <a:t>Hanifs</a:t>
            </a:r>
            <a:r>
              <a:rPr lang="tr-TR" dirty="0" smtClean="0"/>
              <a:t>: </a:t>
            </a:r>
            <a:r>
              <a:rPr lang="en-US" dirty="0" smtClean="0"/>
              <a:t>The term is from the </a:t>
            </a:r>
            <a:r>
              <a:rPr lang="en-US" dirty="0" smtClean="0"/>
              <a:t>Arabic</a:t>
            </a:r>
            <a:r>
              <a:rPr lang="tr-TR" dirty="0" smtClean="0"/>
              <a:t> </a:t>
            </a:r>
            <a:r>
              <a:rPr lang="tr-TR" dirty="0" err="1" smtClean="0"/>
              <a:t>root</a:t>
            </a:r>
            <a:r>
              <a:rPr lang="tr-TR" dirty="0" smtClean="0"/>
              <a:t> h-n-f</a:t>
            </a:r>
            <a:r>
              <a:rPr lang="en-US" dirty="0" smtClean="0"/>
              <a:t> </a:t>
            </a:r>
            <a:r>
              <a:rPr lang="en-US" dirty="0" smtClean="0"/>
              <a:t>meaning "to incline, to decline"</a:t>
            </a:r>
            <a:endParaRPr lang="tr-TR" dirty="0" smtClean="0"/>
          </a:p>
          <a:p>
            <a:pPr>
              <a:buFont typeface="Wingdings 2"/>
              <a:buChar char=""/>
              <a:defRPr/>
            </a:pPr>
            <a:r>
              <a:rPr lang="tr-TR" dirty="0" err="1" smtClean="0"/>
              <a:t>Uthman</a:t>
            </a:r>
            <a:r>
              <a:rPr lang="tr-TR" dirty="0" smtClean="0"/>
              <a:t> b. </a:t>
            </a:r>
            <a:r>
              <a:rPr lang="tr-TR" dirty="0" err="1" smtClean="0"/>
              <a:t>Huveyris</a:t>
            </a:r>
            <a:r>
              <a:rPr lang="tr-TR" dirty="0" smtClean="0"/>
              <a:t>(</a:t>
            </a:r>
            <a:r>
              <a:rPr lang="tr-TR" dirty="0" err="1" smtClean="0"/>
              <a:t>christian</a:t>
            </a:r>
            <a:r>
              <a:rPr lang="tr-TR" dirty="0" smtClean="0"/>
              <a:t>), </a:t>
            </a:r>
            <a:r>
              <a:rPr lang="tr-TR" dirty="0" err="1" smtClean="0"/>
              <a:t>Ubeydullah</a:t>
            </a:r>
            <a:r>
              <a:rPr lang="tr-TR" dirty="0" smtClean="0"/>
              <a:t> b. </a:t>
            </a:r>
            <a:r>
              <a:rPr lang="tr-TR" dirty="0" err="1" smtClean="0"/>
              <a:t>Cahsh</a:t>
            </a:r>
            <a:r>
              <a:rPr lang="tr-TR" dirty="0" smtClean="0"/>
              <a:t>(</a:t>
            </a:r>
            <a:r>
              <a:rPr lang="tr-TR" dirty="0" err="1" smtClean="0"/>
              <a:t>first</a:t>
            </a:r>
            <a:r>
              <a:rPr lang="tr-TR" dirty="0" smtClean="0"/>
              <a:t> </a:t>
            </a:r>
            <a:r>
              <a:rPr lang="tr-TR" dirty="0" err="1" smtClean="0"/>
              <a:t>muslim</a:t>
            </a:r>
            <a:r>
              <a:rPr lang="tr-TR" dirty="0" smtClean="0"/>
              <a:t> </a:t>
            </a:r>
            <a:r>
              <a:rPr lang="tr-TR" dirty="0" err="1" smtClean="0"/>
              <a:t>than</a:t>
            </a:r>
            <a:r>
              <a:rPr lang="tr-TR" dirty="0" smtClean="0"/>
              <a:t> </a:t>
            </a:r>
            <a:r>
              <a:rPr lang="tr-TR" dirty="0" err="1" smtClean="0"/>
              <a:t>christian</a:t>
            </a:r>
            <a:r>
              <a:rPr lang="tr-TR" dirty="0" smtClean="0"/>
              <a:t>), </a:t>
            </a:r>
            <a:r>
              <a:rPr lang="tr-TR" dirty="0" err="1" smtClean="0"/>
              <a:t>Waraka</a:t>
            </a:r>
            <a:r>
              <a:rPr lang="tr-TR" dirty="0" smtClean="0"/>
              <a:t> b. </a:t>
            </a:r>
            <a:r>
              <a:rPr lang="tr-TR" dirty="0" err="1" smtClean="0"/>
              <a:t>Naufal</a:t>
            </a:r>
            <a:r>
              <a:rPr lang="tr-TR" dirty="0" smtClean="0"/>
              <a:t>(</a:t>
            </a:r>
            <a:r>
              <a:rPr lang="tr-TR" dirty="0" err="1" smtClean="0"/>
              <a:t>christian</a:t>
            </a:r>
            <a:r>
              <a:rPr lang="tr-TR" dirty="0" smtClean="0"/>
              <a:t>), </a:t>
            </a:r>
            <a:r>
              <a:rPr lang="tr-TR" dirty="0" err="1" smtClean="0"/>
              <a:t>Zayd</a:t>
            </a:r>
            <a:r>
              <a:rPr lang="tr-TR" dirty="0" smtClean="0"/>
              <a:t> b. </a:t>
            </a:r>
            <a:r>
              <a:rPr lang="tr-TR" dirty="0" err="1" smtClean="0"/>
              <a:t>Amr</a:t>
            </a:r>
            <a:r>
              <a:rPr lang="tr-TR" dirty="0" smtClean="0"/>
              <a:t>(</a:t>
            </a:r>
            <a:r>
              <a:rPr lang="tr-TR" dirty="0" err="1" smtClean="0"/>
              <a:t>critic</a:t>
            </a:r>
            <a:r>
              <a:rPr lang="tr-TR" dirty="0" smtClean="0"/>
              <a:t> of </a:t>
            </a:r>
            <a:r>
              <a:rPr lang="tr-TR" dirty="0" err="1" smtClean="0"/>
              <a:t>the</a:t>
            </a:r>
            <a:r>
              <a:rPr lang="tr-TR" dirty="0" smtClean="0"/>
              <a:t> pagan </a:t>
            </a:r>
            <a:r>
              <a:rPr lang="tr-TR" dirty="0" err="1" smtClean="0"/>
              <a:t>religion</a:t>
            </a:r>
            <a:r>
              <a:rPr lang="tr-TR" dirty="0" smtClean="0"/>
              <a:t>)</a:t>
            </a:r>
          </a:p>
          <a:p>
            <a:endParaRPr lang="tr-TR" b="1" dirty="0" smtClean="0"/>
          </a:p>
          <a:p>
            <a:endParaRPr lang="tr-T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The</a:t>
            </a:r>
            <a:r>
              <a:rPr lang="tr-TR" dirty="0" smtClean="0"/>
              <a:t> </a:t>
            </a:r>
            <a:r>
              <a:rPr lang="tr-TR" dirty="0" err="1" smtClean="0"/>
              <a:t>words</a:t>
            </a:r>
            <a:r>
              <a:rPr lang="tr-TR" dirty="0" smtClean="0"/>
              <a:t> </a:t>
            </a:r>
            <a:r>
              <a:rPr lang="tr-TR" i="1" dirty="0" err="1" smtClean="0"/>
              <a:t>sanam</a:t>
            </a:r>
            <a:r>
              <a:rPr lang="tr-TR" dirty="0" smtClean="0"/>
              <a:t> </a:t>
            </a:r>
            <a:r>
              <a:rPr lang="tr-TR" dirty="0" err="1" smtClean="0"/>
              <a:t>and</a:t>
            </a:r>
            <a:r>
              <a:rPr lang="tr-TR" dirty="0" smtClean="0"/>
              <a:t> </a:t>
            </a:r>
            <a:r>
              <a:rPr lang="tr-TR" i="1" dirty="0" err="1" smtClean="0"/>
              <a:t>wathan</a:t>
            </a:r>
            <a:r>
              <a:rPr lang="tr-TR" dirty="0" smtClean="0"/>
              <a:t> </a:t>
            </a:r>
            <a:r>
              <a:rPr lang="tr-TR" dirty="0" err="1" smtClean="0"/>
              <a:t>were</a:t>
            </a:r>
            <a:r>
              <a:rPr lang="tr-TR" dirty="0" smtClean="0"/>
              <a:t> </a:t>
            </a:r>
            <a:r>
              <a:rPr lang="tr-TR" dirty="0" err="1" smtClean="0"/>
              <a:t>the</a:t>
            </a:r>
            <a:r>
              <a:rPr lang="tr-TR" dirty="0" smtClean="0"/>
              <a:t> </a:t>
            </a:r>
            <a:r>
              <a:rPr lang="tr-TR" dirty="0" err="1" smtClean="0"/>
              <a:t>most</a:t>
            </a:r>
            <a:r>
              <a:rPr lang="tr-TR" dirty="0" smtClean="0"/>
              <a:t> </a:t>
            </a:r>
            <a:r>
              <a:rPr lang="tr-TR" dirty="0" err="1" smtClean="0"/>
              <a:t>frequent</a:t>
            </a:r>
            <a:r>
              <a:rPr lang="tr-TR" dirty="0" smtClean="0"/>
              <a:t> </a:t>
            </a:r>
            <a:r>
              <a:rPr lang="tr-TR" dirty="0" err="1" smtClean="0"/>
              <a:t>words</a:t>
            </a:r>
            <a:r>
              <a:rPr lang="tr-TR" dirty="0" smtClean="0"/>
              <a:t> </a:t>
            </a:r>
            <a:r>
              <a:rPr lang="tr-TR" dirty="0" err="1" smtClean="0"/>
              <a:t>used</a:t>
            </a:r>
            <a:r>
              <a:rPr lang="tr-TR" dirty="0" smtClean="0"/>
              <a:t> </a:t>
            </a:r>
            <a:r>
              <a:rPr lang="tr-TR" dirty="0" err="1" smtClean="0"/>
              <a:t>by</a:t>
            </a:r>
            <a:r>
              <a:rPr lang="tr-TR" dirty="0" smtClean="0"/>
              <a:t> </a:t>
            </a:r>
            <a:r>
              <a:rPr lang="tr-TR" dirty="0" err="1" smtClean="0"/>
              <a:t>the</a:t>
            </a:r>
            <a:r>
              <a:rPr lang="tr-TR" dirty="0" smtClean="0"/>
              <a:t> </a:t>
            </a:r>
            <a:r>
              <a:rPr lang="tr-TR" dirty="0" err="1" smtClean="0"/>
              <a:t>Arabs</a:t>
            </a:r>
            <a:r>
              <a:rPr lang="tr-TR" dirty="0" smtClean="0"/>
              <a:t> in </a:t>
            </a:r>
            <a:r>
              <a:rPr lang="tr-TR" dirty="0" err="1" smtClean="0"/>
              <a:t>the</a:t>
            </a:r>
            <a:r>
              <a:rPr lang="tr-TR" dirty="0" smtClean="0"/>
              <a:t> </a:t>
            </a:r>
            <a:r>
              <a:rPr lang="tr-TR" dirty="0" err="1" smtClean="0"/>
              <a:t>Age</a:t>
            </a:r>
            <a:r>
              <a:rPr lang="tr-TR" dirty="0" smtClean="0"/>
              <a:t> of </a:t>
            </a:r>
            <a:r>
              <a:rPr lang="tr-TR" dirty="0" err="1" smtClean="0"/>
              <a:t>Ignorance</a:t>
            </a:r>
            <a:r>
              <a:rPr lang="tr-TR" dirty="0" smtClean="0"/>
              <a:t> </a:t>
            </a:r>
            <a:r>
              <a:rPr lang="tr-TR" dirty="0" err="1" smtClean="0"/>
              <a:t>for</a:t>
            </a:r>
            <a:r>
              <a:rPr lang="tr-TR" dirty="0" smtClean="0"/>
              <a:t> </a:t>
            </a:r>
            <a:r>
              <a:rPr lang="tr-TR" dirty="0" err="1" smtClean="0"/>
              <a:t>their</a:t>
            </a:r>
            <a:r>
              <a:rPr lang="tr-TR" dirty="0" smtClean="0"/>
              <a:t> </a:t>
            </a:r>
            <a:r>
              <a:rPr lang="tr-TR" dirty="0" err="1" smtClean="0"/>
              <a:t>idols</a:t>
            </a:r>
            <a:r>
              <a:rPr lang="tr-TR" dirty="0" smtClean="0"/>
              <a:t>. </a:t>
            </a:r>
            <a:r>
              <a:rPr lang="tr-TR" i="1" dirty="0" err="1" smtClean="0"/>
              <a:t>Sanam</a:t>
            </a:r>
            <a:r>
              <a:rPr lang="tr-TR" dirty="0" smtClean="0"/>
              <a:t> </a:t>
            </a:r>
            <a:r>
              <a:rPr lang="tr-TR" dirty="0" err="1" smtClean="0"/>
              <a:t>was</a:t>
            </a:r>
            <a:r>
              <a:rPr lang="tr-TR" dirty="0" smtClean="0"/>
              <a:t> </a:t>
            </a:r>
            <a:r>
              <a:rPr lang="tr-TR" dirty="0" err="1" smtClean="0"/>
              <a:t>used</a:t>
            </a:r>
            <a:r>
              <a:rPr lang="tr-TR" dirty="0" smtClean="0"/>
              <a:t> </a:t>
            </a:r>
            <a:r>
              <a:rPr lang="tr-TR" dirty="0" err="1" smtClean="0"/>
              <a:t>to</a:t>
            </a:r>
            <a:r>
              <a:rPr lang="tr-TR" dirty="0" smtClean="0"/>
              <a:t> </a:t>
            </a:r>
            <a:r>
              <a:rPr lang="tr-TR" dirty="0" err="1" smtClean="0"/>
              <a:t>mean</a:t>
            </a:r>
            <a:r>
              <a:rPr lang="tr-TR" dirty="0" smtClean="0"/>
              <a:t> “</a:t>
            </a:r>
            <a:r>
              <a:rPr lang="tr-TR" dirty="0" err="1" smtClean="0"/>
              <a:t>statue</a:t>
            </a:r>
            <a:r>
              <a:rPr lang="tr-TR" dirty="0" smtClean="0"/>
              <a:t>” </a:t>
            </a:r>
            <a:r>
              <a:rPr lang="tr-TR" dirty="0" err="1" smtClean="0"/>
              <a:t>and</a:t>
            </a:r>
            <a:r>
              <a:rPr lang="tr-TR" dirty="0" smtClean="0"/>
              <a:t> it </a:t>
            </a:r>
            <a:r>
              <a:rPr lang="tr-TR" dirty="0" err="1" smtClean="0"/>
              <a:t>refers</a:t>
            </a:r>
            <a:r>
              <a:rPr lang="tr-TR" dirty="0" smtClean="0"/>
              <a:t> </a:t>
            </a:r>
            <a:r>
              <a:rPr lang="tr-TR" dirty="0" err="1" smtClean="0"/>
              <a:t>to</a:t>
            </a:r>
            <a:r>
              <a:rPr lang="tr-TR" dirty="0" smtClean="0"/>
              <a:t> “a </a:t>
            </a:r>
            <a:r>
              <a:rPr lang="tr-TR" dirty="0" err="1" smtClean="0"/>
              <a:t>thing</a:t>
            </a:r>
            <a:r>
              <a:rPr lang="tr-TR" dirty="0" smtClean="0"/>
              <a:t> </a:t>
            </a:r>
            <a:r>
              <a:rPr lang="tr-TR" dirty="0" err="1" smtClean="0"/>
              <a:t>worshipped</a:t>
            </a:r>
            <a:r>
              <a:rPr lang="tr-TR" dirty="0" smtClean="0"/>
              <a:t> </a:t>
            </a:r>
            <a:r>
              <a:rPr lang="tr-TR" dirty="0" err="1" smtClean="0"/>
              <a:t>other</a:t>
            </a:r>
            <a:r>
              <a:rPr lang="tr-TR" dirty="0" smtClean="0"/>
              <a:t> </a:t>
            </a:r>
            <a:r>
              <a:rPr lang="tr-TR" dirty="0" err="1" smtClean="0"/>
              <a:t>than</a:t>
            </a:r>
            <a:r>
              <a:rPr lang="tr-TR" dirty="0" smtClean="0"/>
              <a:t> Allah”. </a:t>
            </a:r>
            <a:r>
              <a:rPr lang="tr-TR" dirty="0" err="1" smtClean="0"/>
              <a:t>The</a:t>
            </a:r>
            <a:r>
              <a:rPr lang="tr-TR" dirty="0" smtClean="0"/>
              <a:t> </a:t>
            </a:r>
            <a:r>
              <a:rPr lang="tr-TR" dirty="0" err="1" smtClean="0"/>
              <a:t>word</a:t>
            </a:r>
            <a:r>
              <a:rPr lang="tr-TR" dirty="0" smtClean="0"/>
              <a:t> </a:t>
            </a:r>
            <a:r>
              <a:rPr lang="tr-TR" i="1" dirty="0" err="1" smtClean="0"/>
              <a:t>nasb</a:t>
            </a:r>
            <a:r>
              <a:rPr lang="tr-TR" dirty="0" smtClean="0"/>
              <a:t>, </a:t>
            </a:r>
            <a:r>
              <a:rPr lang="tr-TR" dirty="0" err="1" smtClean="0"/>
              <a:t>which</a:t>
            </a:r>
            <a:r>
              <a:rPr lang="tr-TR" dirty="0" smtClean="0"/>
              <a:t> </a:t>
            </a:r>
            <a:r>
              <a:rPr lang="tr-TR" dirty="0" err="1" smtClean="0"/>
              <a:t>means</a:t>
            </a:r>
            <a:r>
              <a:rPr lang="tr-TR" dirty="0" smtClean="0"/>
              <a:t> “obelisk”, </a:t>
            </a:r>
            <a:r>
              <a:rPr lang="tr-TR" dirty="0" err="1" smtClean="0"/>
              <a:t>was</a:t>
            </a:r>
            <a:r>
              <a:rPr lang="tr-TR" dirty="0" smtClean="0"/>
              <a:t> </a:t>
            </a:r>
            <a:r>
              <a:rPr lang="tr-TR" dirty="0" err="1" smtClean="0"/>
              <a:t>used</a:t>
            </a:r>
            <a:r>
              <a:rPr lang="tr-TR" dirty="0" smtClean="0"/>
              <a:t> </a:t>
            </a:r>
            <a:r>
              <a:rPr lang="tr-TR" dirty="0" err="1" smtClean="0"/>
              <a:t>for</a:t>
            </a:r>
            <a:r>
              <a:rPr lang="tr-TR" dirty="0" smtClean="0"/>
              <a:t> </a:t>
            </a:r>
            <a:r>
              <a:rPr lang="tr-TR" dirty="0" err="1" smtClean="0"/>
              <a:t>idols</a:t>
            </a:r>
            <a:r>
              <a:rPr lang="tr-TR" dirty="0" smtClean="0"/>
              <a:t> </a:t>
            </a:r>
            <a:r>
              <a:rPr lang="tr-TR" dirty="0" err="1" smtClean="0"/>
              <a:t>made</a:t>
            </a:r>
            <a:r>
              <a:rPr lang="tr-TR" dirty="0" smtClean="0"/>
              <a:t> of </a:t>
            </a:r>
            <a:r>
              <a:rPr lang="tr-TR" dirty="0" err="1" smtClean="0"/>
              <a:t>stone</a:t>
            </a:r>
            <a:r>
              <a:rPr lang="tr-TR" smtClean="0"/>
              <a:t>.</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en-US" dirty="0" smtClean="0"/>
              <a:t>The Arabic word </a:t>
            </a:r>
            <a:r>
              <a:rPr lang="en-US" i="1" dirty="0" err="1" smtClean="0"/>
              <a:t>madinah</a:t>
            </a:r>
            <a:r>
              <a:rPr lang="en-US" dirty="0" smtClean="0"/>
              <a:t> simply means "city". Before the advent of Islam, the city was known as </a:t>
            </a:r>
            <a:r>
              <a:rPr lang="en-US" b="1" dirty="0" err="1" smtClean="0"/>
              <a:t>Yathrib</a:t>
            </a:r>
            <a:r>
              <a:rPr lang="ar-AE" b="1" dirty="0" smtClean="0"/>
              <a:t>(يثرب)</a:t>
            </a:r>
            <a:r>
              <a:rPr lang="en-US" dirty="0" smtClean="0"/>
              <a:t> but was personally renamed by </a:t>
            </a:r>
            <a:r>
              <a:rPr lang="tr-TR" dirty="0" err="1" smtClean="0"/>
              <a:t>Prophet</a:t>
            </a:r>
            <a:r>
              <a:rPr lang="tr-TR" dirty="0" smtClean="0"/>
              <a:t> </a:t>
            </a:r>
            <a:r>
              <a:rPr lang="tr-TR" dirty="0" err="1" smtClean="0"/>
              <a:t>Muhammad</a:t>
            </a:r>
            <a:r>
              <a:rPr lang="tr-TR" dirty="0" smtClean="0"/>
              <a:t>.</a:t>
            </a:r>
          </a:p>
          <a:p>
            <a:r>
              <a:rPr lang="en-US" dirty="0" smtClean="0"/>
              <a:t>Into the older Arab town of </a:t>
            </a:r>
            <a:r>
              <a:rPr lang="en-US" dirty="0" err="1" smtClean="0"/>
              <a:t>Yathrib</a:t>
            </a:r>
            <a:r>
              <a:rPr lang="en-US" dirty="0" smtClean="0"/>
              <a:t>, </a:t>
            </a:r>
            <a:r>
              <a:rPr lang="tr-TR" dirty="0" err="1" smtClean="0"/>
              <a:t>Jews</a:t>
            </a:r>
            <a:r>
              <a:rPr lang="en-US" dirty="0" smtClean="0"/>
              <a:t> arrived in the 2nd century AD. There were three prominent Jewish </a:t>
            </a:r>
            <a:r>
              <a:rPr lang="tr-TR" dirty="0" err="1" smtClean="0"/>
              <a:t>tribes</a:t>
            </a:r>
            <a:r>
              <a:rPr lang="en-US" dirty="0" smtClean="0"/>
              <a:t> that inhabited the city into the 7th century AD: the </a:t>
            </a:r>
            <a:r>
              <a:rPr lang="tr-TR" dirty="0" smtClean="0"/>
              <a:t>Banu </a:t>
            </a:r>
            <a:r>
              <a:rPr lang="tr-TR" dirty="0" err="1" smtClean="0"/>
              <a:t>Qaynuqa</a:t>
            </a:r>
            <a:r>
              <a:rPr lang="tr-TR" dirty="0" smtClean="0"/>
              <a:t>, </a:t>
            </a:r>
            <a:r>
              <a:rPr lang="tr-TR" dirty="0" err="1" smtClean="0"/>
              <a:t>the</a:t>
            </a:r>
            <a:r>
              <a:rPr lang="tr-TR" dirty="0" smtClean="0"/>
              <a:t> Banu </a:t>
            </a:r>
            <a:r>
              <a:rPr lang="tr-TR" dirty="0" err="1" smtClean="0"/>
              <a:t>Qurayza</a:t>
            </a:r>
            <a:r>
              <a:rPr lang="tr-TR" dirty="0" smtClean="0"/>
              <a:t>, </a:t>
            </a:r>
            <a:r>
              <a:rPr lang="en-US" dirty="0" smtClean="0"/>
              <a:t> and </a:t>
            </a:r>
            <a:r>
              <a:rPr lang="tr-TR" dirty="0" smtClean="0"/>
              <a:t>Banu Nadir.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en-US" dirty="0" smtClean="0"/>
              <a:t>The situation changed after the arrival from </a:t>
            </a:r>
            <a:r>
              <a:rPr lang="tr-TR" dirty="0" smtClean="0"/>
              <a:t>Yemen</a:t>
            </a:r>
            <a:r>
              <a:rPr lang="en-US" dirty="0" smtClean="0"/>
              <a:t> of two new </a:t>
            </a:r>
            <a:r>
              <a:rPr lang="tr-TR" dirty="0" err="1" smtClean="0"/>
              <a:t>Arab</a:t>
            </a:r>
            <a:r>
              <a:rPr lang="en-US" dirty="0" smtClean="0"/>
              <a:t> tribes named </a:t>
            </a:r>
            <a:r>
              <a:rPr lang="en-US" dirty="0" err="1" smtClean="0"/>
              <a:t>Banu</a:t>
            </a:r>
            <a:r>
              <a:rPr lang="en-US" dirty="0" smtClean="0"/>
              <a:t>  </a:t>
            </a:r>
            <a:r>
              <a:rPr lang="en-US" dirty="0" err="1" smtClean="0"/>
              <a:t>Aws</a:t>
            </a:r>
            <a:r>
              <a:rPr lang="en-US" dirty="0" smtClean="0"/>
              <a:t> and </a:t>
            </a:r>
            <a:r>
              <a:rPr lang="en-US" dirty="0" err="1" smtClean="0"/>
              <a:t>Banu</a:t>
            </a:r>
            <a:r>
              <a:rPr lang="en-US" dirty="0" smtClean="0"/>
              <a:t> </a:t>
            </a:r>
            <a:r>
              <a:rPr lang="en-US" dirty="0" err="1" smtClean="0"/>
              <a:t>Khazraj</a:t>
            </a:r>
            <a:r>
              <a:rPr lang="en-US" dirty="0" smtClean="0"/>
              <a:t>. At first, these tribes were allied with Jewish rulers, but later they revolted and became independent</a:t>
            </a:r>
            <a:r>
              <a:rPr lang="tr-TR" dirty="0" smtClean="0"/>
              <a:t>.</a:t>
            </a:r>
            <a:r>
              <a:rPr lang="en-US" dirty="0" smtClean="0"/>
              <a:t> Toward the end of the 5th century, the Jewish rulers lost control of the city to </a:t>
            </a:r>
            <a:r>
              <a:rPr lang="en-US" dirty="0" err="1" smtClean="0"/>
              <a:t>Banu</a:t>
            </a:r>
            <a:r>
              <a:rPr lang="en-US" dirty="0" smtClean="0"/>
              <a:t> A</a:t>
            </a:r>
            <a:r>
              <a:rPr lang="tr-TR" dirty="0" smtClean="0"/>
              <a:t>w</a:t>
            </a:r>
            <a:r>
              <a:rPr lang="en-US" dirty="0" smtClean="0"/>
              <a:t>s and </a:t>
            </a:r>
            <a:r>
              <a:rPr lang="en-US" dirty="0" err="1" smtClean="0"/>
              <a:t>Banu</a:t>
            </a:r>
            <a:r>
              <a:rPr lang="en-US" dirty="0" smtClean="0"/>
              <a:t> </a:t>
            </a:r>
            <a:r>
              <a:rPr lang="en-US" dirty="0" err="1" smtClean="0"/>
              <a:t>Khazraj</a:t>
            </a:r>
            <a:r>
              <a:rPr lang="en-US" dirty="0" smtClean="0"/>
              <a:t>.</a:t>
            </a:r>
            <a:endParaRPr lang="tr-TR" dirty="0" smtClean="0"/>
          </a:p>
          <a:p>
            <a:r>
              <a:rPr lang="tr-TR" dirty="0" err="1" smtClean="0"/>
              <a:t>Qur’an</a:t>
            </a:r>
            <a:r>
              <a:rPr lang="tr-TR" dirty="0" smtClean="0"/>
              <a:t>: </a:t>
            </a:r>
            <a:r>
              <a:rPr lang="tr-TR" dirty="0" err="1" smtClean="0"/>
              <a:t>Yathrib</a:t>
            </a:r>
            <a:r>
              <a:rPr lang="tr-TR" dirty="0" smtClean="0"/>
              <a:t>, 33/13; </a:t>
            </a:r>
            <a:r>
              <a:rPr lang="tr-TR" dirty="0" err="1" smtClean="0"/>
              <a:t>Medina</a:t>
            </a:r>
            <a:r>
              <a:rPr lang="tr-TR" dirty="0" smtClean="0"/>
              <a:t>, 9/120.</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err="1" smtClean="0"/>
              <a:t>Ta'if</a:t>
            </a:r>
            <a:r>
              <a:rPr lang="tr-TR" dirty="0" smtClean="0"/>
              <a:t> (</a:t>
            </a:r>
            <a:r>
              <a:rPr lang="ar-AE" dirty="0" smtClean="0"/>
              <a:t>الطائف </a:t>
            </a:r>
            <a:r>
              <a:rPr lang="tr-TR" u="none" strike="noStrike" dirty="0" smtClean="0"/>
              <a:t>aṭ-Ṭ</a:t>
            </a:r>
            <a:r>
              <a:rPr lang="tr-TR" u="none" strike="noStrike" dirty="0" err="1" smtClean="0"/>
              <a:t>ā’if</a:t>
            </a:r>
            <a:r>
              <a:rPr lang="tr-TR" dirty="0" smtClean="0"/>
              <a:t>)</a:t>
            </a:r>
          </a:p>
          <a:p>
            <a:r>
              <a:rPr lang="en-US" dirty="0" smtClean="0"/>
              <a:t>In the 6th century the city of </a:t>
            </a:r>
            <a:r>
              <a:rPr lang="en-US" dirty="0" err="1" smtClean="0"/>
              <a:t>Tā'if</a:t>
            </a:r>
            <a:r>
              <a:rPr lang="en-US" dirty="0" smtClean="0"/>
              <a:t> was dominated by the </a:t>
            </a:r>
            <a:r>
              <a:rPr lang="tr-TR" dirty="0" smtClean="0"/>
              <a:t>Banu </a:t>
            </a:r>
            <a:r>
              <a:rPr lang="tr-TR" dirty="0" err="1" smtClean="0"/>
              <a:t>Thaqif</a:t>
            </a:r>
            <a:r>
              <a:rPr lang="en-US" dirty="0" smtClean="0"/>
              <a:t> tribe</a:t>
            </a:r>
            <a:r>
              <a:rPr lang="tr-TR" dirty="0" smtClean="0"/>
              <a:t>.</a:t>
            </a:r>
          </a:p>
          <a:p>
            <a:r>
              <a:rPr lang="en-US" dirty="0" smtClean="0"/>
              <a:t>The town is about 1</a:t>
            </a:r>
            <a:r>
              <a:rPr lang="tr-TR" dirty="0" smtClean="0"/>
              <a:t>20</a:t>
            </a:r>
            <a:r>
              <a:rPr lang="en-US" dirty="0" smtClean="0"/>
              <a:t> km southeast of </a:t>
            </a:r>
            <a:r>
              <a:rPr lang="tr-TR" dirty="0" err="1" smtClean="0"/>
              <a:t>Mecca</a:t>
            </a:r>
            <a:r>
              <a:rPr lang="tr-TR"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a:t>ARABIAN SOCIETY IN THE PRE-ISLAMIC PERIOD</a:t>
            </a:r>
            <a:endParaRPr lang="tr-TR" dirty="0"/>
          </a:p>
          <a:p>
            <a:r>
              <a:rPr lang="tr-TR" dirty="0" err="1"/>
              <a:t>the</a:t>
            </a:r>
            <a:r>
              <a:rPr lang="tr-TR" dirty="0"/>
              <a:t> </a:t>
            </a:r>
            <a:r>
              <a:rPr lang="tr-TR" dirty="0" err="1"/>
              <a:t>settled</a:t>
            </a:r>
            <a:r>
              <a:rPr lang="tr-TR" dirty="0"/>
              <a:t> </a:t>
            </a:r>
            <a:r>
              <a:rPr lang="tr-TR" dirty="0" err="1"/>
              <a:t>people</a:t>
            </a:r>
            <a:r>
              <a:rPr lang="tr-TR" dirty="0"/>
              <a:t> (</a:t>
            </a:r>
            <a:r>
              <a:rPr lang="tr-TR" i="1" dirty="0" err="1"/>
              <a:t>hadari</a:t>
            </a:r>
            <a:r>
              <a:rPr lang="tr-TR" dirty="0"/>
              <a:t>) </a:t>
            </a:r>
            <a:r>
              <a:rPr lang="tr-TR" dirty="0" err="1"/>
              <a:t>who</a:t>
            </a:r>
            <a:r>
              <a:rPr lang="tr-TR" dirty="0"/>
              <a:t> </a:t>
            </a:r>
            <a:r>
              <a:rPr lang="tr-TR" dirty="0" err="1"/>
              <a:t>resided</a:t>
            </a:r>
            <a:r>
              <a:rPr lang="tr-TR" dirty="0"/>
              <a:t> in </a:t>
            </a:r>
            <a:r>
              <a:rPr lang="tr-TR" dirty="0" err="1"/>
              <a:t>the</a:t>
            </a:r>
            <a:r>
              <a:rPr lang="tr-TR" dirty="0"/>
              <a:t> </a:t>
            </a:r>
            <a:r>
              <a:rPr lang="tr-TR" dirty="0" err="1"/>
              <a:t>oases</a:t>
            </a:r>
            <a:r>
              <a:rPr lang="tr-TR" dirty="0"/>
              <a:t> </a:t>
            </a:r>
            <a:r>
              <a:rPr lang="tr-TR" dirty="0" err="1"/>
              <a:t>and</a:t>
            </a:r>
            <a:r>
              <a:rPr lang="tr-TR" dirty="0"/>
              <a:t> </a:t>
            </a:r>
            <a:r>
              <a:rPr lang="tr-TR" dirty="0" err="1"/>
              <a:t>the</a:t>
            </a:r>
            <a:r>
              <a:rPr lang="tr-TR" dirty="0"/>
              <a:t> </a:t>
            </a:r>
            <a:r>
              <a:rPr lang="tr-TR" dirty="0" err="1"/>
              <a:t>Bedouin</a:t>
            </a:r>
            <a:r>
              <a:rPr lang="tr-TR" dirty="0"/>
              <a:t> </a:t>
            </a:r>
            <a:r>
              <a:rPr lang="tr-TR" dirty="0" err="1"/>
              <a:t>nomads</a:t>
            </a:r>
            <a:r>
              <a:rPr lang="tr-TR" dirty="0"/>
              <a:t> </a:t>
            </a:r>
            <a:r>
              <a:rPr lang="tr-TR" dirty="0" err="1"/>
              <a:t>who</a:t>
            </a:r>
            <a:r>
              <a:rPr lang="tr-TR" dirty="0"/>
              <a:t> </a:t>
            </a:r>
            <a:r>
              <a:rPr lang="tr-TR" dirty="0" err="1"/>
              <a:t>resided</a:t>
            </a:r>
            <a:r>
              <a:rPr lang="tr-TR" dirty="0"/>
              <a:t> in </a:t>
            </a:r>
            <a:r>
              <a:rPr lang="tr-TR" dirty="0" err="1"/>
              <a:t>rural</a:t>
            </a:r>
            <a:r>
              <a:rPr lang="tr-TR" dirty="0"/>
              <a:t> </a:t>
            </a:r>
            <a:r>
              <a:rPr lang="tr-TR" dirty="0" err="1" smtClean="0"/>
              <a:t>areas</a:t>
            </a:r>
            <a:r>
              <a:rPr lang="tr-TR" dirty="0" smtClean="0"/>
              <a:t>.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smtClean="0"/>
              <a:t>The pre-Islamic period in Arabia is commonly called </a:t>
            </a:r>
            <a:r>
              <a:rPr lang="en-US" b="1" dirty="0" err="1" smtClean="0"/>
              <a:t>Jahiliyyah</a:t>
            </a:r>
            <a:r>
              <a:rPr lang="en-US" b="1" dirty="0" smtClean="0"/>
              <a:t>,</a:t>
            </a:r>
            <a:r>
              <a:rPr lang="en-US" dirty="0" smtClean="0"/>
              <a:t> which means “the days of ignorance.” The Qur'an chastises the Arab people who, prior to Islam, were “the worst in unbelief and hypocrisy, and most fitted to be in ignorance of the command which God has sent down to His messenger.” (Qur'an 9:97).</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err="1"/>
              <a:t>The</a:t>
            </a:r>
            <a:r>
              <a:rPr lang="tr-TR" dirty="0"/>
              <a:t> </a:t>
            </a:r>
            <a:r>
              <a:rPr lang="tr-TR" dirty="0" err="1"/>
              <a:t>tribal</a:t>
            </a:r>
            <a:r>
              <a:rPr lang="tr-TR" dirty="0"/>
              <a:t> </a:t>
            </a:r>
            <a:r>
              <a:rPr lang="tr-TR" dirty="0" err="1"/>
              <a:t>bond</a:t>
            </a:r>
            <a:r>
              <a:rPr lang="tr-TR" dirty="0"/>
              <a:t> </a:t>
            </a:r>
            <a:r>
              <a:rPr lang="tr-TR" dirty="0" err="1"/>
              <a:t>was</a:t>
            </a:r>
            <a:r>
              <a:rPr lang="tr-TR" dirty="0"/>
              <a:t> </a:t>
            </a:r>
            <a:r>
              <a:rPr lang="tr-TR" dirty="0" err="1"/>
              <a:t>very</a:t>
            </a:r>
            <a:r>
              <a:rPr lang="tr-TR" dirty="0"/>
              <a:t> </a:t>
            </a:r>
            <a:r>
              <a:rPr lang="tr-TR" dirty="0" err="1"/>
              <a:t>strong</a:t>
            </a:r>
            <a:r>
              <a:rPr lang="tr-TR" dirty="0"/>
              <a:t> </a:t>
            </a:r>
            <a:r>
              <a:rPr lang="tr-TR" dirty="0" err="1"/>
              <a:t>and</a:t>
            </a:r>
            <a:r>
              <a:rPr lang="tr-TR" dirty="0"/>
              <a:t> it </a:t>
            </a:r>
            <a:r>
              <a:rPr lang="tr-TR" dirty="0" err="1"/>
              <a:t>reinforced</a:t>
            </a:r>
            <a:r>
              <a:rPr lang="tr-TR" dirty="0"/>
              <a:t> </a:t>
            </a:r>
            <a:r>
              <a:rPr lang="tr-TR" dirty="0" err="1"/>
              <a:t>the</a:t>
            </a:r>
            <a:r>
              <a:rPr lang="tr-TR" dirty="0"/>
              <a:t> </a:t>
            </a:r>
            <a:r>
              <a:rPr lang="tr-TR" dirty="0" err="1"/>
              <a:t>blood</a:t>
            </a:r>
            <a:r>
              <a:rPr lang="tr-TR" dirty="0"/>
              <a:t> </a:t>
            </a:r>
            <a:r>
              <a:rPr lang="tr-TR" dirty="0" err="1"/>
              <a:t>relations</a:t>
            </a:r>
            <a:r>
              <a:rPr lang="tr-TR" dirty="0"/>
              <a:t> </a:t>
            </a:r>
            <a:r>
              <a:rPr lang="tr-TR" dirty="0" err="1"/>
              <a:t>that</a:t>
            </a:r>
            <a:r>
              <a:rPr lang="tr-TR" dirty="0"/>
              <a:t> </a:t>
            </a:r>
            <a:r>
              <a:rPr lang="tr-TR" dirty="0" err="1"/>
              <a:t>were</a:t>
            </a:r>
            <a:r>
              <a:rPr lang="tr-TR" dirty="0"/>
              <a:t> </a:t>
            </a:r>
            <a:r>
              <a:rPr lang="tr-TR" dirty="0" err="1"/>
              <a:t>formed</a:t>
            </a:r>
            <a:r>
              <a:rPr lang="tr-TR" dirty="0"/>
              <a:t> </a:t>
            </a:r>
            <a:r>
              <a:rPr lang="tr-TR" dirty="0" err="1"/>
              <a:t>between</a:t>
            </a:r>
            <a:r>
              <a:rPr lang="tr-TR" dirty="0"/>
              <a:t> </a:t>
            </a:r>
            <a:r>
              <a:rPr lang="tr-TR" dirty="0" err="1"/>
              <a:t>tribes</a:t>
            </a:r>
            <a:r>
              <a:rPr lang="tr-TR" dirty="0"/>
              <a:t>. </a:t>
            </a:r>
            <a:r>
              <a:rPr lang="tr-TR" dirty="0" err="1"/>
              <a:t>These</a:t>
            </a:r>
            <a:r>
              <a:rPr lang="tr-TR" dirty="0"/>
              <a:t> </a:t>
            </a:r>
            <a:r>
              <a:rPr lang="tr-TR" dirty="0" err="1"/>
              <a:t>blood</a:t>
            </a:r>
            <a:r>
              <a:rPr lang="tr-TR" dirty="0"/>
              <a:t> </a:t>
            </a:r>
            <a:r>
              <a:rPr lang="tr-TR" dirty="0" err="1"/>
              <a:t>relations</a:t>
            </a:r>
            <a:r>
              <a:rPr lang="tr-TR" dirty="0"/>
              <a:t> </a:t>
            </a:r>
            <a:r>
              <a:rPr lang="tr-TR" dirty="0" err="1"/>
              <a:t>was</a:t>
            </a:r>
            <a:r>
              <a:rPr lang="tr-TR" dirty="0"/>
              <a:t> </a:t>
            </a:r>
            <a:r>
              <a:rPr lang="tr-TR" dirty="0" err="1"/>
              <a:t>formed</a:t>
            </a:r>
            <a:r>
              <a:rPr lang="tr-TR" dirty="0"/>
              <a:t> in </a:t>
            </a:r>
            <a:r>
              <a:rPr lang="tr-TR" dirty="0" err="1"/>
              <a:t>ways</a:t>
            </a:r>
            <a:r>
              <a:rPr lang="tr-TR" dirty="0"/>
              <a:t> </a:t>
            </a:r>
            <a:r>
              <a:rPr lang="tr-TR" dirty="0" err="1"/>
              <a:t>called</a:t>
            </a:r>
            <a:r>
              <a:rPr lang="tr-TR" dirty="0"/>
              <a:t> </a:t>
            </a:r>
            <a:r>
              <a:rPr lang="tr-TR" i="1" dirty="0" err="1"/>
              <a:t>hilf</a:t>
            </a:r>
            <a:r>
              <a:rPr lang="tr-TR" i="1" dirty="0"/>
              <a:t>, </a:t>
            </a:r>
            <a:r>
              <a:rPr lang="tr-TR" i="1" dirty="0" err="1"/>
              <a:t>djar</a:t>
            </a:r>
            <a:r>
              <a:rPr lang="tr-TR" i="1" dirty="0"/>
              <a:t> </a:t>
            </a:r>
            <a:r>
              <a:rPr lang="tr-TR" dirty="0" err="1"/>
              <a:t>and</a:t>
            </a:r>
            <a:r>
              <a:rPr lang="tr-TR" dirty="0"/>
              <a:t> </a:t>
            </a:r>
            <a:r>
              <a:rPr lang="tr-TR" i="1" dirty="0" err="1"/>
              <a:t>wala</a:t>
            </a:r>
            <a:r>
              <a:rPr lang="tr-TR" dirty="0"/>
              <a:t>, </a:t>
            </a:r>
            <a:r>
              <a:rPr lang="tr-TR" dirty="0" err="1"/>
              <a:t>and</a:t>
            </a:r>
            <a:r>
              <a:rPr lang="tr-TR" dirty="0"/>
              <a:t> in </a:t>
            </a:r>
            <a:r>
              <a:rPr lang="tr-TR" dirty="0" err="1"/>
              <a:t>these</a:t>
            </a:r>
            <a:r>
              <a:rPr lang="tr-TR" dirty="0"/>
              <a:t> </a:t>
            </a:r>
            <a:r>
              <a:rPr lang="tr-TR" dirty="0" err="1"/>
              <a:t>ways</a:t>
            </a:r>
            <a:r>
              <a:rPr lang="tr-TR" dirty="0"/>
              <a:t>, </a:t>
            </a:r>
            <a:r>
              <a:rPr lang="tr-TR" dirty="0" err="1"/>
              <a:t>new</a:t>
            </a:r>
            <a:r>
              <a:rPr lang="tr-TR" dirty="0"/>
              <a:t> </a:t>
            </a:r>
            <a:r>
              <a:rPr lang="tr-TR" dirty="0" err="1"/>
              <a:t>people</a:t>
            </a:r>
            <a:r>
              <a:rPr lang="tr-TR" dirty="0"/>
              <a:t> </a:t>
            </a:r>
            <a:r>
              <a:rPr lang="tr-TR" dirty="0" err="1"/>
              <a:t>joined</a:t>
            </a:r>
            <a:r>
              <a:rPr lang="tr-TR" dirty="0"/>
              <a:t> </a:t>
            </a:r>
            <a:r>
              <a:rPr lang="tr-TR" dirty="0" err="1"/>
              <a:t>the</a:t>
            </a:r>
            <a:r>
              <a:rPr lang="tr-TR" dirty="0"/>
              <a:t> </a:t>
            </a:r>
            <a:r>
              <a:rPr lang="tr-TR" dirty="0" err="1"/>
              <a:t>tribes</a:t>
            </a:r>
            <a:r>
              <a:rPr lang="tr-TR" dirty="0"/>
              <a:t>. </a:t>
            </a:r>
            <a:r>
              <a:rPr lang="tr-TR" i="1" dirty="0" err="1"/>
              <a:t>Hilf</a:t>
            </a:r>
            <a:r>
              <a:rPr lang="tr-TR" i="1" dirty="0"/>
              <a:t> </a:t>
            </a:r>
            <a:r>
              <a:rPr lang="tr-TR" dirty="0" err="1"/>
              <a:t>and</a:t>
            </a:r>
            <a:r>
              <a:rPr lang="tr-TR" i="1" dirty="0"/>
              <a:t> </a:t>
            </a:r>
            <a:r>
              <a:rPr lang="tr-TR" i="1" dirty="0" err="1"/>
              <a:t>djar</a:t>
            </a:r>
            <a:r>
              <a:rPr lang="tr-TR" dirty="0"/>
              <a:t> </a:t>
            </a:r>
            <a:r>
              <a:rPr lang="tr-TR" dirty="0" err="1"/>
              <a:t>meant</a:t>
            </a:r>
            <a:r>
              <a:rPr lang="tr-TR" dirty="0"/>
              <a:t> a </a:t>
            </a:r>
            <a:r>
              <a:rPr lang="tr-TR" dirty="0" err="1"/>
              <a:t>person</a:t>
            </a:r>
            <a:r>
              <a:rPr lang="tr-TR" dirty="0"/>
              <a:t> </a:t>
            </a:r>
            <a:r>
              <a:rPr lang="tr-TR" dirty="0" err="1"/>
              <a:t>who</a:t>
            </a:r>
            <a:r>
              <a:rPr lang="tr-TR" dirty="0"/>
              <a:t> had </a:t>
            </a:r>
            <a:r>
              <a:rPr lang="tr-TR" dirty="0" err="1"/>
              <a:t>left</a:t>
            </a:r>
            <a:r>
              <a:rPr lang="tr-TR" dirty="0"/>
              <a:t> </a:t>
            </a:r>
            <a:r>
              <a:rPr lang="tr-TR" dirty="0" err="1"/>
              <a:t>their</a:t>
            </a:r>
            <a:r>
              <a:rPr lang="tr-TR" dirty="0"/>
              <a:t> </a:t>
            </a:r>
            <a:r>
              <a:rPr lang="tr-TR" dirty="0" err="1"/>
              <a:t>tribe</a:t>
            </a:r>
            <a:r>
              <a:rPr lang="tr-TR" dirty="0"/>
              <a:t> </a:t>
            </a:r>
            <a:r>
              <a:rPr lang="tr-TR" dirty="0" err="1"/>
              <a:t>or</a:t>
            </a:r>
            <a:r>
              <a:rPr lang="tr-TR" dirty="0"/>
              <a:t> had </a:t>
            </a:r>
            <a:r>
              <a:rPr lang="tr-TR" dirty="0" err="1"/>
              <a:t>been</a:t>
            </a:r>
            <a:r>
              <a:rPr lang="tr-TR" dirty="0"/>
              <a:t> </a:t>
            </a:r>
            <a:r>
              <a:rPr lang="tr-TR" dirty="0" err="1"/>
              <a:t>expelled</a:t>
            </a:r>
            <a:r>
              <a:rPr lang="tr-TR" dirty="0"/>
              <a:t> </a:t>
            </a:r>
            <a:r>
              <a:rPr lang="tr-TR" dirty="0" err="1"/>
              <a:t>from</a:t>
            </a:r>
            <a:r>
              <a:rPr lang="tr-TR" dirty="0"/>
              <a:t> </a:t>
            </a:r>
            <a:r>
              <a:rPr lang="tr-TR" dirty="0" err="1"/>
              <a:t>their</a:t>
            </a:r>
            <a:r>
              <a:rPr lang="tr-TR" dirty="0"/>
              <a:t> </a:t>
            </a:r>
            <a:r>
              <a:rPr lang="tr-TR" dirty="0" err="1"/>
              <a:t>tribe</a:t>
            </a:r>
            <a:r>
              <a:rPr lang="tr-TR" dirty="0"/>
              <a:t> </a:t>
            </a:r>
            <a:r>
              <a:rPr lang="tr-TR" dirty="0" err="1"/>
              <a:t>came</a:t>
            </a:r>
            <a:r>
              <a:rPr lang="tr-TR" dirty="0"/>
              <a:t> </a:t>
            </a:r>
            <a:r>
              <a:rPr lang="tr-TR" dirty="0" err="1"/>
              <a:t>under</a:t>
            </a:r>
            <a:r>
              <a:rPr lang="tr-TR" dirty="0"/>
              <a:t> </a:t>
            </a:r>
            <a:r>
              <a:rPr lang="tr-TR" dirty="0" err="1"/>
              <a:t>the</a:t>
            </a:r>
            <a:r>
              <a:rPr lang="tr-TR" dirty="0"/>
              <a:t> </a:t>
            </a:r>
            <a:r>
              <a:rPr lang="tr-TR" dirty="0" err="1"/>
              <a:t>protection</a:t>
            </a:r>
            <a:r>
              <a:rPr lang="tr-TR" dirty="0"/>
              <a:t> (</a:t>
            </a:r>
            <a:r>
              <a:rPr lang="tr-TR" i="1" dirty="0" err="1"/>
              <a:t>djar</a:t>
            </a:r>
            <a:r>
              <a:rPr lang="tr-TR" dirty="0"/>
              <a:t>) of a </a:t>
            </a:r>
            <a:r>
              <a:rPr lang="tr-TR" dirty="0" err="1"/>
              <a:t>member</a:t>
            </a:r>
            <a:r>
              <a:rPr lang="tr-TR" dirty="0"/>
              <a:t> of </a:t>
            </a:r>
            <a:r>
              <a:rPr lang="tr-TR" dirty="0" err="1"/>
              <a:t>another</a:t>
            </a:r>
            <a:r>
              <a:rPr lang="tr-TR" dirty="0"/>
              <a:t> </a:t>
            </a:r>
            <a:r>
              <a:rPr lang="tr-TR" dirty="0" err="1"/>
              <a:t>tribe</a:t>
            </a:r>
            <a:r>
              <a:rPr lang="tr-TR" dirty="0"/>
              <a:t> </a:t>
            </a:r>
            <a:r>
              <a:rPr lang="tr-TR" dirty="0" err="1"/>
              <a:t>or</a:t>
            </a:r>
            <a:r>
              <a:rPr lang="tr-TR" dirty="0"/>
              <a:t> </a:t>
            </a:r>
            <a:r>
              <a:rPr lang="tr-TR" dirty="0" err="1"/>
              <a:t>became</a:t>
            </a:r>
            <a:r>
              <a:rPr lang="tr-TR" dirty="0"/>
              <a:t> an </a:t>
            </a:r>
            <a:r>
              <a:rPr lang="tr-TR" dirty="0" err="1"/>
              <a:t>ally</a:t>
            </a:r>
            <a:r>
              <a:rPr lang="tr-TR" dirty="0"/>
              <a:t> (</a:t>
            </a:r>
            <a:r>
              <a:rPr lang="tr-TR" i="1" dirty="0" err="1"/>
              <a:t>halif</a:t>
            </a:r>
            <a:r>
              <a:rPr lang="tr-TR" dirty="0"/>
              <a:t>) of </a:t>
            </a:r>
            <a:r>
              <a:rPr lang="tr-TR" dirty="0" err="1"/>
              <a:t>this</a:t>
            </a:r>
            <a:r>
              <a:rPr lang="tr-TR" dirty="0"/>
              <a:t> </a:t>
            </a:r>
            <a:r>
              <a:rPr lang="tr-TR" dirty="0" err="1"/>
              <a:t>member</a:t>
            </a:r>
            <a:r>
              <a:rPr lang="tr-TR" dirty="0"/>
              <a:t>. </a:t>
            </a:r>
            <a:r>
              <a:rPr lang="tr-TR" i="1" dirty="0" err="1"/>
              <a:t>Wala</a:t>
            </a:r>
            <a:r>
              <a:rPr lang="tr-TR" i="1" dirty="0"/>
              <a:t> </a:t>
            </a:r>
            <a:r>
              <a:rPr lang="tr-TR" dirty="0" err="1"/>
              <a:t>was</a:t>
            </a:r>
            <a:r>
              <a:rPr lang="tr-TR" dirty="0"/>
              <a:t> </a:t>
            </a:r>
            <a:r>
              <a:rPr lang="tr-TR" dirty="0" err="1"/>
              <a:t>the</a:t>
            </a:r>
            <a:r>
              <a:rPr lang="tr-TR" dirty="0"/>
              <a:t> </a:t>
            </a:r>
            <a:r>
              <a:rPr lang="tr-TR" dirty="0" err="1"/>
              <a:t>release</a:t>
            </a:r>
            <a:r>
              <a:rPr lang="tr-TR" dirty="0"/>
              <a:t> of a </a:t>
            </a:r>
            <a:r>
              <a:rPr lang="tr-TR" dirty="0" err="1"/>
              <a:t>slave</a:t>
            </a:r>
            <a:r>
              <a:rPr lang="tr-TR" dirty="0"/>
              <a:t> </a:t>
            </a:r>
            <a:r>
              <a:rPr lang="tr-TR" dirty="0" err="1"/>
              <a:t>who</a:t>
            </a:r>
            <a:r>
              <a:rPr lang="tr-TR" dirty="0"/>
              <a:t> </a:t>
            </a:r>
            <a:r>
              <a:rPr lang="tr-TR" dirty="0" err="1"/>
              <a:t>was</a:t>
            </a:r>
            <a:r>
              <a:rPr lang="tr-TR" dirty="0"/>
              <a:t> </a:t>
            </a:r>
            <a:r>
              <a:rPr lang="tr-TR" dirty="0" err="1"/>
              <a:t>captured</a:t>
            </a:r>
            <a:r>
              <a:rPr lang="tr-TR" dirty="0"/>
              <a:t> as a </a:t>
            </a:r>
            <a:r>
              <a:rPr lang="tr-TR" dirty="0" err="1"/>
              <a:t>result</a:t>
            </a:r>
            <a:r>
              <a:rPr lang="tr-TR" dirty="0"/>
              <a:t> of a </a:t>
            </a:r>
            <a:r>
              <a:rPr lang="tr-TR" dirty="0" err="1"/>
              <a:t>battle</a:t>
            </a:r>
            <a:r>
              <a:rPr lang="tr-TR" dirty="0"/>
              <a:t> </a:t>
            </a:r>
            <a:r>
              <a:rPr lang="tr-TR" dirty="0" err="1"/>
              <a:t>or</a:t>
            </a:r>
            <a:r>
              <a:rPr lang="tr-TR" dirty="0"/>
              <a:t> </a:t>
            </a:r>
            <a:r>
              <a:rPr lang="tr-TR" dirty="0" err="1"/>
              <a:t>attack</a:t>
            </a:r>
            <a:r>
              <a:rPr lang="tr-TR" dirty="0"/>
              <a:t>, </a:t>
            </a:r>
            <a:r>
              <a:rPr lang="tr-TR" dirty="0" err="1"/>
              <a:t>or</a:t>
            </a:r>
            <a:r>
              <a:rPr lang="tr-TR" dirty="0"/>
              <a:t> </a:t>
            </a:r>
            <a:r>
              <a:rPr lang="tr-TR" dirty="0" err="1"/>
              <a:t>bought</a:t>
            </a:r>
            <a:r>
              <a:rPr lang="tr-TR" dirty="0"/>
              <a:t> </a:t>
            </a:r>
            <a:r>
              <a:rPr lang="tr-TR" dirty="0" err="1"/>
              <a:t>from</a:t>
            </a:r>
            <a:r>
              <a:rPr lang="tr-TR" dirty="0"/>
              <a:t> </a:t>
            </a:r>
            <a:r>
              <a:rPr lang="tr-TR" dirty="0" err="1"/>
              <a:t>someone</a:t>
            </a:r>
            <a:r>
              <a:rPr lang="tr-T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a:t>The</a:t>
            </a:r>
            <a:r>
              <a:rPr lang="tr-TR" dirty="0"/>
              <a:t> </a:t>
            </a:r>
            <a:r>
              <a:rPr lang="tr-TR" dirty="0" err="1"/>
              <a:t>only</a:t>
            </a:r>
            <a:r>
              <a:rPr lang="tr-TR" dirty="0"/>
              <a:t> </a:t>
            </a:r>
            <a:r>
              <a:rPr lang="tr-TR" dirty="0" err="1"/>
              <a:t>administrative</a:t>
            </a:r>
            <a:r>
              <a:rPr lang="tr-TR" dirty="0"/>
              <a:t> body in </a:t>
            </a:r>
            <a:r>
              <a:rPr lang="tr-TR" dirty="0" err="1"/>
              <a:t>Mecca</a:t>
            </a:r>
            <a:r>
              <a:rPr lang="tr-TR" dirty="0"/>
              <a:t> </a:t>
            </a:r>
            <a:r>
              <a:rPr lang="tr-TR" dirty="0" err="1"/>
              <a:t>was</a:t>
            </a:r>
            <a:r>
              <a:rPr lang="tr-TR" dirty="0"/>
              <a:t> an </a:t>
            </a:r>
            <a:r>
              <a:rPr lang="tr-TR" dirty="0" err="1"/>
              <a:t>assembly</a:t>
            </a:r>
            <a:r>
              <a:rPr lang="tr-TR" dirty="0"/>
              <a:t> </a:t>
            </a:r>
            <a:r>
              <a:rPr lang="tr-TR" dirty="0" err="1"/>
              <a:t>known</a:t>
            </a:r>
            <a:r>
              <a:rPr lang="tr-TR" dirty="0"/>
              <a:t> as </a:t>
            </a:r>
            <a:r>
              <a:rPr lang="tr-TR" dirty="0" err="1"/>
              <a:t>the</a:t>
            </a:r>
            <a:r>
              <a:rPr lang="tr-TR" dirty="0"/>
              <a:t> </a:t>
            </a:r>
            <a:r>
              <a:rPr lang="tr-TR" i="1" dirty="0" err="1"/>
              <a:t>Mela</a:t>
            </a:r>
            <a:r>
              <a:rPr lang="tr-TR" dirty="0"/>
              <a:t>, </a:t>
            </a:r>
            <a:r>
              <a:rPr lang="tr-TR" dirty="0" err="1"/>
              <a:t>composed</a:t>
            </a:r>
            <a:r>
              <a:rPr lang="tr-TR" dirty="0"/>
              <a:t> of </a:t>
            </a:r>
            <a:r>
              <a:rPr lang="tr-TR" dirty="0" err="1"/>
              <a:t>the</a:t>
            </a:r>
            <a:r>
              <a:rPr lang="tr-TR" dirty="0"/>
              <a:t> </a:t>
            </a:r>
            <a:r>
              <a:rPr lang="tr-TR" dirty="0" err="1"/>
              <a:t>leaders</a:t>
            </a:r>
            <a:r>
              <a:rPr lang="tr-TR" dirty="0"/>
              <a:t> </a:t>
            </a:r>
            <a:r>
              <a:rPr lang="tr-TR" dirty="0" err="1"/>
              <a:t>and</a:t>
            </a:r>
            <a:r>
              <a:rPr lang="tr-TR" dirty="0"/>
              <a:t> </a:t>
            </a:r>
            <a:r>
              <a:rPr lang="tr-TR" dirty="0" err="1"/>
              <a:t>prominent</a:t>
            </a:r>
            <a:r>
              <a:rPr lang="tr-TR" dirty="0"/>
              <a:t> </a:t>
            </a:r>
            <a:r>
              <a:rPr lang="tr-TR" dirty="0" err="1"/>
              <a:t>figures</a:t>
            </a:r>
            <a:r>
              <a:rPr lang="tr-TR" dirty="0"/>
              <a:t> of </a:t>
            </a:r>
            <a:r>
              <a:rPr lang="tr-TR" dirty="0" err="1"/>
              <a:t>various</a:t>
            </a:r>
            <a:r>
              <a:rPr lang="tr-TR" dirty="0"/>
              <a:t> </a:t>
            </a:r>
            <a:r>
              <a:rPr lang="tr-TR" dirty="0" err="1"/>
              <a:t>tribes</a:t>
            </a:r>
            <a:r>
              <a:rPr lang="tr-TR" dirty="0"/>
              <a:t>. </a:t>
            </a:r>
            <a:r>
              <a:rPr lang="tr-TR" dirty="0" err="1"/>
              <a:t>This</a:t>
            </a:r>
            <a:r>
              <a:rPr lang="tr-TR" dirty="0"/>
              <a:t> </a:t>
            </a:r>
            <a:r>
              <a:rPr lang="tr-TR" dirty="0" err="1"/>
              <a:t>assembly</a:t>
            </a:r>
            <a:r>
              <a:rPr lang="tr-TR" dirty="0"/>
              <a:t> had no </a:t>
            </a:r>
            <a:r>
              <a:rPr lang="tr-TR" dirty="0" err="1"/>
              <a:t>executive</a:t>
            </a:r>
            <a:r>
              <a:rPr lang="tr-TR" dirty="0"/>
              <a:t> </a:t>
            </a:r>
            <a:r>
              <a:rPr lang="tr-TR" dirty="0" err="1"/>
              <a:t>power</a:t>
            </a:r>
            <a:r>
              <a:rPr lang="tr-TR" dirty="0"/>
              <a:t>. </a:t>
            </a:r>
            <a:r>
              <a:rPr lang="tr-TR" dirty="0" err="1"/>
              <a:t>In</a:t>
            </a:r>
            <a:r>
              <a:rPr lang="tr-TR" dirty="0"/>
              <a:t> </a:t>
            </a:r>
            <a:r>
              <a:rPr lang="tr-TR" dirty="0" err="1"/>
              <a:t>the</a:t>
            </a:r>
            <a:r>
              <a:rPr lang="tr-TR" dirty="0"/>
              <a:t> </a:t>
            </a:r>
            <a:r>
              <a:rPr lang="tr-TR" i="1" dirty="0" err="1"/>
              <a:t>Mela</a:t>
            </a:r>
            <a:r>
              <a:rPr lang="tr-TR" dirty="0"/>
              <a:t>, </a:t>
            </a:r>
            <a:r>
              <a:rPr lang="tr-TR" dirty="0" err="1"/>
              <a:t>decisions</a:t>
            </a:r>
            <a:r>
              <a:rPr lang="tr-TR" dirty="0"/>
              <a:t> </a:t>
            </a:r>
            <a:r>
              <a:rPr lang="tr-TR" dirty="0" err="1"/>
              <a:t>were</a:t>
            </a:r>
            <a:r>
              <a:rPr lang="tr-TR" dirty="0"/>
              <a:t> </a:t>
            </a:r>
            <a:r>
              <a:rPr lang="tr-TR" dirty="0" err="1"/>
              <a:t>taken</a:t>
            </a:r>
            <a:r>
              <a:rPr lang="tr-TR" dirty="0"/>
              <a:t> </a:t>
            </a:r>
            <a:r>
              <a:rPr lang="tr-TR" dirty="0" err="1"/>
              <a:t>unanimously</a:t>
            </a:r>
            <a:r>
              <a:rPr lang="tr-TR" dirty="0"/>
              <a:t> </a:t>
            </a:r>
            <a:r>
              <a:rPr lang="tr-TR" dirty="0" err="1"/>
              <a:t>after</a:t>
            </a:r>
            <a:r>
              <a:rPr lang="tr-TR" dirty="0"/>
              <a:t> </a:t>
            </a:r>
            <a:r>
              <a:rPr lang="tr-TR" dirty="0" err="1"/>
              <a:t>discussing</a:t>
            </a:r>
            <a:r>
              <a:rPr lang="tr-TR" dirty="0"/>
              <a:t> </a:t>
            </a:r>
            <a:r>
              <a:rPr lang="tr-TR" dirty="0" err="1"/>
              <a:t>the</a:t>
            </a:r>
            <a:r>
              <a:rPr lang="tr-TR" dirty="0"/>
              <a:t> </a:t>
            </a:r>
            <a:r>
              <a:rPr lang="tr-TR" dirty="0" err="1"/>
              <a:t>matters</a:t>
            </a:r>
            <a:r>
              <a:rPr lang="tr-TR" dirty="0"/>
              <a:t> </a:t>
            </a:r>
            <a:r>
              <a:rPr lang="tr-TR" dirty="0" err="1"/>
              <a:t>and</a:t>
            </a:r>
            <a:r>
              <a:rPr lang="tr-TR" dirty="0"/>
              <a:t> </a:t>
            </a:r>
            <a:r>
              <a:rPr lang="tr-TR" dirty="0" err="1"/>
              <a:t>those</a:t>
            </a:r>
            <a:r>
              <a:rPr lang="tr-TR" dirty="0"/>
              <a:t> </a:t>
            </a:r>
            <a:r>
              <a:rPr lang="tr-TR" dirty="0" err="1"/>
              <a:t>decisions</a:t>
            </a:r>
            <a:r>
              <a:rPr lang="tr-TR" dirty="0"/>
              <a:t> </a:t>
            </a:r>
            <a:r>
              <a:rPr lang="tr-TR" dirty="0" err="1"/>
              <a:t>were</a:t>
            </a:r>
            <a:r>
              <a:rPr lang="tr-TR" dirty="0"/>
              <a:t> </a:t>
            </a:r>
            <a:r>
              <a:rPr lang="tr-TR" dirty="0" err="1"/>
              <a:t>regarded</a:t>
            </a:r>
            <a:r>
              <a:rPr lang="tr-TR" dirty="0"/>
              <a:t> as </a:t>
            </a:r>
            <a:r>
              <a:rPr lang="tr-TR" dirty="0" err="1"/>
              <a:t>effective</a:t>
            </a:r>
            <a:r>
              <a:rPr lang="tr-TR" dirty="0"/>
              <a:t>. Apart </a:t>
            </a:r>
            <a:r>
              <a:rPr lang="tr-TR" dirty="0" err="1"/>
              <a:t>from</a:t>
            </a:r>
            <a:r>
              <a:rPr lang="tr-TR" dirty="0"/>
              <a:t> </a:t>
            </a:r>
            <a:r>
              <a:rPr lang="tr-TR" dirty="0" err="1"/>
              <a:t>this</a:t>
            </a:r>
            <a:r>
              <a:rPr lang="tr-TR" dirty="0"/>
              <a:t>, </a:t>
            </a:r>
            <a:r>
              <a:rPr lang="tr-TR" dirty="0" err="1"/>
              <a:t>every</a:t>
            </a:r>
            <a:r>
              <a:rPr lang="tr-TR" dirty="0"/>
              <a:t> </a:t>
            </a:r>
            <a:r>
              <a:rPr lang="tr-TR" dirty="0" err="1"/>
              <a:t>tribe</a:t>
            </a:r>
            <a:r>
              <a:rPr lang="tr-TR" dirty="0"/>
              <a:t> </a:t>
            </a:r>
            <a:r>
              <a:rPr lang="tr-TR" dirty="0" err="1"/>
              <a:t>was</a:t>
            </a:r>
            <a:r>
              <a:rPr lang="tr-TR" dirty="0"/>
              <a:t> </a:t>
            </a:r>
            <a:r>
              <a:rPr lang="tr-TR" dirty="0" err="1"/>
              <a:t>given</a:t>
            </a:r>
            <a:r>
              <a:rPr lang="tr-TR" dirty="0"/>
              <a:t> </a:t>
            </a:r>
            <a:r>
              <a:rPr lang="tr-TR" dirty="0" err="1"/>
              <a:t>the</a:t>
            </a:r>
            <a:r>
              <a:rPr lang="tr-TR" dirty="0"/>
              <a:t> </a:t>
            </a:r>
            <a:r>
              <a:rPr lang="tr-TR" dirty="0" err="1"/>
              <a:t>right</a:t>
            </a:r>
            <a:r>
              <a:rPr lang="tr-TR" dirty="0"/>
              <a:t> </a:t>
            </a:r>
            <a:r>
              <a:rPr lang="tr-TR" dirty="0" err="1"/>
              <a:t>to</a:t>
            </a:r>
            <a:r>
              <a:rPr lang="tr-TR" dirty="0"/>
              <a:t> </a:t>
            </a:r>
            <a:r>
              <a:rPr lang="tr-TR" dirty="0" err="1"/>
              <a:t>act</a:t>
            </a:r>
            <a:r>
              <a:rPr lang="tr-TR" dirty="0"/>
              <a:t> </a:t>
            </a:r>
            <a:r>
              <a:rPr lang="tr-TR" dirty="0" err="1"/>
              <a:t>independently</a:t>
            </a:r>
            <a:r>
              <a:rPr lang="tr-TR"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smtClean="0"/>
              <a:t>In</a:t>
            </a:r>
            <a:r>
              <a:rPr lang="tr-TR" dirty="0" smtClean="0"/>
              <a:t> </a:t>
            </a:r>
            <a:r>
              <a:rPr lang="tr-TR" dirty="0" err="1" smtClean="0"/>
              <a:t>this</a:t>
            </a:r>
            <a:r>
              <a:rPr lang="tr-TR" dirty="0" smtClean="0"/>
              <a:t> </a:t>
            </a:r>
            <a:r>
              <a:rPr lang="tr-TR" dirty="0" err="1" smtClean="0"/>
              <a:t>structure</a:t>
            </a:r>
            <a:r>
              <a:rPr lang="tr-TR" dirty="0" smtClean="0"/>
              <a:t>, </a:t>
            </a:r>
            <a:r>
              <a:rPr lang="tr-TR" dirty="0" err="1" smtClean="0"/>
              <a:t>which</a:t>
            </a:r>
            <a:r>
              <a:rPr lang="tr-TR" dirty="0" smtClean="0"/>
              <a:t> had a </a:t>
            </a:r>
            <a:r>
              <a:rPr lang="tr-TR" dirty="0" err="1" smtClean="0"/>
              <a:t>simple</a:t>
            </a:r>
            <a:r>
              <a:rPr lang="tr-TR" dirty="0" smtClean="0"/>
              <a:t> </a:t>
            </a:r>
            <a:r>
              <a:rPr lang="tr-TR" dirty="0" err="1" smtClean="0"/>
              <a:t>political</a:t>
            </a:r>
            <a:r>
              <a:rPr lang="tr-TR" dirty="0" smtClean="0"/>
              <a:t> </a:t>
            </a:r>
            <a:r>
              <a:rPr lang="tr-TR" dirty="0" err="1" smtClean="0"/>
              <a:t>organization</a:t>
            </a:r>
            <a:r>
              <a:rPr lang="tr-TR" dirty="0" smtClean="0"/>
              <a:t>, </a:t>
            </a:r>
            <a:r>
              <a:rPr lang="tr-TR" dirty="0" err="1" smtClean="0"/>
              <a:t>the</a:t>
            </a:r>
            <a:r>
              <a:rPr lang="tr-TR" dirty="0" smtClean="0"/>
              <a:t> </a:t>
            </a:r>
            <a:r>
              <a:rPr lang="tr-TR" dirty="0" err="1" smtClean="0"/>
              <a:t>authority</a:t>
            </a:r>
            <a:r>
              <a:rPr lang="tr-TR" dirty="0" smtClean="0"/>
              <a:t> </a:t>
            </a:r>
            <a:r>
              <a:rPr lang="tr-TR" dirty="0" err="1" smtClean="0"/>
              <a:t>was</a:t>
            </a:r>
            <a:r>
              <a:rPr lang="tr-TR" dirty="0" smtClean="0"/>
              <a:t> </a:t>
            </a:r>
            <a:r>
              <a:rPr lang="tr-TR" dirty="0" err="1" smtClean="0"/>
              <a:t>represented</a:t>
            </a:r>
            <a:r>
              <a:rPr lang="tr-TR" dirty="0" smtClean="0"/>
              <a:t> </a:t>
            </a:r>
            <a:r>
              <a:rPr lang="tr-TR" dirty="0" err="1" smtClean="0"/>
              <a:t>by</a:t>
            </a:r>
            <a:r>
              <a:rPr lang="tr-TR" dirty="0" smtClean="0"/>
              <a:t> </a:t>
            </a:r>
            <a:r>
              <a:rPr lang="tr-TR" dirty="0" err="1" smtClean="0"/>
              <a:t>the</a:t>
            </a:r>
            <a:r>
              <a:rPr lang="tr-TR" dirty="0" smtClean="0"/>
              <a:t> </a:t>
            </a:r>
            <a:r>
              <a:rPr lang="tr-TR" dirty="0" err="1" smtClean="0"/>
              <a:t>tribe</a:t>
            </a:r>
            <a:r>
              <a:rPr lang="tr-TR" dirty="0" smtClean="0"/>
              <a:t> </a:t>
            </a:r>
            <a:r>
              <a:rPr lang="tr-TR" dirty="0" err="1" smtClean="0"/>
              <a:t>leader</a:t>
            </a:r>
            <a:r>
              <a:rPr lang="tr-TR" dirty="0" smtClean="0"/>
              <a:t>, </a:t>
            </a:r>
            <a:r>
              <a:rPr lang="tr-TR" dirty="0" err="1" smtClean="0"/>
              <a:t>who</a:t>
            </a:r>
            <a:r>
              <a:rPr lang="tr-TR" dirty="0" smtClean="0"/>
              <a:t> </a:t>
            </a:r>
            <a:r>
              <a:rPr lang="tr-TR" dirty="0" err="1" smtClean="0"/>
              <a:t>was</a:t>
            </a:r>
            <a:r>
              <a:rPr lang="tr-TR" dirty="0" smtClean="0"/>
              <a:t> </a:t>
            </a:r>
            <a:r>
              <a:rPr lang="tr-TR" dirty="0" err="1" smtClean="0"/>
              <a:t>referred</a:t>
            </a:r>
            <a:r>
              <a:rPr lang="tr-TR" dirty="0" smtClean="0"/>
              <a:t> </a:t>
            </a:r>
            <a:r>
              <a:rPr lang="tr-TR" dirty="0" err="1" smtClean="0"/>
              <a:t>to</a:t>
            </a:r>
            <a:r>
              <a:rPr lang="tr-TR" dirty="0" smtClean="0"/>
              <a:t> </a:t>
            </a:r>
            <a:r>
              <a:rPr lang="tr-TR" dirty="0" err="1" smtClean="0"/>
              <a:t>with</a:t>
            </a:r>
            <a:r>
              <a:rPr lang="tr-TR" dirty="0" smtClean="0"/>
              <a:t> </a:t>
            </a:r>
            <a:r>
              <a:rPr lang="tr-TR" dirty="0" err="1" smtClean="0"/>
              <a:t>titles</a:t>
            </a:r>
            <a:r>
              <a:rPr lang="tr-TR" dirty="0" smtClean="0"/>
              <a:t> of </a:t>
            </a:r>
            <a:r>
              <a:rPr lang="tr-TR" i="1" dirty="0" err="1" smtClean="0"/>
              <a:t>sheik</a:t>
            </a:r>
            <a:r>
              <a:rPr lang="tr-TR" i="1" dirty="0" smtClean="0"/>
              <a:t>, reis emir, rab, </a:t>
            </a:r>
            <a:r>
              <a:rPr lang="tr-TR" dirty="0" err="1" smtClean="0"/>
              <a:t>or</a:t>
            </a:r>
            <a:r>
              <a:rPr lang="tr-TR" i="1" dirty="0" smtClean="0"/>
              <a:t> </a:t>
            </a:r>
            <a:r>
              <a:rPr lang="tr-TR" i="1" dirty="0" err="1" smtClean="0"/>
              <a:t>sayyid</a:t>
            </a:r>
            <a:r>
              <a:rPr lang="tr-TR" dirty="0" smtClean="0"/>
              <a:t>. </a:t>
            </a:r>
            <a:r>
              <a:rPr lang="tr-TR" dirty="0" err="1" smtClean="0"/>
              <a:t>Tribal</a:t>
            </a:r>
            <a:r>
              <a:rPr lang="tr-TR" dirty="0" smtClean="0"/>
              <a:t> </a:t>
            </a:r>
            <a:r>
              <a:rPr lang="tr-TR" dirty="0" err="1" smtClean="0"/>
              <a:t>leaders</a:t>
            </a:r>
            <a:r>
              <a:rPr lang="tr-TR" dirty="0" smtClean="0"/>
              <a:t> </a:t>
            </a:r>
            <a:r>
              <a:rPr lang="tr-TR" dirty="0" err="1" smtClean="0"/>
              <a:t>were</a:t>
            </a:r>
            <a:r>
              <a:rPr lang="tr-TR" dirty="0" smtClean="0"/>
              <a:t> </a:t>
            </a:r>
            <a:r>
              <a:rPr lang="tr-TR" dirty="0" err="1" smtClean="0"/>
              <a:t>chosen</a:t>
            </a:r>
            <a:r>
              <a:rPr lang="tr-TR" dirty="0" smtClean="0"/>
              <a:t> </a:t>
            </a:r>
            <a:r>
              <a:rPr lang="tr-TR" dirty="0" err="1" smtClean="0"/>
              <a:t>from</a:t>
            </a:r>
            <a:r>
              <a:rPr lang="tr-TR" dirty="0" smtClean="0"/>
              <a:t> </a:t>
            </a:r>
            <a:r>
              <a:rPr lang="tr-TR" dirty="0" err="1" smtClean="0"/>
              <a:t>among</a:t>
            </a:r>
            <a:r>
              <a:rPr lang="tr-TR" dirty="0" smtClean="0"/>
              <a:t> </a:t>
            </a:r>
            <a:r>
              <a:rPr lang="tr-TR" dirty="0" err="1" smtClean="0"/>
              <a:t>the</a:t>
            </a:r>
            <a:r>
              <a:rPr lang="tr-TR" dirty="0" smtClean="0"/>
              <a:t> </a:t>
            </a:r>
            <a:r>
              <a:rPr lang="tr-TR" dirty="0" err="1" smtClean="0"/>
              <a:t>elders</a:t>
            </a:r>
            <a:r>
              <a:rPr lang="tr-TR" dirty="0" smtClean="0"/>
              <a:t> of </a:t>
            </a:r>
            <a:r>
              <a:rPr lang="tr-TR" dirty="0" err="1" smtClean="0"/>
              <a:t>each</a:t>
            </a:r>
            <a:r>
              <a:rPr lang="tr-TR" dirty="0" smtClean="0"/>
              <a:t> </a:t>
            </a:r>
            <a:r>
              <a:rPr lang="tr-TR" dirty="0" err="1" smtClean="0"/>
              <a:t>tribe</a:t>
            </a:r>
            <a:r>
              <a:rPr lang="tr-TR" dirty="0" smtClean="0"/>
              <a:t>; </a:t>
            </a:r>
            <a:r>
              <a:rPr lang="tr-TR" dirty="0" err="1" smtClean="0"/>
              <a:t>the</a:t>
            </a:r>
            <a:r>
              <a:rPr lang="tr-TR" dirty="0" smtClean="0"/>
              <a:t> </a:t>
            </a:r>
            <a:r>
              <a:rPr lang="tr-TR" dirty="0" err="1" smtClean="0"/>
              <a:t>person</a:t>
            </a:r>
            <a:r>
              <a:rPr lang="tr-TR" dirty="0" smtClean="0"/>
              <a:t> </a:t>
            </a:r>
            <a:r>
              <a:rPr lang="tr-TR" dirty="0" err="1" smtClean="0"/>
              <a:t>chosen</a:t>
            </a:r>
            <a:r>
              <a:rPr lang="tr-TR" dirty="0" smtClean="0"/>
              <a:t> </a:t>
            </a:r>
            <a:r>
              <a:rPr lang="tr-TR" dirty="0" err="1" smtClean="0"/>
              <a:t>would</a:t>
            </a:r>
            <a:r>
              <a:rPr lang="tr-TR" dirty="0" smtClean="0"/>
              <a:t> be </a:t>
            </a:r>
            <a:r>
              <a:rPr lang="tr-TR" dirty="0" err="1" smtClean="0"/>
              <a:t>someone</a:t>
            </a:r>
            <a:r>
              <a:rPr lang="tr-TR" dirty="0" smtClean="0"/>
              <a:t> </a:t>
            </a:r>
            <a:r>
              <a:rPr lang="tr-TR" dirty="0" err="1" smtClean="0"/>
              <a:t>with</a:t>
            </a:r>
            <a:r>
              <a:rPr lang="tr-TR" dirty="0" smtClean="0"/>
              <a:t> </a:t>
            </a:r>
            <a:r>
              <a:rPr lang="tr-TR" dirty="0" err="1" smtClean="0"/>
              <a:t>status</a:t>
            </a:r>
            <a:r>
              <a:rPr lang="tr-TR" dirty="0" smtClean="0"/>
              <a:t> </a:t>
            </a:r>
            <a:r>
              <a:rPr lang="tr-TR" dirty="0" err="1" smtClean="0"/>
              <a:t>due</a:t>
            </a:r>
            <a:r>
              <a:rPr lang="tr-TR" dirty="0" smtClean="0"/>
              <a:t> </a:t>
            </a:r>
            <a:r>
              <a:rPr lang="tr-TR" dirty="0" err="1" smtClean="0"/>
              <a:t>to</a:t>
            </a:r>
            <a:r>
              <a:rPr lang="tr-TR" dirty="0" smtClean="0"/>
              <a:t> </a:t>
            </a:r>
            <a:r>
              <a:rPr lang="tr-TR" dirty="0" err="1" smtClean="0"/>
              <a:t>their</a:t>
            </a:r>
            <a:r>
              <a:rPr lang="tr-TR" dirty="0" smtClean="0"/>
              <a:t> </a:t>
            </a:r>
            <a:r>
              <a:rPr lang="tr-TR" dirty="0" err="1" smtClean="0"/>
              <a:t>wealth</a:t>
            </a:r>
            <a:r>
              <a:rPr lang="tr-TR" dirty="0" smtClean="0"/>
              <a:t> </a:t>
            </a:r>
            <a:r>
              <a:rPr lang="tr-TR" dirty="0" err="1" smtClean="0"/>
              <a:t>or</a:t>
            </a:r>
            <a:r>
              <a:rPr lang="tr-TR" dirty="0" smtClean="0"/>
              <a:t> </a:t>
            </a:r>
            <a:r>
              <a:rPr lang="tr-TR" dirty="0" err="1" smtClean="0"/>
              <a:t>honor</a:t>
            </a:r>
            <a:r>
              <a:rPr lang="tr-TR" dirty="0" smtClean="0"/>
              <a:t>. </a:t>
            </a:r>
            <a:r>
              <a:rPr lang="tr-TR" dirty="0" err="1" smtClean="0"/>
              <a:t>Each</a:t>
            </a:r>
            <a:r>
              <a:rPr lang="tr-TR" dirty="0" smtClean="0"/>
              <a:t> </a:t>
            </a:r>
            <a:r>
              <a:rPr lang="tr-TR" dirty="0" err="1" smtClean="0"/>
              <a:t>leader</a:t>
            </a:r>
            <a:r>
              <a:rPr lang="tr-TR" dirty="0" smtClean="0"/>
              <a:t> had </a:t>
            </a:r>
            <a:r>
              <a:rPr lang="tr-TR" dirty="0" err="1" smtClean="0"/>
              <a:t>equal</a:t>
            </a:r>
            <a:r>
              <a:rPr lang="tr-TR" dirty="0" smtClean="0"/>
              <a:t> </a:t>
            </a:r>
            <a:r>
              <a:rPr lang="tr-TR" dirty="0" err="1" smtClean="0"/>
              <a:t>rights</a:t>
            </a:r>
            <a:r>
              <a:rPr lang="tr-TR" dirty="0" smtClean="0"/>
              <a:t> in </a:t>
            </a:r>
            <a:r>
              <a:rPr lang="tr-TR" dirty="0" err="1" smtClean="0"/>
              <a:t>the</a:t>
            </a:r>
            <a:r>
              <a:rPr lang="tr-TR" dirty="0" smtClean="0"/>
              <a:t> </a:t>
            </a:r>
            <a:r>
              <a:rPr lang="tr-TR" dirty="0" err="1" smtClean="0"/>
              <a:t>tribal</a:t>
            </a:r>
            <a:r>
              <a:rPr lang="tr-TR" dirty="0" smtClean="0"/>
              <a:t> </a:t>
            </a:r>
            <a:r>
              <a:rPr lang="tr-TR" dirty="0" err="1" smtClean="0"/>
              <a:t>gatherings</a:t>
            </a:r>
            <a:r>
              <a:rPr lang="tr-TR" dirty="0" smtClean="0"/>
              <a:t>.</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187</TotalTime>
  <Words>517</Words>
  <Application>Microsoft Office PowerPoint</Application>
  <PresentationFormat>Ekran Gösterisi (4:3)</PresentationFormat>
  <Paragraphs>28</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Gündönümü</vt:lpstr>
      <vt:lpstr>Medina and Taif</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Medina and Taif</dc:title>
  <dc:creator>pc</dc:creator>
  <cp:lastModifiedBy>pc</cp:lastModifiedBy>
  <cp:revision>23</cp:revision>
  <dcterms:created xsi:type="dcterms:W3CDTF">2014-10-13T16:21:35Z</dcterms:created>
  <dcterms:modified xsi:type="dcterms:W3CDTF">2017-09-18T16:17:51Z</dcterms:modified>
</cp:coreProperties>
</file>