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14"/>
  </p:notesMasterIdLst>
  <p:handoutMasterIdLst>
    <p:handoutMasterId r:id="rId15"/>
  </p:handoutMasterIdLst>
  <p:sldIdLst>
    <p:sldId id="285" r:id="rId5"/>
    <p:sldId id="257" r:id="rId6"/>
    <p:sldId id="258" r:id="rId7"/>
    <p:sldId id="262" r:id="rId8"/>
    <p:sldId id="263" r:id="rId9"/>
    <p:sldId id="264" r:id="rId10"/>
    <p:sldId id="259" r:id="rId11"/>
    <p:sldId id="260" r:id="rId12"/>
    <p:sldId id="261" r:id="rId13"/>
  </p:sldIdLst>
  <p:sldSz cx="12188825" cy="6858000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DB6510-EFAE-4E5E-8EA3-E2843A8C4B10}" v="1" dt="2020-05-27T14:33:49.2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599" autoAdjust="0"/>
  </p:normalViewPr>
  <p:slideViewPr>
    <p:cSldViewPr>
      <p:cViewPr varScale="1">
        <p:scale>
          <a:sx n="55" d="100"/>
          <a:sy n="55" d="100"/>
        </p:scale>
        <p:origin x="758" y="43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al Nur Gözüküçük" userId="c9e7c93c-5cb0-4c0e-8df3-2f019b03d73c" providerId="ADAL" clId="{6FDB6510-EFAE-4E5E-8EA3-E2843A8C4B10}"/>
    <pc:docChg chg="addSld modSld">
      <pc:chgData name="Hilal Nur Gözüküçük" userId="c9e7c93c-5cb0-4c0e-8df3-2f019b03d73c" providerId="ADAL" clId="{6FDB6510-EFAE-4E5E-8EA3-E2843A8C4B10}" dt="2020-05-27T14:33:49.198" v="0"/>
      <pc:docMkLst>
        <pc:docMk/>
      </pc:docMkLst>
      <pc:sldChg chg="add">
        <pc:chgData name="Hilal Nur Gözüküçük" userId="c9e7c93c-5cb0-4c0e-8df3-2f019b03d73c" providerId="ADAL" clId="{6FDB6510-EFAE-4E5E-8EA3-E2843A8C4B10}" dt="2020-05-27T14:33:49.198" v="0"/>
        <pc:sldMkLst>
          <pc:docMk/>
          <pc:sldMk cId="4043879305" sldId="28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01114579-D02A-4B51-B5DF-8EC449F77AC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812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Asıl metin stillerini düzenlemek için tıklayın</a:t>
            </a:r>
          </a:p>
          <a:p>
            <a:pPr lvl="1" rtl="0"/>
            <a:r>
              <a:t>İkinci düzey</a:t>
            </a:r>
          </a:p>
          <a:p>
            <a:pPr lvl="2" rtl="0"/>
            <a:r>
              <a:t>Üçüncü düzey</a:t>
            </a:r>
          </a:p>
          <a:p>
            <a:pPr lvl="3" rtl="0"/>
            <a:r>
              <a:t>Dördüncü düzey</a:t>
            </a:r>
          </a:p>
          <a:p>
            <a:pPr lvl="4" rtl="0"/>
            <a:r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C6074690-7256-4BB9-AC0F-97AEAE8CDEC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426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376792" y="1905003"/>
            <a:ext cx="9435241" cy="1625599"/>
          </a:xfrm>
        </p:spPr>
        <p:txBody>
          <a:bodyPr rtlCol="0">
            <a:normAutofit/>
          </a:bodyPr>
          <a:lstStyle>
            <a:lvl1pPr algn="ctr" rtl="0">
              <a:lnSpc>
                <a:spcPct val="90000"/>
              </a:lnSpc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82103" y="3657123"/>
            <a:ext cx="9429931" cy="991077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tr-TR"/>
              <a:t>Asıl alt başlık stilini düzenlemek için tıklayın</a:t>
            </a:r>
            <a:endParaRPr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  <p:grpSp>
        <p:nvGrpSpPr>
          <p:cNvPr id="7" name="Grup 6"/>
          <p:cNvGrpSpPr/>
          <p:nvPr/>
        </p:nvGrpSpPr>
        <p:grpSpPr>
          <a:xfrm>
            <a:off x="1218882" y="1600200"/>
            <a:ext cx="9739746" cy="73152"/>
            <a:chOff x="914400" y="1200150"/>
            <a:chExt cx="7306712" cy="54864"/>
          </a:xfrm>
        </p:grpSpPr>
        <p:sp>
          <p:nvSpPr>
            <p:cNvPr id="8" name="Oval 7"/>
            <p:cNvSpPr/>
            <p:nvPr/>
          </p:nvSpPr>
          <p:spPr>
            <a:xfrm>
              <a:off x="8166248" y="12001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14400" y="12001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grpSp>
          <p:nvGrpSpPr>
            <p:cNvPr id="10" name="Grup 9"/>
            <p:cNvGrpSpPr/>
            <p:nvPr/>
          </p:nvGrpSpPr>
          <p:grpSpPr>
            <a:xfrm>
              <a:off x="1036847" y="1207626"/>
              <a:ext cx="7074290" cy="38998"/>
              <a:chOff x="2141408" y="1752956"/>
              <a:chExt cx="7315200" cy="38998"/>
            </a:xfrm>
            <a:solidFill>
              <a:schemeClr val="tx2"/>
            </a:solidFill>
          </p:grpSpPr>
          <p:cxnSp>
            <p:nvCxnSpPr>
              <p:cNvPr id="11" name="Düz Bağlayıcı 10"/>
              <p:cNvCxnSpPr/>
              <p:nvPr/>
            </p:nvCxnSpPr>
            <p:spPr>
              <a:xfrm>
                <a:off x="2141408" y="1752956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Düz Bağlayıcı 11"/>
              <p:cNvCxnSpPr/>
              <p:nvPr/>
            </p:nvCxnSpPr>
            <p:spPr>
              <a:xfrm>
                <a:off x="2141408" y="1791954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" name="Grup 12"/>
          <p:cNvGrpSpPr/>
          <p:nvPr/>
        </p:nvGrpSpPr>
        <p:grpSpPr>
          <a:xfrm>
            <a:off x="1218882" y="4851400"/>
            <a:ext cx="9739746" cy="73152"/>
            <a:chOff x="914400" y="3638550"/>
            <a:chExt cx="7306712" cy="54864"/>
          </a:xfrm>
        </p:grpSpPr>
        <p:sp>
          <p:nvSpPr>
            <p:cNvPr id="14" name="Oval 13"/>
            <p:cNvSpPr/>
            <p:nvPr/>
          </p:nvSpPr>
          <p:spPr>
            <a:xfrm>
              <a:off x="8166248" y="36385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5" name="Oval 14"/>
            <p:cNvSpPr/>
            <p:nvPr/>
          </p:nvSpPr>
          <p:spPr>
            <a:xfrm>
              <a:off x="914400" y="36385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grpSp>
          <p:nvGrpSpPr>
            <p:cNvPr id="16" name="Grup 15"/>
            <p:cNvGrpSpPr/>
            <p:nvPr/>
          </p:nvGrpSpPr>
          <p:grpSpPr>
            <a:xfrm>
              <a:off x="1036847" y="3646026"/>
              <a:ext cx="7074290" cy="38998"/>
              <a:chOff x="2141408" y="1752956"/>
              <a:chExt cx="7315200" cy="38998"/>
            </a:xfrm>
            <a:solidFill>
              <a:schemeClr val="tx2"/>
            </a:solidFill>
          </p:grpSpPr>
          <p:cxnSp>
            <p:nvCxnSpPr>
              <p:cNvPr id="17" name="Düz Bağlayıcı 16"/>
              <p:cNvCxnSpPr/>
              <p:nvPr/>
            </p:nvCxnSpPr>
            <p:spPr>
              <a:xfrm>
                <a:off x="2141408" y="1752956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Düz Bağlayıcı 17"/>
              <p:cNvCxnSpPr/>
              <p:nvPr/>
            </p:nvCxnSpPr>
            <p:spPr>
              <a:xfrm>
                <a:off x="2141408" y="1791954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7437643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3223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834563" y="434975"/>
            <a:ext cx="1168400" cy="5661025"/>
          </a:xfrm>
        </p:spPr>
        <p:txBody>
          <a:bodyPr vert="eaVert"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7613" y="434975"/>
            <a:ext cx="8413750" cy="5661025"/>
          </a:xfrm>
        </p:spPr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8570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9906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22030" y="990599"/>
            <a:ext cx="9344765" cy="2235203"/>
          </a:xfrm>
        </p:spPr>
        <p:txBody>
          <a:bodyPr rtlCol="0" anchor="b">
            <a:normAutofit/>
          </a:bodyPr>
          <a:lstStyle>
            <a:lvl1pPr algn="ctr" rtl="0">
              <a:lnSpc>
                <a:spcPct val="90000"/>
              </a:lnSpc>
              <a:defRPr sz="4800" b="0" cap="none" baseline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422030" y="3733800"/>
            <a:ext cx="9344765" cy="1219200"/>
          </a:xfrm>
        </p:spPr>
        <p:txBody>
          <a:bodyPr rtlCol="0" anchor="t"/>
          <a:lstStyle>
            <a:lvl1pPr marL="0" indent="0" algn="ctr" rtl="0"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  <a:lvl2pPr marL="4572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  <p:grpSp>
        <p:nvGrpSpPr>
          <p:cNvPr id="13" name="Grup 12"/>
          <p:cNvGrpSpPr/>
          <p:nvPr/>
        </p:nvGrpSpPr>
        <p:grpSpPr>
          <a:xfrm>
            <a:off x="3273781" y="3475736"/>
            <a:ext cx="5641265" cy="54864"/>
            <a:chOff x="2455975" y="2588441"/>
            <a:chExt cx="4232051" cy="41148"/>
          </a:xfrm>
        </p:grpSpPr>
        <p:sp>
          <p:nvSpPr>
            <p:cNvPr id="14" name="Oval 13"/>
            <p:cNvSpPr/>
            <p:nvPr/>
          </p:nvSpPr>
          <p:spPr>
            <a:xfrm>
              <a:off x="6642306" y="2588441"/>
              <a:ext cx="45720" cy="41148"/>
            </a:xfrm>
            <a:prstGeom prst="ellipse">
              <a:avLst/>
            </a:prstGeom>
            <a:solidFill>
              <a:schemeClr val="tx1"/>
            </a:solidFill>
            <a:ln w="264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455975" y="2588441"/>
              <a:ext cx="45720" cy="41148"/>
            </a:xfrm>
            <a:prstGeom prst="ellipse">
              <a:avLst/>
            </a:prstGeom>
            <a:solidFill>
              <a:schemeClr val="tx1"/>
            </a:solidFill>
            <a:ln w="264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grpSp>
          <p:nvGrpSpPr>
            <p:cNvPr id="16" name="Grup 15"/>
            <p:cNvGrpSpPr/>
            <p:nvPr/>
          </p:nvGrpSpPr>
          <p:grpSpPr>
            <a:xfrm>
              <a:off x="2563229" y="2594391"/>
              <a:ext cx="4023360" cy="29249"/>
              <a:chOff x="2550323" y="3458731"/>
              <a:chExt cx="4023360" cy="38998"/>
            </a:xfrm>
          </p:grpSpPr>
          <p:cxnSp>
            <p:nvCxnSpPr>
              <p:cNvPr id="17" name="Düz Bağlayıcı 16"/>
              <p:cNvCxnSpPr/>
              <p:nvPr/>
            </p:nvCxnSpPr>
            <p:spPr>
              <a:xfrm>
                <a:off x="2550323" y="3458731"/>
                <a:ext cx="402336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</a:ln>
              <a:effectLst/>
            </p:spPr>
          </p:cxnSp>
          <p:cxnSp>
            <p:nvCxnSpPr>
              <p:cNvPr id="18" name="Düz Bağlayıcı 17"/>
              <p:cNvCxnSpPr/>
              <p:nvPr/>
            </p:nvCxnSpPr>
            <p:spPr>
              <a:xfrm>
                <a:off x="2550323" y="3497729"/>
                <a:ext cx="402336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</a:ln>
              <a:effectLst/>
            </p:spPr>
          </p:cxnSp>
        </p:grpSp>
      </p:grpSp>
    </p:spTree>
    <p:extLst>
      <p:ext uri="{BB962C8B-B14F-4D97-AF65-F5344CB8AC3E}">
        <p14:creationId xmlns:p14="http://schemas.microsoft.com/office/powerpoint/2010/main" val="55262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8883" y="1803400"/>
            <a:ext cx="4773956" cy="42672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800"/>
            </a:lvl6pPr>
            <a:lvl7pPr algn="l" rtl="0">
              <a:defRPr sz="1800"/>
            </a:lvl7pPr>
            <a:lvl8pPr algn="l" rtl="0">
              <a:defRPr sz="1800"/>
            </a:lvl8pPr>
            <a:lvl9pPr algn="l" rtl="0">
              <a:defRPr sz="18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5986" y="1803400"/>
            <a:ext cx="4773956" cy="42672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800"/>
            </a:lvl6pPr>
            <a:lvl7pPr algn="l" rtl="0">
              <a:defRPr sz="1800"/>
            </a:lvl7pPr>
            <a:lvl8pPr algn="l" rtl="0">
              <a:defRPr sz="1800" baseline="0"/>
            </a:lvl8pPr>
            <a:lvl9pPr algn="l" rtl="0">
              <a:defRPr sz="1800"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077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22945" y="1803400"/>
            <a:ext cx="4769806" cy="711200"/>
          </a:xfrm>
        </p:spPr>
        <p:txBody>
          <a:bodyPr rtlCol="0" anchor="ctr">
            <a:normAutofit/>
          </a:bodyPr>
          <a:lstStyle>
            <a:lvl1pPr marL="0" indent="0" algn="l" rtl="0">
              <a:lnSpc>
                <a:spcPct val="90000"/>
              </a:lnSpc>
              <a:spcBef>
                <a:spcPts val="0"/>
              </a:spcBef>
              <a:buNone/>
              <a:defRPr sz="20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218883" y="2514600"/>
            <a:ext cx="4773956" cy="3556000"/>
          </a:xfrm>
        </p:spPr>
        <p:txBody>
          <a:bodyPr rtlCol="0">
            <a:normAutofit/>
          </a:bodyPr>
          <a:lstStyle>
            <a:lvl1pPr algn="l" rtl="0">
              <a:spcBef>
                <a:spcPts val="1600"/>
              </a:spcBef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200049" y="1803400"/>
            <a:ext cx="4769806" cy="711200"/>
          </a:xfrm>
        </p:spPr>
        <p:txBody>
          <a:bodyPr rtlCol="0" anchor="ctr">
            <a:normAutofit/>
          </a:bodyPr>
          <a:lstStyle>
            <a:lvl1pPr marL="0" indent="0" algn="l" rtl="0">
              <a:lnSpc>
                <a:spcPct val="90000"/>
              </a:lnSpc>
              <a:spcBef>
                <a:spcPts val="0"/>
              </a:spcBef>
              <a:buNone/>
              <a:defRPr sz="20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5986" y="2514600"/>
            <a:ext cx="4773956" cy="3556000"/>
          </a:xfrm>
        </p:spPr>
        <p:txBody>
          <a:bodyPr rtlCol="0">
            <a:normAutofit/>
          </a:bodyPr>
          <a:lstStyle>
            <a:lvl1pPr algn="l" rtl="0">
              <a:spcBef>
                <a:spcPts val="1600"/>
              </a:spcBef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2583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65934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287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 rtl="0">
              <a:defRPr sz="3200" b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18883" y="1803400"/>
            <a:ext cx="6602281" cy="4267201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600"/>
            </a:lvl6pPr>
            <a:lvl7pPr algn="l" rtl="0">
              <a:defRPr sz="1600"/>
            </a:lvl7pPr>
            <a:lvl8pPr algn="l" rtl="0">
              <a:defRPr sz="1600" baseline="0"/>
            </a:lvl8pPr>
            <a:lvl9pPr algn="l" rtl="0">
              <a:defRPr sz="1600"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25883" y="1803400"/>
            <a:ext cx="2844060" cy="4267201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20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58646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Resim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 rtl="0">
              <a:defRPr sz="3200" b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8" name="Dikdörtgen 7"/>
          <p:cNvSpPr/>
          <p:nvPr/>
        </p:nvSpPr>
        <p:spPr>
          <a:xfrm>
            <a:off x="1218883" y="1803400"/>
            <a:ext cx="6602280" cy="426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/>
          </a:p>
        </p:txBody>
      </p:sp>
      <p:sp>
        <p:nvSpPr>
          <p:cNvPr id="3" name="Resim Yer Tutucusu 2" descr="Resim eklemek için boş yer tutucu. Yer tutucuya tıklayın ve eklemek istediğiniz resmi seçin."/>
          <p:cNvSpPr>
            <a:spLocks noGrp="1"/>
          </p:cNvSpPr>
          <p:nvPr>
            <p:ph type="pic" idx="1"/>
          </p:nvPr>
        </p:nvSpPr>
        <p:spPr>
          <a:xfrm>
            <a:off x="1338739" y="1925320"/>
            <a:ext cx="6362567" cy="4023360"/>
          </a:xfrm>
          <a:solidFill>
            <a:schemeClr val="bg2"/>
          </a:solidFill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tr-TR"/>
              <a:t>Resim eklemek için simgeye tıklayın</a:t>
            </a:r>
            <a:endParaRPr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25883" y="1803401"/>
            <a:ext cx="2844060" cy="41656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20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5057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sz="2400"/>
          </a:p>
        </p:txBody>
      </p:sp>
      <p:sp>
        <p:nvSpPr>
          <p:cNvPr id="8" name="Yuvarlatılmış Dikdörtgen 7"/>
          <p:cNvSpPr/>
          <p:nvPr/>
        </p:nvSpPr>
        <p:spPr>
          <a:xfrm>
            <a:off x="304721" y="301752"/>
            <a:ext cx="11579384" cy="6254496"/>
          </a:xfrm>
          <a:prstGeom prst="roundRect">
            <a:avLst>
              <a:gd name="adj" fmla="val 2341"/>
            </a:avLst>
          </a:prstGeom>
          <a:solidFill>
            <a:srgbClr val="FFFFFF"/>
          </a:solidFill>
          <a:ln>
            <a:noFill/>
          </a:ln>
          <a:effectLst>
            <a:innerShdw blurRad="508000">
              <a:srgbClr val="FFD14B">
                <a:alpha val="69804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/>
          </a:p>
        </p:txBody>
      </p:sp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218883" y="431800"/>
            <a:ext cx="9751060" cy="1168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18883" y="1803400"/>
            <a:ext cx="975106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t>Asıl metin stillerini düzenlemek için tıklayın</a:t>
            </a:r>
          </a:p>
          <a:p>
            <a:pPr lvl="1" rtl="0"/>
            <a:r>
              <a:t>İkinci düzey</a:t>
            </a:r>
          </a:p>
          <a:p>
            <a:pPr lvl="2" rtl="0"/>
            <a:r>
              <a:t>Üçüncü düzey</a:t>
            </a:r>
          </a:p>
          <a:p>
            <a:pPr lvl="3" rtl="0"/>
            <a:r>
              <a:t>Dördüncü düzey</a:t>
            </a:r>
          </a:p>
          <a:p>
            <a:pPr lvl="4" rtl="0"/>
            <a:r>
              <a:t>Beşinci düzey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1218882" y="6172200"/>
            <a:ext cx="741487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8836898" y="6172200"/>
            <a:ext cx="1218883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0258928" y="6172200"/>
            <a:ext cx="711015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7221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0392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144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53896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55648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359152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660904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ECAF71-7BD3-45DE-91FD-68A17C4E8D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Hukuk Başlangıcı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691F82C-161A-493E-91CF-0F6625E96F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387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4988558-02B7-446C-95EE-DB21AB572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HUKUKUN KAYNAKLARI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BAFE56-BD7A-40B5-A2CA-C46FCF2FE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romanUcPeriod"/>
            </a:pPr>
            <a:r>
              <a:rPr lang="tr-TR" dirty="0"/>
              <a:t>KAYNAK KAVRAMI VE KAYNAK ÇEŞİTLERİ</a:t>
            </a:r>
          </a:p>
          <a:p>
            <a:pPr marL="971550" lvl="1" indent="-514350">
              <a:buFont typeface="+mj-lt"/>
              <a:buAutoNum type="alphaUcPeriod"/>
            </a:pPr>
            <a:r>
              <a:rPr lang="tr-TR" dirty="0"/>
              <a:t>Hukukun Yaratıcı Kaynakları</a:t>
            </a:r>
          </a:p>
          <a:p>
            <a:pPr marL="971550" lvl="1" indent="-514350">
              <a:buFont typeface="+mj-lt"/>
              <a:buAutoNum type="alphaUcPeriod"/>
            </a:pPr>
            <a:r>
              <a:rPr lang="tr-TR" dirty="0"/>
              <a:t>Hukukun Bilgi Kaynakları</a:t>
            </a:r>
          </a:p>
          <a:p>
            <a:pPr marL="514350" indent="-514350">
              <a:buFont typeface="+mj-lt"/>
              <a:buAutoNum type="romanUcPeriod"/>
            </a:pPr>
            <a:r>
              <a:rPr lang="tr-TR" dirty="0"/>
              <a:t>İÇ HUKUKUN KAYNAKLARI</a:t>
            </a:r>
          </a:p>
          <a:p>
            <a:pPr marL="971550" lvl="1" indent="-514350">
              <a:buFont typeface="+mj-lt"/>
              <a:buAutoNum type="alphaUcPeriod"/>
            </a:pPr>
            <a:r>
              <a:rPr lang="tr-TR" dirty="0"/>
              <a:t>İç Hukukun Asıl Kaynakları</a:t>
            </a:r>
          </a:p>
          <a:p>
            <a:pPr marL="971550" lvl="1" indent="-514350">
              <a:buFont typeface="+mj-lt"/>
              <a:buAutoNum type="alphaUcPeriod"/>
            </a:pPr>
            <a:r>
              <a:rPr lang="tr-TR" dirty="0"/>
              <a:t>Yardımcı Kaynaklar</a:t>
            </a:r>
          </a:p>
          <a:p>
            <a:pPr marL="514350" indent="-514350">
              <a:buFont typeface="+mj-lt"/>
              <a:buAutoNum type="romanUcPeriod"/>
            </a:pPr>
            <a:r>
              <a:rPr lang="tr-TR" dirty="0"/>
              <a:t>ULUSLARARASI HUKUKUN KAYNAKLARI</a:t>
            </a:r>
          </a:p>
          <a:p>
            <a:pPr marL="971550" lvl="1" indent="-514350">
              <a:buFont typeface="+mj-lt"/>
              <a:buAutoNum type="alphaUcPeriod"/>
            </a:pPr>
            <a:r>
              <a:rPr lang="tr-TR" dirty="0"/>
              <a:t>Uluslararası Hukukun Asıl Kaynakları</a:t>
            </a:r>
          </a:p>
          <a:p>
            <a:pPr marL="971550" lvl="1" indent="-514350">
              <a:buFont typeface="+mj-lt"/>
              <a:buAutoNum type="alphaUcPeriod"/>
            </a:pPr>
            <a:r>
              <a:rPr lang="tr-TR" dirty="0"/>
              <a:t>Uluslararası Hukukun Yardımcı Kaynakları</a:t>
            </a:r>
          </a:p>
          <a:p>
            <a:pPr marL="971550" lvl="1" indent="-514350">
              <a:buFont typeface="+mj-lt"/>
              <a:buAutoNum type="alphaUcPeriod"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9908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358F471-6BD7-4EDA-AE04-53981CD13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 KAVRAMI VE KAYNAK ÇEŞİTLERİ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E929E46-07F1-498C-874D-08344CFE9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69798" indent="-514350">
              <a:lnSpc>
                <a:spcPct val="150000"/>
              </a:lnSpc>
              <a:buFont typeface="+mj-lt"/>
              <a:buAutoNum type="alphaUcPeriod"/>
            </a:pPr>
            <a:r>
              <a:rPr lang="tr-TR" dirty="0"/>
              <a:t>Hukukun Yaratıcı Kaynakları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tr-TR" dirty="0"/>
              <a:t>Maddi Kaynaklar: Hukuk kuralını koyan güç maddi kaynaktır. Hukukun maddi kaynağı ile ilgili sorunlar hukuk felsefesinin alanına girer.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tr-TR" dirty="0"/>
              <a:t>Şekli Kaynaklar: Hukuk kuralının ortaya çıkarken büründüğü şekil (anayasa, kanun, yönetmelik vb.) hukukun şekli kaynaklarıdır.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endParaRPr lang="tr-TR" dirty="0"/>
          </a:p>
          <a:p>
            <a:pPr marL="0" indent="0">
              <a:lnSpc>
                <a:spcPct val="150000"/>
              </a:lnSpc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6592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59156A-FDAD-4532-AFE4-0DAB7175C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 KAVRAMI VE KAYNAK ÇEŞİTLERİ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12A354-1167-40E2-9E5F-7A72C142E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12648" indent="-457200">
              <a:lnSpc>
                <a:spcPct val="150000"/>
              </a:lnSpc>
              <a:buFont typeface="+mj-lt"/>
              <a:buAutoNum type="alphaUcPeriod" startAt="2"/>
            </a:pPr>
            <a:r>
              <a:rPr lang="tr-TR" dirty="0"/>
              <a:t>Hukukun Bilgi Kaynakları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tr-TR" dirty="0"/>
              <a:t>Hukuk metinlerinin bulunduğu yerler ve hukuk metinlerinin anlam ve kapsamını açıklayan yayınlardır.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tr-TR" dirty="0"/>
              <a:t>Kanunun kendisi «biçimsel kaynak», kanunun yayınlandığı Resmi Gazete «bilgi kaynağı» </a:t>
            </a:r>
            <a:r>
              <a:rPr lang="tr-TR" dirty="0" err="1"/>
              <a:t>dır</a:t>
            </a:r>
            <a:r>
              <a:rPr lang="tr-TR" dirty="0"/>
              <a:t>.</a:t>
            </a:r>
          </a:p>
          <a:p>
            <a:pPr marL="799860" lvl="1" indent="-342797">
              <a:buFont typeface="+mj-lt"/>
              <a:buAutoNum type="alphaUcPeriod"/>
            </a:pPr>
            <a:r>
              <a:rPr lang="tr-TR" dirty="0"/>
              <a:t>Mevzuat</a:t>
            </a:r>
          </a:p>
          <a:p>
            <a:pPr marL="799860" lvl="1" indent="-342797">
              <a:buFont typeface="+mj-lt"/>
              <a:buAutoNum type="alphaUcPeriod"/>
            </a:pPr>
            <a:r>
              <a:rPr lang="tr-TR" dirty="0"/>
              <a:t>Yargı Kararları</a:t>
            </a:r>
          </a:p>
          <a:p>
            <a:pPr marL="799860" lvl="1" indent="-342797">
              <a:buFont typeface="+mj-lt"/>
              <a:buAutoNum type="alphaUcPeriod"/>
            </a:pPr>
            <a:r>
              <a:rPr lang="tr-TR" dirty="0"/>
              <a:t>Bilimsel eserler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tr-TR" dirty="0"/>
          </a:p>
          <a:p>
            <a:pPr marL="457200" lvl="1" indent="0">
              <a:lnSpc>
                <a:spcPct val="150000"/>
              </a:lnSpc>
              <a:buNone/>
            </a:pPr>
            <a:endParaRPr lang="tr-TR" dirty="0"/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3403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FE083B-2A24-402D-8FD3-4978F108D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 KAVRAMI VE KAYNAK ÇEŞİTLERİ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C2FFBD-76A0-4762-9D39-C5797D78F33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93952" indent="-457063">
              <a:buFont typeface="+mj-lt"/>
              <a:buAutoNum type="alphaUcPeriod"/>
            </a:pPr>
            <a:r>
              <a:rPr lang="tr-TR" dirty="0"/>
              <a:t> MEVZUAT</a:t>
            </a:r>
          </a:p>
          <a:p>
            <a:pPr marL="699540" lvl="1" indent="-285664"/>
            <a:r>
              <a:rPr lang="tr-TR" dirty="0"/>
              <a:t>Anayasa</a:t>
            </a:r>
          </a:p>
          <a:p>
            <a:pPr marL="699540" lvl="1" indent="-285664"/>
            <a:r>
              <a:rPr lang="tr-TR" dirty="0"/>
              <a:t>Kanun</a:t>
            </a:r>
          </a:p>
          <a:p>
            <a:pPr marL="699540" lvl="1" indent="-285664"/>
            <a:r>
              <a:rPr lang="tr-TR" dirty="0"/>
              <a:t>Cumhurbaşkanlığı kararnamesi</a:t>
            </a:r>
          </a:p>
          <a:p>
            <a:pPr marL="699540" lvl="1" indent="-285664"/>
            <a:r>
              <a:rPr lang="tr-TR" dirty="0"/>
              <a:t>Uluslararası antlaşma</a:t>
            </a:r>
          </a:p>
          <a:p>
            <a:pPr marL="699540" lvl="1" indent="-285664"/>
            <a:r>
              <a:rPr lang="tr-TR" dirty="0"/>
              <a:t>Yönetmelik ve diğer düzenleyici işlemler</a:t>
            </a:r>
          </a:p>
          <a:p>
            <a:pPr marL="699540" lvl="1" indent="-285664"/>
            <a:r>
              <a:rPr lang="tr-TR" dirty="0"/>
              <a:t>Kanun hükmünde kararname</a:t>
            </a:r>
          </a:p>
          <a:p>
            <a:pPr marL="699540" lvl="1" indent="-285664"/>
            <a:r>
              <a:rPr lang="tr-TR" dirty="0"/>
              <a:t>Tüzük</a:t>
            </a:r>
          </a:p>
          <a:p>
            <a:pPr marL="36889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51906AC-867D-4ABA-81C5-9476A2017A6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6889" indent="0">
              <a:buNone/>
            </a:pPr>
            <a:r>
              <a:rPr lang="tr-TR" dirty="0"/>
              <a:t>MEVZUATA NASIL ULAŞILIR?</a:t>
            </a:r>
          </a:p>
          <a:p>
            <a:r>
              <a:rPr lang="tr-TR" dirty="0"/>
              <a:t>Resmi Gazete</a:t>
            </a:r>
          </a:p>
          <a:p>
            <a:r>
              <a:rPr lang="tr-TR" dirty="0"/>
              <a:t>Mevzuat Bilgi Sistemi</a:t>
            </a:r>
          </a:p>
          <a:p>
            <a:r>
              <a:rPr lang="tr-TR" dirty="0"/>
              <a:t>Mevzuatla ilgili kamu kurum veya kuruluşunun web sitesi</a:t>
            </a:r>
          </a:p>
          <a:p>
            <a:r>
              <a:rPr lang="tr-TR" dirty="0"/>
              <a:t>Çeşitli mevzuat siteleri</a:t>
            </a:r>
          </a:p>
          <a:p>
            <a:pPr lvl="1"/>
            <a:r>
              <a:rPr lang="tr-TR" dirty="0"/>
              <a:t>kazanci.com.tr</a:t>
            </a:r>
          </a:p>
          <a:p>
            <a:pPr lvl="1"/>
            <a:r>
              <a:rPr lang="tr-TR" dirty="0"/>
              <a:t>lexpera.com.tr</a:t>
            </a:r>
          </a:p>
          <a:p>
            <a:pPr lvl="1"/>
            <a:r>
              <a:rPr lang="tr-TR" dirty="0"/>
              <a:t>hukuktürk.com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6443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A4002AF-196B-437E-AD1E-47B69AF84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 KAVRAMI VE KAYNAK ÇEŞİTLERİ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01A40A-7E11-4D1F-94F4-70646EB8D31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/>
              <a:t>B. YARGI KARARLARI</a:t>
            </a:r>
          </a:p>
          <a:p>
            <a:pPr marL="379686" indent="-342797">
              <a:buFont typeface="+mj-lt"/>
              <a:buAutoNum type="arabicPeriod"/>
            </a:pPr>
            <a:r>
              <a:rPr lang="tr-TR" dirty="0"/>
              <a:t>Anayasa Mahkemesi Kararları</a:t>
            </a:r>
          </a:p>
          <a:p>
            <a:pPr marL="756673" lvl="1" indent="-342797"/>
            <a:r>
              <a:rPr lang="tr-TR" dirty="0"/>
              <a:t>Anayasa Mahkemesi Kararları Dergisi</a:t>
            </a:r>
          </a:p>
          <a:p>
            <a:pPr marL="756673" lvl="1" indent="-342797"/>
            <a:r>
              <a:rPr lang="tr-TR" dirty="0"/>
              <a:t>anayasa.gov.tr</a:t>
            </a:r>
          </a:p>
          <a:p>
            <a:pPr marL="379686" indent="-342797">
              <a:buFont typeface="+mj-lt"/>
              <a:buAutoNum type="arabicPeriod"/>
            </a:pPr>
            <a:r>
              <a:rPr lang="tr-TR" dirty="0"/>
              <a:t>Yargıtay Kararları</a:t>
            </a:r>
          </a:p>
          <a:p>
            <a:pPr marL="756673" lvl="1" indent="-342797"/>
            <a:r>
              <a:rPr lang="tr-TR" dirty="0"/>
              <a:t>Yargıtay Kararları Dergisi</a:t>
            </a:r>
          </a:p>
          <a:p>
            <a:pPr marL="756673" lvl="1" indent="-342797"/>
            <a:r>
              <a:rPr lang="tr-TR" dirty="0"/>
              <a:t>yargitay.gov.tr</a:t>
            </a:r>
          </a:p>
          <a:p>
            <a:pPr marL="379686" indent="-342797">
              <a:buFont typeface="+mj-lt"/>
              <a:buAutoNum type="arabicPeriod"/>
            </a:pPr>
            <a:r>
              <a:rPr lang="tr-TR" dirty="0"/>
              <a:t>Danıştay Kararları</a:t>
            </a:r>
          </a:p>
          <a:p>
            <a:pPr marL="756673" lvl="1" indent="-342797"/>
            <a:r>
              <a:rPr lang="tr-TR" dirty="0"/>
              <a:t>Danıştay Kararları Dergisi</a:t>
            </a:r>
          </a:p>
          <a:p>
            <a:pPr marL="379686" indent="-342797">
              <a:buFont typeface="+mj-lt"/>
              <a:buAutoNum type="arabicPeriod"/>
            </a:pPr>
            <a:r>
              <a:rPr lang="tr-TR" dirty="0"/>
              <a:t>Uyuşmazlık Mahkemesi Kararları</a:t>
            </a:r>
          </a:p>
          <a:p>
            <a:pPr lvl="1"/>
            <a:r>
              <a:rPr lang="tr-TR" dirty="0"/>
              <a:t>uyusmazlik.gov.tr</a:t>
            </a:r>
          </a:p>
          <a:p>
            <a:pPr lvl="1"/>
            <a:r>
              <a:rPr lang="tr-TR" dirty="0"/>
              <a:t>Resmi Gazete</a:t>
            </a:r>
          </a:p>
          <a:p>
            <a:pPr marL="379686" indent="-342797">
              <a:buFont typeface="+mj-lt"/>
              <a:buAutoNum type="arabi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A642263-DE9E-4A90-A5B4-009B39A06B6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/>
              <a:t>C. BİLİMSEL ESERLER</a:t>
            </a:r>
          </a:p>
          <a:p>
            <a:pPr marL="379686" indent="-342797">
              <a:buFont typeface="+mj-lt"/>
              <a:buAutoNum type="arabicPeriod"/>
            </a:pPr>
            <a:r>
              <a:rPr lang="tr-TR" dirty="0"/>
              <a:t>Hukuk Dergileri</a:t>
            </a:r>
          </a:p>
          <a:p>
            <a:pPr marL="379686" indent="-342797">
              <a:buFont typeface="+mj-lt"/>
              <a:buAutoNum type="arabicPeriod"/>
            </a:pPr>
            <a:r>
              <a:rPr lang="tr-TR" dirty="0"/>
              <a:t>Başlıca Genel Eserler</a:t>
            </a:r>
          </a:p>
          <a:p>
            <a:pPr marL="379686" indent="-342797">
              <a:buFont typeface="+mj-lt"/>
              <a:buAutoNum type="arabicPeriod"/>
            </a:pPr>
            <a:r>
              <a:rPr lang="tr-TR" dirty="0"/>
              <a:t>İnternet Siteleri</a:t>
            </a:r>
          </a:p>
          <a:p>
            <a:pPr marL="379686" indent="-342797">
              <a:buFont typeface="+mj-lt"/>
              <a:buAutoNum type="arabicPeriod"/>
            </a:pPr>
            <a:r>
              <a:rPr lang="tr-TR" dirty="0"/>
              <a:t>Kütüphaneler</a:t>
            </a:r>
          </a:p>
          <a:p>
            <a:pPr marL="756673" lvl="1" indent="-342797"/>
            <a:r>
              <a:rPr lang="tr-TR" dirty="0"/>
              <a:t>toplukatalog.gov.tr</a:t>
            </a:r>
          </a:p>
          <a:p>
            <a:pPr marL="756673" lvl="1" indent="-342797"/>
            <a:r>
              <a:rPr lang="tr-TR" dirty="0"/>
              <a:t>mkutup.gov.tr</a:t>
            </a:r>
          </a:p>
          <a:p>
            <a:pPr marL="756673" lvl="1" indent="-342797"/>
            <a:r>
              <a:rPr lang="tr-TR" dirty="0"/>
              <a:t>tbmm.gov.tr</a:t>
            </a:r>
          </a:p>
          <a:p>
            <a:pPr marL="756673" lvl="1" indent="-342797"/>
            <a:r>
              <a:rPr lang="tr-TR" dirty="0"/>
              <a:t>kutuphane.ankara.edu.tr</a:t>
            </a:r>
          </a:p>
          <a:p>
            <a:pPr marL="756673" lvl="1" indent="-342797"/>
            <a:r>
              <a:rPr lang="tr-TR" dirty="0"/>
              <a:t>lib.gazi.edu.tr</a:t>
            </a:r>
          </a:p>
          <a:p>
            <a:pPr marL="756673" lvl="1" indent="-342797"/>
            <a:r>
              <a:rPr lang="tr-TR" dirty="0"/>
              <a:t>library.bilkent.edu.tr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9172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302559-C5FF-4ACB-9C6F-5EF59B6AD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 HUKUKUN KAYNAKLARI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21DEF6-6B37-446E-85E4-D384AE508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55448" indent="0">
              <a:buNone/>
            </a:pPr>
            <a:r>
              <a:rPr lang="tr-TR" dirty="0"/>
              <a:t>İç Hukukun Asıl Kaynakları</a:t>
            </a:r>
          </a:p>
          <a:p>
            <a:pPr marL="612648" indent="-457200">
              <a:buAutoNum type="arabicPeriod"/>
            </a:pPr>
            <a:r>
              <a:rPr lang="tr-TR" dirty="0"/>
              <a:t>Yazılı Kaynaklar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Anayasa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Kanunlar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Uluslararası </a:t>
            </a:r>
            <a:r>
              <a:rPr lang="tr-TR" dirty="0" err="1"/>
              <a:t>Andlaşmalar</a:t>
            </a:r>
            <a:endParaRPr lang="tr-TR" dirty="0"/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Olağanüstü Hal Cumhurbaşkanlığı Kararnameleri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Cumhurbaşkanlığı Kararnameleri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Yönetmelikler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Adsız Düzenleyici İşlemler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Bireysel İşlemler, Sözleşmeler vs.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dirty="0"/>
              <a:t>Eski dönemden kalan </a:t>
            </a:r>
          </a:p>
          <a:p>
            <a:pPr marL="1216152" lvl="2" indent="-457200">
              <a:buFont typeface="+mj-lt"/>
              <a:buAutoNum type="romanLcPeriod"/>
            </a:pPr>
            <a:r>
              <a:rPr lang="tr-TR" dirty="0"/>
              <a:t>KHK</a:t>
            </a:r>
          </a:p>
          <a:p>
            <a:pPr marL="1216152" lvl="2" indent="-457200">
              <a:buFont typeface="+mj-lt"/>
              <a:buAutoNum type="romanLcPeriod"/>
            </a:pPr>
            <a:r>
              <a:rPr lang="tr-TR" dirty="0"/>
              <a:t>Tüzük</a:t>
            </a:r>
          </a:p>
          <a:p>
            <a:pPr marL="1216152" lvl="2" indent="-457200">
              <a:buFont typeface="+mj-lt"/>
              <a:buAutoNum type="romanLcPeriod"/>
            </a:pPr>
            <a:r>
              <a:rPr lang="tr-TR" dirty="0"/>
              <a:t>Bakanlar kurulu ve başbakanlık yönetmelikleri ve diğer düzenleyici işlemler</a:t>
            </a:r>
          </a:p>
          <a:p>
            <a:pPr marL="914400" lvl="1" indent="-457200">
              <a:buFont typeface="+mj-lt"/>
              <a:buAutoNum type="alphaL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4933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5432F15-8A1F-4D8E-A95F-A2A478ACE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 HUKUKUN KAYNAKLARI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0C6416-3828-4434-8DEA-BE1667912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Normlar hiyerarşisi, hukukun yazılı kaynakları arasındaki sıralamayı ifade eder.</a:t>
            </a:r>
          </a:p>
          <a:p>
            <a:pPr marL="457200" indent="-457200">
              <a:buAutoNum type="arabicPeriod"/>
            </a:pPr>
            <a:r>
              <a:rPr lang="tr-TR" dirty="0"/>
              <a:t>Anayasa; normlar hiyerarşisinde en üst basamakta bulunan, kanunlardan daha zor bir şekilde konulabilen ve değiştirilebilen hukuk kuralları bütünüdür. </a:t>
            </a:r>
          </a:p>
          <a:p>
            <a:pPr marL="0" indent="0">
              <a:buNone/>
            </a:pPr>
            <a:r>
              <a:rPr lang="tr-TR" dirty="0"/>
              <a:t>1876, 1921, 1924, 1961, 1982</a:t>
            </a:r>
          </a:p>
          <a:p>
            <a:pPr marL="0" indent="0">
              <a:buNone/>
            </a:pPr>
            <a:r>
              <a:rPr lang="tr-TR" dirty="0"/>
              <a:t>Yürürlükte olan Anayasa 7.11.1982 tarih ve 2709 sayılı Türkiye Cumhuriyeti Anayasasıdır.</a:t>
            </a:r>
          </a:p>
        </p:txBody>
      </p:sp>
    </p:spTree>
    <p:extLst>
      <p:ext uri="{BB962C8B-B14F-4D97-AF65-F5344CB8AC3E}">
        <p14:creationId xmlns:p14="http://schemas.microsoft.com/office/powerpoint/2010/main" val="3978634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0F41E0-2E15-49DF-9997-B27A95994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 HUKUKUN KAYNAKLARI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D0B5EB-BAA3-4A2F-B716-1850C02EA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8883" y="1803400"/>
            <a:ext cx="9751060" cy="44339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2. Kanun; yasama organı tarafından yapılan, normlar hiyerarşisinde Anayasanın altında, Cumhurbaşkanlığı kararnamelerinin üstünde bulunan, genel soyut kurallar bütünüdür.</a:t>
            </a:r>
          </a:p>
          <a:p>
            <a:pPr marL="0" indent="0">
              <a:buNone/>
            </a:pPr>
            <a:r>
              <a:rPr lang="tr-TR" dirty="0"/>
              <a:t>Kanunların özellikleri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/>
              <a:t>Yazılılık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/>
              <a:t>Genellik: Belli bir kişiyi değil aynı durumdaki herkesi ilgilendirir.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/>
              <a:t>Süreklilik: Belirli bir süre için değil, belirsiz bir süre için çıkarılır.</a:t>
            </a:r>
          </a:p>
          <a:p>
            <a:pPr marL="0" indent="0">
              <a:buNone/>
            </a:pPr>
            <a:r>
              <a:rPr lang="tr-TR" dirty="0"/>
              <a:t>Kanunların yapılışı</a:t>
            </a:r>
          </a:p>
          <a:p>
            <a:pPr marL="0" indent="0">
              <a:buNone/>
            </a:pPr>
            <a:r>
              <a:rPr lang="tr-TR" dirty="0"/>
              <a:t>Teklif – Görüşme – Kabul – Yayın </a:t>
            </a:r>
          </a:p>
          <a:p>
            <a:pPr marL="0" indent="0">
              <a:buNone/>
            </a:pPr>
            <a:r>
              <a:rPr lang="tr-TR" dirty="0"/>
              <a:t>Kabul tarihi – Yayın tarihi – Yürürlüğe giriş tarihi</a:t>
            </a:r>
          </a:p>
          <a:p>
            <a:pPr marL="457200" indent="-457200">
              <a:buFont typeface="+mj-lt"/>
              <a:buAutoNum type="alphaL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9822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itaplar Klasik 16x9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50000"/>
              </a:schemeClr>
            </a:gs>
            <a:gs pos="6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/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2801059.potx" id="{C5FD5170-17AC-4815-968A-FDC1AAB6E99D}" vid="{74C691A5-1550-4555-B870-169F3443F41D}"/>
    </a:ext>
  </a:extLst>
</a:theme>
</file>

<file path=ppt/theme/theme2.xml><?xml version="1.0" encoding="utf-8"?>
<a:theme xmlns:a="http://schemas.openxmlformats.org/drawingml/2006/main" name="Office Teması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7CB2D31-4C0F-4A1D-B809-39CB3959B77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63CB448-0191-4CEF-B51E-0A59874664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ED80E12-3BE9-4746-820E-FFB249F467F2}">
  <ds:schemaRefs>
    <ds:schemaRef ds:uri="http://purl.org/dc/terms/"/>
    <ds:schemaRef ds:uri="http://purl.org/dc/elements/1.1/"/>
    <ds:schemaRef ds:uri="http://schemas.microsoft.com/office/2006/documentManagement/types"/>
    <ds:schemaRef ds:uri="http://schemas.microsoft.com/office/2006/metadata/properties"/>
    <ds:schemaRef ds:uri="560ef61b-03e2-46a8-aeae-79f8a710d1e9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Klasik kitap eğitim sunusu (geniş ekran)</Template>
  <TotalTime>53</TotalTime>
  <Words>451</Words>
  <Application>Microsoft Office PowerPoint</Application>
  <PresentationFormat>Özel</PresentationFormat>
  <Paragraphs>95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Constantia</vt:lpstr>
      <vt:lpstr>Kitaplar Klasik 16x9</vt:lpstr>
      <vt:lpstr>Hukuk Başlangıcı</vt:lpstr>
      <vt:lpstr>HUKUKUN KAYNAKLARI</vt:lpstr>
      <vt:lpstr>KAYNAK KAVRAMI VE KAYNAK ÇEŞİTLERİ</vt:lpstr>
      <vt:lpstr>KAYNAK KAVRAMI VE KAYNAK ÇEŞİTLERİ</vt:lpstr>
      <vt:lpstr>KAYNAK KAVRAMI VE KAYNAK ÇEŞİTLERİ</vt:lpstr>
      <vt:lpstr>KAYNAK KAVRAMI VE KAYNAK ÇEŞİTLERİ</vt:lpstr>
      <vt:lpstr>İÇ HUKUKUN KAYNAKLARI</vt:lpstr>
      <vt:lpstr>İÇ HUKUKUN KAYNAKLARI</vt:lpstr>
      <vt:lpstr>İÇ HUKUKUN KAYNAKLARI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HUKUKUN KAYNAKLARI</dc:title>
  <dc:creator>Hilal Nur Gözüküçük</dc:creator>
  <cp:lastModifiedBy>Hilal Nur Gözüküçük</cp:lastModifiedBy>
  <cp:revision>5</cp:revision>
  <dcterms:created xsi:type="dcterms:W3CDTF">2020-04-20T20:42:35Z</dcterms:created>
  <dcterms:modified xsi:type="dcterms:W3CDTF">2020-05-27T14:33:50Z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0x010100C6906DB4C1052743ACE33D6CA7F73AEA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