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B7D24A6-6FC8-4813-B571-1B1C747E5CF0}"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91E82A6-11FD-4BAA-923E-2C43C801A16D}" type="slidenum">
              <a:rPr lang="tr-TR" smtClean="0"/>
              <a:t>‹#›</a:t>
            </a:fld>
            <a:endParaRPr lang="tr-TR"/>
          </a:p>
        </p:txBody>
      </p:sp>
    </p:spTree>
    <p:extLst>
      <p:ext uri="{BB962C8B-B14F-4D97-AF65-F5344CB8AC3E}">
        <p14:creationId xmlns:p14="http://schemas.microsoft.com/office/powerpoint/2010/main" val="1826499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B7D24A6-6FC8-4813-B571-1B1C747E5CF0}"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91E82A6-11FD-4BAA-923E-2C43C801A16D}" type="slidenum">
              <a:rPr lang="tr-TR" smtClean="0"/>
              <a:t>‹#›</a:t>
            </a:fld>
            <a:endParaRPr lang="tr-TR"/>
          </a:p>
        </p:txBody>
      </p:sp>
    </p:spTree>
    <p:extLst>
      <p:ext uri="{BB962C8B-B14F-4D97-AF65-F5344CB8AC3E}">
        <p14:creationId xmlns:p14="http://schemas.microsoft.com/office/powerpoint/2010/main" val="661807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B7D24A6-6FC8-4813-B571-1B1C747E5CF0}"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91E82A6-11FD-4BAA-923E-2C43C801A16D}" type="slidenum">
              <a:rPr lang="tr-TR" smtClean="0"/>
              <a:t>‹#›</a:t>
            </a:fld>
            <a:endParaRPr lang="tr-TR"/>
          </a:p>
        </p:txBody>
      </p:sp>
    </p:spTree>
    <p:extLst>
      <p:ext uri="{BB962C8B-B14F-4D97-AF65-F5344CB8AC3E}">
        <p14:creationId xmlns:p14="http://schemas.microsoft.com/office/powerpoint/2010/main" val="3080120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B7D24A6-6FC8-4813-B571-1B1C747E5CF0}"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91E82A6-11FD-4BAA-923E-2C43C801A16D}" type="slidenum">
              <a:rPr lang="tr-TR" smtClean="0"/>
              <a:t>‹#›</a:t>
            </a:fld>
            <a:endParaRPr lang="tr-TR"/>
          </a:p>
        </p:txBody>
      </p:sp>
    </p:spTree>
    <p:extLst>
      <p:ext uri="{BB962C8B-B14F-4D97-AF65-F5344CB8AC3E}">
        <p14:creationId xmlns:p14="http://schemas.microsoft.com/office/powerpoint/2010/main" val="4200028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B7D24A6-6FC8-4813-B571-1B1C747E5CF0}" type="datetimeFigureOut">
              <a:rPr lang="tr-TR" smtClean="0"/>
              <a:t>19.05.2019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91E82A6-11FD-4BAA-923E-2C43C801A16D}" type="slidenum">
              <a:rPr lang="tr-TR" smtClean="0"/>
              <a:t>‹#›</a:t>
            </a:fld>
            <a:endParaRPr lang="tr-TR"/>
          </a:p>
        </p:txBody>
      </p:sp>
    </p:spTree>
    <p:extLst>
      <p:ext uri="{BB962C8B-B14F-4D97-AF65-F5344CB8AC3E}">
        <p14:creationId xmlns:p14="http://schemas.microsoft.com/office/powerpoint/2010/main" val="3724344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B7D24A6-6FC8-4813-B571-1B1C747E5CF0}"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91E82A6-11FD-4BAA-923E-2C43C801A16D}" type="slidenum">
              <a:rPr lang="tr-TR" smtClean="0"/>
              <a:t>‹#›</a:t>
            </a:fld>
            <a:endParaRPr lang="tr-TR"/>
          </a:p>
        </p:txBody>
      </p:sp>
    </p:spTree>
    <p:extLst>
      <p:ext uri="{BB962C8B-B14F-4D97-AF65-F5344CB8AC3E}">
        <p14:creationId xmlns:p14="http://schemas.microsoft.com/office/powerpoint/2010/main" val="1059378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B7D24A6-6FC8-4813-B571-1B1C747E5CF0}" type="datetimeFigureOut">
              <a:rPr lang="tr-TR" smtClean="0"/>
              <a:t>19.05.2019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91E82A6-11FD-4BAA-923E-2C43C801A16D}" type="slidenum">
              <a:rPr lang="tr-TR" smtClean="0"/>
              <a:t>‹#›</a:t>
            </a:fld>
            <a:endParaRPr lang="tr-TR"/>
          </a:p>
        </p:txBody>
      </p:sp>
    </p:spTree>
    <p:extLst>
      <p:ext uri="{BB962C8B-B14F-4D97-AF65-F5344CB8AC3E}">
        <p14:creationId xmlns:p14="http://schemas.microsoft.com/office/powerpoint/2010/main" val="4168623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B7D24A6-6FC8-4813-B571-1B1C747E5CF0}" type="datetimeFigureOut">
              <a:rPr lang="tr-TR" smtClean="0"/>
              <a:t>19.05.2019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91E82A6-11FD-4BAA-923E-2C43C801A16D}" type="slidenum">
              <a:rPr lang="tr-TR" smtClean="0"/>
              <a:t>‹#›</a:t>
            </a:fld>
            <a:endParaRPr lang="tr-TR"/>
          </a:p>
        </p:txBody>
      </p:sp>
    </p:spTree>
    <p:extLst>
      <p:ext uri="{BB962C8B-B14F-4D97-AF65-F5344CB8AC3E}">
        <p14:creationId xmlns:p14="http://schemas.microsoft.com/office/powerpoint/2010/main" val="151926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B7D24A6-6FC8-4813-B571-1B1C747E5CF0}" type="datetimeFigureOut">
              <a:rPr lang="tr-TR" smtClean="0"/>
              <a:t>19.05.2019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91E82A6-11FD-4BAA-923E-2C43C801A16D}" type="slidenum">
              <a:rPr lang="tr-TR" smtClean="0"/>
              <a:t>‹#›</a:t>
            </a:fld>
            <a:endParaRPr lang="tr-TR"/>
          </a:p>
        </p:txBody>
      </p:sp>
    </p:spTree>
    <p:extLst>
      <p:ext uri="{BB962C8B-B14F-4D97-AF65-F5344CB8AC3E}">
        <p14:creationId xmlns:p14="http://schemas.microsoft.com/office/powerpoint/2010/main" val="3669917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B7D24A6-6FC8-4813-B571-1B1C747E5CF0}"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91E82A6-11FD-4BAA-923E-2C43C801A16D}" type="slidenum">
              <a:rPr lang="tr-TR" smtClean="0"/>
              <a:t>‹#›</a:t>
            </a:fld>
            <a:endParaRPr lang="tr-TR"/>
          </a:p>
        </p:txBody>
      </p:sp>
    </p:spTree>
    <p:extLst>
      <p:ext uri="{BB962C8B-B14F-4D97-AF65-F5344CB8AC3E}">
        <p14:creationId xmlns:p14="http://schemas.microsoft.com/office/powerpoint/2010/main" val="3153673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B7D24A6-6FC8-4813-B571-1B1C747E5CF0}" type="datetimeFigureOut">
              <a:rPr lang="tr-TR" smtClean="0"/>
              <a:t>19.05.2019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91E82A6-11FD-4BAA-923E-2C43C801A16D}" type="slidenum">
              <a:rPr lang="tr-TR" smtClean="0"/>
              <a:t>‹#›</a:t>
            </a:fld>
            <a:endParaRPr lang="tr-TR"/>
          </a:p>
        </p:txBody>
      </p:sp>
    </p:spTree>
    <p:extLst>
      <p:ext uri="{BB962C8B-B14F-4D97-AF65-F5344CB8AC3E}">
        <p14:creationId xmlns:p14="http://schemas.microsoft.com/office/powerpoint/2010/main" val="2161169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7D24A6-6FC8-4813-B571-1B1C747E5CF0}" type="datetimeFigureOut">
              <a:rPr lang="tr-TR" smtClean="0"/>
              <a:t>19.05.2019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1E82A6-11FD-4BAA-923E-2C43C801A16D}" type="slidenum">
              <a:rPr lang="tr-TR" smtClean="0"/>
              <a:t>‹#›</a:t>
            </a:fld>
            <a:endParaRPr lang="tr-TR"/>
          </a:p>
        </p:txBody>
      </p:sp>
    </p:spTree>
    <p:extLst>
      <p:ext uri="{BB962C8B-B14F-4D97-AF65-F5344CB8AC3E}">
        <p14:creationId xmlns:p14="http://schemas.microsoft.com/office/powerpoint/2010/main" val="26785363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856066"/>
          </a:xfrm>
        </p:spPr>
        <p:txBody>
          <a:bodyPr>
            <a:normAutofit/>
          </a:bodyPr>
          <a:lstStyle/>
          <a:p>
            <a:pPr algn="l"/>
            <a:r>
              <a:rPr lang="tr-TR" sz="4400" dirty="0"/>
              <a:t>David Ricardo (1772-1823) </a:t>
            </a:r>
            <a:endParaRPr lang="tr-TR" sz="4400" dirty="0"/>
          </a:p>
        </p:txBody>
      </p:sp>
      <p:sp>
        <p:nvSpPr>
          <p:cNvPr id="3" name="Alt Başlık 2"/>
          <p:cNvSpPr>
            <a:spLocks noGrp="1"/>
          </p:cNvSpPr>
          <p:nvPr>
            <p:ph type="subTitle" idx="1"/>
          </p:nvPr>
        </p:nvSpPr>
        <p:spPr>
          <a:xfrm>
            <a:off x="1524000" y="2194559"/>
            <a:ext cx="9144000" cy="3823855"/>
          </a:xfrm>
        </p:spPr>
        <p:txBody>
          <a:bodyPr>
            <a:normAutofit/>
          </a:bodyPr>
          <a:lstStyle/>
          <a:p>
            <a:pPr algn="l"/>
            <a:r>
              <a:rPr lang="tr-TR" sz="2800" dirty="0"/>
              <a:t>Ricardo, </a:t>
            </a:r>
            <a:r>
              <a:rPr lang="tr-TR" sz="2800" dirty="0" err="1"/>
              <a:t>Malthus’la</a:t>
            </a:r>
            <a:r>
              <a:rPr lang="tr-TR" sz="2800" dirty="0"/>
              <a:t> aynı karışık dönemde yaşadı ve onun gibi, Fransız Devrimi ve sanayi devriminden, işçi sınıfının huzursuzluğunun artmasından, İngiliz kapitalistleri ile toprak </a:t>
            </a:r>
            <a:r>
              <a:rPr lang="tr-TR" sz="2800" dirty="0" smtClean="0"/>
              <a:t>sahipleri </a:t>
            </a:r>
            <a:r>
              <a:rPr lang="tr-TR" sz="2800" dirty="0"/>
              <a:t>arasındaki mücadeleden etkilendi. </a:t>
            </a:r>
            <a:endParaRPr lang="tr-TR" sz="2800" dirty="0" smtClean="0"/>
          </a:p>
          <a:p>
            <a:pPr algn="l"/>
            <a:endParaRPr lang="tr-TR" sz="2800" dirty="0" smtClean="0"/>
          </a:p>
          <a:p>
            <a:pPr algn="l"/>
            <a:r>
              <a:rPr lang="tr-TR" sz="2800" dirty="0"/>
              <a:t>Ricardo, kapitalist sınıfın çıkarlarının tutarlı bir savunucusuydu. Değer teorisi ve </a:t>
            </a:r>
            <a:r>
              <a:rPr lang="tr-TR" sz="2800" dirty="0" err="1"/>
              <a:t>Malthus’un</a:t>
            </a:r>
            <a:r>
              <a:rPr lang="tr-TR" sz="2800" dirty="0"/>
              <a:t> mal fazlası teorisi, ayrıştıkları temel teorik meselelerdi</a:t>
            </a:r>
            <a:r>
              <a:rPr lang="tr-TR" sz="2800" dirty="0" smtClean="0"/>
              <a:t>. </a:t>
            </a:r>
            <a:endParaRPr lang="tr-TR" sz="2800" dirty="0"/>
          </a:p>
        </p:txBody>
      </p:sp>
    </p:spTree>
    <p:extLst>
      <p:ext uri="{BB962C8B-B14F-4D97-AF65-F5344CB8AC3E}">
        <p14:creationId xmlns:p14="http://schemas.microsoft.com/office/powerpoint/2010/main" val="35343787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Sanayinin çıkarları </a:t>
            </a:r>
            <a:endParaRPr lang="tr-TR" dirty="0"/>
          </a:p>
        </p:txBody>
      </p:sp>
      <p:sp>
        <p:nvSpPr>
          <p:cNvPr id="3" name="İçerik Yer Tutucusu 2"/>
          <p:cNvSpPr>
            <a:spLocks noGrp="1"/>
          </p:cNvSpPr>
          <p:nvPr>
            <p:ph idx="1"/>
          </p:nvPr>
        </p:nvSpPr>
        <p:spPr/>
        <p:txBody>
          <a:bodyPr/>
          <a:lstStyle/>
          <a:p>
            <a:pPr marL="0" indent="0">
              <a:buNone/>
            </a:pPr>
            <a:r>
              <a:rPr lang="tr-TR" dirty="0" smtClean="0"/>
              <a:t>Sanayi için sermaye birikimi, dolayısıyla kârlılık esastır </a:t>
            </a:r>
          </a:p>
          <a:p>
            <a:pPr marL="0" indent="0">
              <a:buNone/>
            </a:pPr>
            <a:endParaRPr lang="tr-TR" dirty="0"/>
          </a:p>
          <a:p>
            <a:pPr marL="0" indent="0">
              <a:buNone/>
            </a:pPr>
            <a:r>
              <a:rPr lang="tr-TR" dirty="0" smtClean="0"/>
              <a:t>Kâr oranının yükselmesi için ücret oranının düşmesi, rantın düşmesi gereklidir </a:t>
            </a:r>
          </a:p>
          <a:p>
            <a:pPr marL="0" indent="0">
              <a:buNone/>
            </a:pPr>
            <a:endParaRPr lang="tr-TR" dirty="0"/>
          </a:p>
          <a:p>
            <a:pPr marL="0" indent="0">
              <a:buNone/>
            </a:pPr>
            <a:r>
              <a:rPr lang="tr-TR" dirty="0" smtClean="0"/>
              <a:t>Bunun için toprak verimliliğini ve emek verimliliğini artırmak gereklidir </a:t>
            </a:r>
          </a:p>
          <a:p>
            <a:pPr marL="0" indent="0">
              <a:buNone/>
            </a:pPr>
            <a:endParaRPr lang="tr-TR" dirty="0"/>
          </a:p>
          <a:p>
            <a:pPr marL="0" indent="0">
              <a:buNone/>
            </a:pPr>
            <a:r>
              <a:rPr lang="tr-TR" dirty="0" smtClean="0"/>
              <a:t>Tahıl ürünleri ithalatında uygulanan </a:t>
            </a:r>
            <a:r>
              <a:rPr lang="tr-TR" smtClean="0"/>
              <a:t>vergiler düşürülmelidir </a:t>
            </a:r>
            <a:endParaRPr lang="tr-TR" dirty="0"/>
          </a:p>
        </p:txBody>
      </p:sp>
    </p:spTree>
    <p:extLst>
      <p:ext uri="{BB962C8B-B14F-4D97-AF65-F5344CB8AC3E}">
        <p14:creationId xmlns:p14="http://schemas.microsoft.com/office/powerpoint/2010/main" val="1951355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Politik iktisadın temel meselesi </a:t>
            </a:r>
            <a:endParaRPr lang="tr-TR" dirty="0"/>
          </a:p>
        </p:txBody>
      </p:sp>
      <p:sp>
        <p:nvSpPr>
          <p:cNvPr id="3" name="İçerik Yer Tutucusu 2"/>
          <p:cNvSpPr>
            <a:spLocks noGrp="1"/>
          </p:cNvSpPr>
          <p:nvPr>
            <p:ph idx="1"/>
          </p:nvPr>
        </p:nvSpPr>
        <p:spPr/>
        <p:txBody>
          <a:bodyPr/>
          <a:lstStyle/>
          <a:p>
            <a:pPr marL="0" indent="0">
              <a:buNone/>
            </a:pPr>
            <a:r>
              <a:rPr lang="tr-TR" dirty="0" smtClean="0"/>
              <a:t>«Tümü </a:t>
            </a:r>
            <a:r>
              <a:rPr lang="tr-TR" dirty="0"/>
              <a:t>emeğin, makinenin ve sermayenin birlikte kullanılmasıyla dünya üzerinden elde edilen, yeryüzünün ürünleri, topluluğun üç sınıfı, yani toprağın sahibi, işlenmesi için gerekli olan sermaye stokunun sahibi ve gayretleriyle toprağı işleyen emekçiler arasında bölüşülmektedir. </a:t>
            </a:r>
          </a:p>
          <a:p>
            <a:pPr marL="0" indent="0">
              <a:buNone/>
            </a:pPr>
            <a:endParaRPr lang="tr-TR" dirty="0" smtClean="0"/>
          </a:p>
          <a:p>
            <a:pPr marL="0" indent="0">
              <a:buNone/>
            </a:pPr>
            <a:r>
              <a:rPr lang="tr-TR" dirty="0" smtClean="0"/>
              <a:t>Bu </a:t>
            </a:r>
            <a:r>
              <a:rPr lang="tr-TR" dirty="0"/>
              <a:t>bölüşümü düzenleyen yasaların belirlenmesi, Politik İktisadın temel sorunudur</a:t>
            </a:r>
            <a:r>
              <a:rPr lang="tr-TR" dirty="0" smtClean="0"/>
              <a:t>.» (Ricardo) </a:t>
            </a:r>
            <a:endParaRPr lang="tr-TR" dirty="0"/>
          </a:p>
          <a:p>
            <a:pPr marL="0" indent="0">
              <a:buNone/>
            </a:pPr>
            <a:endParaRPr lang="tr-TR" dirty="0"/>
          </a:p>
        </p:txBody>
      </p:sp>
    </p:spTree>
    <p:extLst>
      <p:ext uri="{BB962C8B-B14F-4D97-AF65-F5344CB8AC3E}">
        <p14:creationId xmlns:p14="http://schemas.microsoft.com/office/powerpoint/2010/main" val="1292299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Rant teorisinin arka planı </a:t>
            </a:r>
            <a:endParaRPr lang="tr-TR" dirty="0"/>
          </a:p>
        </p:txBody>
      </p:sp>
      <p:sp>
        <p:nvSpPr>
          <p:cNvPr id="3" name="İçerik Yer Tutucusu 2"/>
          <p:cNvSpPr>
            <a:spLocks noGrp="1"/>
          </p:cNvSpPr>
          <p:nvPr>
            <p:ph idx="1"/>
          </p:nvPr>
        </p:nvSpPr>
        <p:spPr/>
        <p:txBody>
          <a:bodyPr/>
          <a:lstStyle/>
          <a:p>
            <a:pPr marL="0" indent="0">
              <a:buNone/>
            </a:pPr>
            <a:r>
              <a:rPr lang="tr-TR" dirty="0" smtClean="0"/>
              <a:t>Ricardo, sanayi kapitalizminin hızla gelişmekte olduğu ve toplumsal yapının yöneliminin belirginlik kazandığı bir çağda yaşadı </a:t>
            </a:r>
          </a:p>
          <a:p>
            <a:pPr marL="0" indent="0">
              <a:buNone/>
            </a:pPr>
            <a:endParaRPr lang="tr-TR" dirty="0" smtClean="0"/>
          </a:p>
          <a:p>
            <a:pPr marL="0" indent="0">
              <a:buNone/>
            </a:pPr>
            <a:r>
              <a:rPr lang="tr-TR" dirty="0" smtClean="0"/>
              <a:t>Toprak sahipleri, Napolyon Savaşları döneminde elde ettikleri çıkarları yitirmek istemiyorlardı; rantların yüksek kalmasının koşulu, tahıl ithalatında yüksek gümrük vergisiydi </a:t>
            </a:r>
            <a:endParaRPr lang="tr-TR" dirty="0"/>
          </a:p>
          <a:p>
            <a:pPr marL="0" indent="0">
              <a:buNone/>
            </a:pPr>
            <a:endParaRPr lang="tr-TR" dirty="0"/>
          </a:p>
          <a:p>
            <a:pPr marL="0" indent="0">
              <a:buNone/>
            </a:pPr>
            <a:endParaRPr lang="tr-TR" dirty="0" smtClean="0"/>
          </a:p>
        </p:txBody>
      </p:sp>
    </p:spTree>
    <p:extLst>
      <p:ext uri="{BB962C8B-B14F-4D97-AF65-F5344CB8AC3E}">
        <p14:creationId xmlns:p14="http://schemas.microsoft.com/office/powerpoint/2010/main" val="799053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Rant teorisi </a:t>
            </a:r>
            <a:endParaRPr lang="tr-TR" dirty="0"/>
          </a:p>
        </p:txBody>
      </p:sp>
      <p:sp>
        <p:nvSpPr>
          <p:cNvPr id="3" name="İçerik Yer Tutucusu 2"/>
          <p:cNvSpPr>
            <a:spLocks noGrp="1"/>
          </p:cNvSpPr>
          <p:nvPr>
            <p:ph idx="1"/>
          </p:nvPr>
        </p:nvSpPr>
        <p:spPr/>
        <p:txBody>
          <a:bodyPr/>
          <a:lstStyle/>
          <a:p>
            <a:pPr marL="0" indent="0">
              <a:buNone/>
            </a:pPr>
            <a:r>
              <a:rPr lang="tr-TR" dirty="0"/>
              <a:t>“Ricardo, rantı, “yeryüzünün ürününün, toprağın özgün ve yok edilemez güçlerinin kullanımı karşılığında toprak sahibine ödenen kısmı” olarak tanımladı. </a:t>
            </a:r>
            <a:endParaRPr lang="tr-TR" dirty="0" smtClean="0"/>
          </a:p>
          <a:p>
            <a:pPr marL="0" indent="0">
              <a:buNone/>
            </a:pPr>
            <a:endParaRPr lang="tr-TR" dirty="0"/>
          </a:p>
          <a:p>
            <a:pPr marL="0" indent="0">
              <a:buNone/>
            </a:pPr>
            <a:r>
              <a:rPr lang="tr-TR" dirty="0"/>
              <a:t>Net ürün: “Net ürün, üretilen toplam miktar ile üretimde kullanılan sermayenin yerine konması ve işçi ücretleri dahil tüm zorunlu üretim maliyetleri arasındaki farktır. Dolayısıyla net ürün, kâra ya da ranta giden, emek tarafından yaratılan toplam artık değerdir.”</a:t>
            </a:r>
            <a:endParaRPr lang="tr-TR" dirty="0"/>
          </a:p>
        </p:txBody>
      </p:sp>
    </p:spTree>
    <p:extLst>
      <p:ext uri="{BB962C8B-B14F-4D97-AF65-F5344CB8AC3E}">
        <p14:creationId xmlns:p14="http://schemas.microsoft.com/office/powerpoint/2010/main" val="2618176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Rant teorisi (devam) </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a:t>Ricardo, </a:t>
            </a:r>
            <a:r>
              <a:rPr lang="tr-TR" dirty="0" err="1"/>
              <a:t>Malhus’un</a:t>
            </a:r>
            <a:r>
              <a:rPr lang="tr-TR" dirty="0"/>
              <a:t> nüfus teorisini ve bu teoriden çıkan, nüfus artışının emek ücretlerini geçimlik düzeye inmeye zorlayacağı şeklindeki en önemli sonucu kabul etmişti. Dolayısıyla rant olmayan topraktaki kâr büyüklüğü, bu topraktaki toplam ürün ile bu toprakta çalışan emekçinin geçimliği arasındaki farktan oluşur. </a:t>
            </a:r>
            <a:endParaRPr lang="tr-TR" dirty="0" smtClean="0"/>
          </a:p>
          <a:p>
            <a:pPr marL="0" indent="0">
              <a:buNone/>
            </a:pPr>
            <a:endParaRPr lang="tr-TR" dirty="0"/>
          </a:p>
          <a:p>
            <a:pPr marL="0" indent="0">
              <a:buNone/>
            </a:pPr>
            <a:r>
              <a:rPr lang="tr-TR" dirty="0" smtClean="0"/>
              <a:t>Kâr oranı, rant olmayan topraktaki net ürünün ücretlere oranıdır </a:t>
            </a:r>
          </a:p>
          <a:p>
            <a:pPr marL="0" indent="0">
              <a:buNone/>
            </a:pPr>
            <a:endParaRPr lang="tr-TR" dirty="0"/>
          </a:p>
          <a:p>
            <a:pPr marL="0" indent="0">
              <a:buNone/>
            </a:pPr>
            <a:r>
              <a:rPr lang="tr-TR" dirty="0" smtClean="0"/>
              <a:t>Tarıma açılan düşük verime sahip her toprak parçasıyla birlikte net ürün azalır, kâr oranı azalır </a:t>
            </a:r>
            <a:endParaRPr lang="tr-TR" dirty="0"/>
          </a:p>
        </p:txBody>
      </p:sp>
    </p:spTree>
    <p:extLst>
      <p:ext uri="{BB962C8B-B14F-4D97-AF65-F5344CB8AC3E}">
        <p14:creationId xmlns:p14="http://schemas.microsoft.com/office/powerpoint/2010/main" val="4084595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Rant teorisi (devam) </a:t>
            </a:r>
            <a:endParaRPr lang="tr-TR" dirty="0"/>
          </a:p>
        </p:txBody>
      </p:sp>
      <p:sp>
        <p:nvSpPr>
          <p:cNvPr id="3" name="İçerik Yer Tutucusu 2"/>
          <p:cNvSpPr>
            <a:spLocks noGrp="1"/>
          </p:cNvSpPr>
          <p:nvPr>
            <p:ph idx="1"/>
          </p:nvPr>
        </p:nvSpPr>
        <p:spPr/>
        <p:txBody>
          <a:bodyPr/>
          <a:lstStyle/>
          <a:p>
            <a:pPr marL="0" indent="0">
              <a:buNone/>
            </a:pPr>
            <a:r>
              <a:rPr lang="tr-TR" dirty="0" smtClean="0"/>
              <a:t>Nüfus arttıkça, daha düşük verimlilikte topraklar üretime açılır </a:t>
            </a:r>
          </a:p>
          <a:p>
            <a:pPr marL="0" indent="0">
              <a:buNone/>
            </a:pPr>
            <a:endParaRPr lang="tr-TR" dirty="0"/>
          </a:p>
          <a:p>
            <a:pPr marL="0" indent="0">
              <a:buNone/>
            </a:pPr>
            <a:r>
              <a:rPr lang="tr-TR" dirty="0" smtClean="0"/>
              <a:t>Tahıl fiyatını, en verimsiz topraktaki üretim koşulları belirler </a:t>
            </a:r>
          </a:p>
          <a:p>
            <a:pPr marL="0" indent="0">
              <a:buNone/>
            </a:pPr>
            <a:endParaRPr lang="tr-TR" dirty="0"/>
          </a:p>
          <a:p>
            <a:pPr marL="0" indent="0">
              <a:buNone/>
            </a:pPr>
            <a:r>
              <a:rPr lang="tr-TR" dirty="0" smtClean="0"/>
              <a:t>Her yeni birim toprak üretime açıldıkça, bir önceki ve daha önce rant oluşmayan toprakta rant oluşur, daha önceki rantlar da artar </a:t>
            </a:r>
          </a:p>
          <a:p>
            <a:pPr marL="0" indent="0">
              <a:buNone/>
            </a:pPr>
            <a:endParaRPr lang="tr-TR" dirty="0" smtClean="0"/>
          </a:p>
          <a:p>
            <a:pPr marL="0" indent="0">
              <a:buNone/>
            </a:pPr>
            <a:r>
              <a:rPr lang="tr-TR" dirty="0" smtClean="0"/>
              <a:t>Bunun sonucu: rant artar, ücret oranı yükselir, kâr oranı düşer </a:t>
            </a:r>
            <a:endParaRPr lang="tr-TR" dirty="0"/>
          </a:p>
          <a:p>
            <a:pPr marL="0" indent="0">
              <a:buNone/>
            </a:pPr>
            <a:endParaRPr lang="tr-TR" dirty="0" smtClean="0"/>
          </a:p>
        </p:txBody>
      </p:sp>
    </p:spTree>
    <p:extLst>
      <p:ext uri="{BB962C8B-B14F-4D97-AF65-F5344CB8AC3E}">
        <p14:creationId xmlns:p14="http://schemas.microsoft.com/office/powerpoint/2010/main" val="3317148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 teorisi </a:t>
            </a:r>
            <a:endParaRPr lang="tr-TR" dirty="0"/>
          </a:p>
        </p:txBody>
      </p:sp>
      <p:sp>
        <p:nvSpPr>
          <p:cNvPr id="3" name="İçerik Yer Tutucusu 2"/>
          <p:cNvSpPr>
            <a:spLocks noGrp="1"/>
          </p:cNvSpPr>
          <p:nvPr>
            <p:ph idx="1"/>
          </p:nvPr>
        </p:nvSpPr>
        <p:spPr/>
        <p:txBody>
          <a:bodyPr/>
          <a:lstStyle/>
          <a:p>
            <a:pPr marL="0" indent="0">
              <a:buNone/>
            </a:pPr>
            <a:r>
              <a:rPr lang="tr-TR" dirty="0" smtClean="0"/>
              <a:t>Ricardo, Smith’in temel önermesini kabul eder: bir ürünün ilk fiyatı, onun için harcanan emektir </a:t>
            </a:r>
          </a:p>
          <a:p>
            <a:pPr marL="0" indent="0">
              <a:buNone/>
            </a:pPr>
            <a:endParaRPr lang="tr-TR" dirty="0"/>
          </a:p>
          <a:p>
            <a:pPr marL="0" indent="0">
              <a:buNone/>
            </a:pPr>
            <a:r>
              <a:rPr lang="tr-TR" dirty="0" smtClean="0"/>
              <a:t>Ricardo için değer teorisi, günümüz toplumunda değişikliğe uğramaz. Emek değer teorisi modern toplum için de geçerlidir </a:t>
            </a:r>
          </a:p>
          <a:p>
            <a:pPr marL="0" indent="0">
              <a:buNone/>
            </a:pPr>
            <a:endParaRPr lang="tr-TR" dirty="0"/>
          </a:p>
          <a:p>
            <a:pPr marL="0" indent="0">
              <a:buNone/>
            </a:pPr>
            <a:r>
              <a:rPr lang="tr-TR" dirty="0" smtClean="0"/>
              <a:t>Ürün fiyatı gelirlerin toplamından oluşmaz; gelirler ürün fiyatı/değeri içinden bölüşülerek oluşur </a:t>
            </a:r>
            <a:endParaRPr lang="tr-TR" dirty="0"/>
          </a:p>
        </p:txBody>
      </p:sp>
    </p:spTree>
    <p:extLst>
      <p:ext uri="{BB962C8B-B14F-4D97-AF65-F5344CB8AC3E}">
        <p14:creationId xmlns:p14="http://schemas.microsoft.com/office/powerpoint/2010/main" val="261089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Emeğin değeri ve değişmez değer ölçütü </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Emeğin değeri, emeğin geçimi için gerekli olan malların değerinin toplamından oluşur </a:t>
            </a:r>
          </a:p>
          <a:p>
            <a:pPr marL="0" indent="0">
              <a:buNone/>
            </a:pPr>
            <a:endParaRPr lang="tr-TR" dirty="0"/>
          </a:p>
          <a:p>
            <a:pPr marL="0" indent="0">
              <a:buNone/>
            </a:pPr>
            <a:r>
              <a:rPr lang="tr-TR" dirty="0" smtClean="0"/>
              <a:t>Emeğin değeri, emeğin yarattığı değerin ölçütü değildir; bunlar aynı şeyler değildir </a:t>
            </a:r>
          </a:p>
          <a:p>
            <a:pPr marL="0" indent="0">
              <a:buNone/>
            </a:pPr>
            <a:endParaRPr lang="tr-TR" dirty="0"/>
          </a:p>
          <a:p>
            <a:pPr marL="0" indent="0">
              <a:buNone/>
            </a:pPr>
            <a:r>
              <a:rPr lang="tr-TR" dirty="0" smtClean="0"/>
              <a:t>Değer, bir ürünün üretilmesi için gerekli emek zamanla ölçülür; bu nedenle, her ürünün değeri değişmeye tabidir </a:t>
            </a:r>
          </a:p>
          <a:p>
            <a:pPr marL="0" indent="0">
              <a:buNone/>
            </a:pPr>
            <a:endParaRPr lang="tr-TR" dirty="0"/>
          </a:p>
          <a:p>
            <a:pPr marL="0" indent="0">
              <a:buNone/>
            </a:pPr>
            <a:r>
              <a:rPr lang="tr-TR" dirty="0" smtClean="0"/>
              <a:t>Değişmeyen değer ölçütü yoktur </a:t>
            </a:r>
            <a:endParaRPr lang="tr-TR" dirty="0"/>
          </a:p>
        </p:txBody>
      </p:sp>
    </p:spTree>
    <p:extLst>
      <p:ext uri="{BB962C8B-B14F-4D97-AF65-F5344CB8AC3E}">
        <p14:creationId xmlns:p14="http://schemas.microsoft.com/office/powerpoint/2010/main" val="3430474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 yasasını değiştiren unsurlar </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Üretim araçlarının ve üretimde kullanılan malzemelerin değeri, ürüne aktarılır </a:t>
            </a:r>
          </a:p>
          <a:p>
            <a:pPr marL="0" indent="0">
              <a:buNone/>
            </a:pPr>
            <a:endParaRPr lang="tr-TR" dirty="0"/>
          </a:p>
          <a:p>
            <a:pPr marL="0" indent="0">
              <a:buNone/>
            </a:pPr>
            <a:r>
              <a:rPr lang="tr-TR" dirty="0" smtClean="0"/>
              <a:t>Bu durum değer teorisinde değişiklik yaratır </a:t>
            </a:r>
          </a:p>
          <a:p>
            <a:pPr marL="0" indent="0">
              <a:buNone/>
            </a:pPr>
            <a:endParaRPr lang="tr-TR" dirty="0"/>
          </a:p>
          <a:p>
            <a:pPr marL="0" indent="0">
              <a:buNone/>
            </a:pPr>
            <a:r>
              <a:rPr lang="tr-TR" dirty="0" smtClean="0"/>
              <a:t>Farklı üretim birimlerinde, durağan sermaye değişiklik gösterir: </a:t>
            </a:r>
          </a:p>
          <a:p>
            <a:pPr marL="0" indent="0">
              <a:buNone/>
            </a:pPr>
            <a:r>
              <a:rPr lang="tr-TR" dirty="0" smtClean="0"/>
              <a:t>Dayanıklılıkları farklıdır </a:t>
            </a:r>
          </a:p>
          <a:p>
            <a:pPr marL="0" indent="0">
              <a:buNone/>
            </a:pPr>
            <a:r>
              <a:rPr lang="tr-TR" dirty="0" smtClean="0"/>
              <a:t>Durağan sermayenin döner sermayeye oranı farklıdır </a:t>
            </a:r>
          </a:p>
          <a:p>
            <a:pPr marL="0" indent="0">
              <a:buNone/>
            </a:pPr>
            <a:endParaRPr lang="tr-TR" dirty="0"/>
          </a:p>
          <a:p>
            <a:pPr marL="0" indent="0">
              <a:buNone/>
            </a:pPr>
            <a:r>
              <a:rPr lang="tr-TR" dirty="0" smtClean="0"/>
              <a:t>İstihdam edilen emekçi sayıları farklılaşır; ücret değişmeleri bu nedenle fiyatları etkiler </a:t>
            </a:r>
            <a:endParaRPr lang="tr-TR" dirty="0"/>
          </a:p>
        </p:txBody>
      </p:sp>
    </p:spTree>
    <p:extLst>
      <p:ext uri="{BB962C8B-B14F-4D97-AF65-F5344CB8AC3E}">
        <p14:creationId xmlns:p14="http://schemas.microsoft.com/office/powerpoint/2010/main" val="284270633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553</Words>
  <Application>Microsoft Office PowerPoint</Application>
  <PresentationFormat>Geniş ekran</PresentationFormat>
  <Paragraphs>62</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David Ricardo (1772-1823) </vt:lpstr>
      <vt:lpstr>Politik iktisadın temel meselesi </vt:lpstr>
      <vt:lpstr>Rant teorisinin arka planı </vt:lpstr>
      <vt:lpstr>Rant teorisi </vt:lpstr>
      <vt:lpstr>Rant teorisi (devam) </vt:lpstr>
      <vt:lpstr>Rant teorisi (devam) </vt:lpstr>
      <vt:lpstr>Değer teorisi </vt:lpstr>
      <vt:lpstr>Emeğin değeri ve değişmez değer ölçütü </vt:lpstr>
      <vt:lpstr>Değer yasasını değiştiren unsurlar </vt:lpstr>
      <vt:lpstr>Sanayinin çıkarları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7</cp:revision>
  <dcterms:created xsi:type="dcterms:W3CDTF">2019-05-16T14:27:11Z</dcterms:created>
  <dcterms:modified xsi:type="dcterms:W3CDTF">2019-05-19T14:08:27Z</dcterms:modified>
</cp:coreProperties>
</file>