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6" r:id="rId3"/>
    <p:sldId id="314" r:id="rId4"/>
    <p:sldId id="312" r:id="rId5"/>
    <p:sldId id="297" r:id="rId6"/>
    <p:sldId id="313" r:id="rId7"/>
    <p:sldId id="301" r:id="rId8"/>
    <p:sldId id="316" r:id="rId9"/>
    <p:sldId id="304" r:id="rId10"/>
    <p:sldId id="305" r:id="rId11"/>
    <p:sldId id="306" r:id="rId12"/>
    <p:sldId id="307" r:id="rId13"/>
    <p:sldId id="308" r:id="rId14"/>
    <p:sldId id="302" r:id="rId15"/>
    <p:sldId id="315" r:id="rId16"/>
    <p:sldId id="300" r:id="rId17"/>
    <p:sldId id="317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08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5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02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VIII.HAFTA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tr-TR" sz="4000" dirty="0" smtClean="0"/>
              <a:t>Alfa-</a:t>
            </a:r>
            <a:r>
              <a:rPr lang="tr-TR" sz="4000" dirty="0" err="1" smtClean="0"/>
              <a:t>ketoglutarat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kompleksi </a:t>
            </a:r>
            <a:r>
              <a:rPr lang="tr-TR" sz="4000" dirty="0" err="1" smtClean="0"/>
              <a:t>süksinil-KoA</a:t>
            </a:r>
            <a:r>
              <a:rPr lang="tr-TR" sz="4000" dirty="0" smtClean="0"/>
              <a:t> ve NADH ile </a:t>
            </a:r>
            <a:r>
              <a:rPr lang="tr-TR" sz="4000" dirty="0" err="1" smtClean="0"/>
              <a:t>inhibe</a:t>
            </a:r>
            <a:r>
              <a:rPr lang="tr-TR" sz="4000" dirty="0" smtClean="0"/>
              <a:t>  Ca</a:t>
            </a:r>
            <a:r>
              <a:rPr lang="tr-TR" sz="4000" baseline="30000" dirty="0" smtClean="0"/>
              <a:t>+2</a:t>
            </a:r>
            <a:r>
              <a:rPr lang="tr-TR" sz="4000" dirty="0" smtClean="0"/>
              <a:t> tarafından aktive edilir.</a:t>
            </a:r>
          </a:p>
          <a:p>
            <a:r>
              <a:rPr lang="tr-TR" sz="4000" dirty="0" smtClean="0"/>
              <a:t>Hücrenin ATP/ADP ile NADH/NAD konsantrasyonlarının oranları döngünün </a:t>
            </a:r>
            <a:r>
              <a:rPr lang="tr-TR" sz="4000" dirty="0" err="1" smtClean="0"/>
              <a:t>allosterik</a:t>
            </a:r>
            <a:r>
              <a:rPr lang="tr-TR" sz="4000" dirty="0" smtClean="0"/>
              <a:t> olarak düzenlenmesinde etkindir.</a:t>
            </a:r>
          </a:p>
        </p:txBody>
      </p:sp>
    </p:spTree>
    <p:extLst>
      <p:ext uri="{BB962C8B-B14F-4D97-AF65-F5344CB8AC3E}">
        <p14:creationId xmlns:p14="http://schemas.microsoft.com/office/powerpoint/2010/main" val="337512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tr-TR" sz="4000" dirty="0" smtClean="0"/>
              <a:t>Omurgalılar, yağ asitlerini ve onlardan oluşan asetatı </a:t>
            </a:r>
            <a:r>
              <a:rPr lang="tr-TR" sz="4000" dirty="0" err="1" smtClean="0"/>
              <a:t>karbohidratlara</a:t>
            </a:r>
            <a:r>
              <a:rPr lang="tr-TR" sz="4000" dirty="0" smtClean="0"/>
              <a:t> dönüştüremezler.</a:t>
            </a:r>
          </a:p>
          <a:p>
            <a:r>
              <a:rPr lang="tr-TR" sz="4000" dirty="0" smtClean="0"/>
              <a:t>Bitkilerde, bazı omurgasızlarda ve bazı mikroorganizmalarda yer alan </a:t>
            </a:r>
            <a:r>
              <a:rPr lang="tr-TR" sz="4000" dirty="0" err="1" smtClean="0"/>
              <a:t>glioksizomda</a:t>
            </a:r>
            <a:r>
              <a:rPr lang="tr-TR" sz="4000" dirty="0" smtClean="0"/>
              <a:t> yer alan </a:t>
            </a:r>
            <a:r>
              <a:rPr lang="tr-TR" sz="4000" dirty="0" err="1" smtClean="0"/>
              <a:t>glioksalat</a:t>
            </a:r>
            <a:r>
              <a:rPr lang="tr-TR" sz="4000" dirty="0" smtClean="0"/>
              <a:t> döngüsü enzimleri ile </a:t>
            </a:r>
          </a:p>
        </p:txBody>
      </p:sp>
    </p:spTree>
    <p:extLst>
      <p:ext uri="{BB962C8B-B14F-4D97-AF65-F5344CB8AC3E}">
        <p14:creationId xmlns:p14="http://schemas.microsoft.com/office/powerpoint/2010/main" val="263382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tr-TR" sz="4000" dirty="0"/>
              <a:t>a</a:t>
            </a:r>
            <a:r>
              <a:rPr lang="tr-TR" sz="4000" dirty="0" smtClean="0"/>
              <a:t>setat </a:t>
            </a:r>
            <a:r>
              <a:rPr lang="tr-TR" sz="4000" dirty="0" err="1" smtClean="0"/>
              <a:t>süksinata</a:t>
            </a:r>
            <a:r>
              <a:rPr lang="tr-TR" sz="4000" dirty="0" smtClean="0"/>
              <a:t> veya sitrik asit döngüsünün diğer dört karbonlu ürünlerine dönüşümü gerçekleşebilir.</a:t>
            </a:r>
          </a:p>
          <a:p>
            <a:r>
              <a:rPr lang="tr-TR" sz="4000" dirty="0" smtClean="0"/>
              <a:t>Bunu sağlayan enzimler </a:t>
            </a:r>
            <a:r>
              <a:rPr lang="tr-TR" sz="4000" dirty="0" err="1" smtClean="0"/>
              <a:t>sitrat</a:t>
            </a:r>
            <a:r>
              <a:rPr lang="tr-TR" sz="4000" dirty="0" smtClean="0"/>
              <a:t> </a:t>
            </a:r>
            <a:r>
              <a:rPr lang="tr-TR" sz="4000" dirty="0" err="1" smtClean="0"/>
              <a:t>liyaz</a:t>
            </a:r>
            <a:r>
              <a:rPr lang="tr-TR" sz="4000" dirty="0" smtClean="0"/>
              <a:t> ve </a:t>
            </a:r>
            <a:r>
              <a:rPr lang="tr-TR" sz="4000" dirty="0" err="1" smtClean="0"/>
              <a:t>malat</a:t>
            </a:r>
            <a:r>
              <a:rPr lang="tr-TR" sz="4000" dirty="0" smtClean="0"/>
              <a:t> </a:t>
            </a:r>
            <a:r>
              <a:rPr lang="tr-TR" sz="4000" dirty="0" err="1" smtClean="0"/>
              <a:t>sentazdır</a:t>
            </a:r>
            <a:r>
              <a:rPr lang="tr-TR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73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tr-TR" sz="4000" dirty="0" smtClean="0"/>
              <a:t>Böylece bitki tohumlarının bitkilerin fotosentez ile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yapma yeteneğini kazanmasından önce, çimlenme sırasında yağca zengin tohumlarında gelişirler. Böylece </a:t>
            </a:r>
            <a:r>
              <a:rPr lang="tr-TR" sz="4000" dirty="0" err="1" smtClean="0"/>
              <a:t>lipid</a:t>
            </a:r>
            <a:r>
              <a:rPr lang="tr-TR" sz="4000" dirty="0" smtClean="0"/>
              <a:t> yıkımından oluşan asetat sitrik asit döngüsü ürünlerine</a:t>
            </a:r>
          </a:p>
        </p:txBody>
      </p:sp>
    </p:spTree>
    <p:extLst>
      <p:ext uri="{BB962C8B-B14F-4D97-AF65-F5344CB8AC3E}">
        <p14:creationId xmlns:p14="http://schemas.microsoft.com/office/powerpoint/2010/main" val="258306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 dönüşerek buradaki karbonların </a:t>
            </a:r>
            <a:r>
              <a:rPr lang="tr-TR" sz="4000" dirty="0" err="1" smtClean="0"/>
              <a:t>glukozun</a:t>
            </a:r>
            <a:r>
              <a:rPr lang="tr-TR" sz="4000" dirty="0" smtClean="0"/>
              <a:t> sentezinde kullanılabilir.</a:t>
            </a:r>
          </a:p>
          <a:p>
            <a:r>
              <a:rPr lang="tr-TR" sz="4000" dirty="0" smtClean="0"/>
              <a:t>Sitrik asit döngüsü ve </a:t>
            </a:r>
            <a:r>
              <a:rPr lang="tr-TR" sz="4000" dirty="0" err="1" smtClean="0"/>
              <a:t>glioksilat</a:t>
            </a:r>
            <a:r>
              <a:rPr lang="tr-TR" sz="4000" dirty="0" smtClean="0"/>
              <a:t> döngüleri arasında </a:t>
            </a:r>
            <a:r>
              <a:rPr lang="tr-TR" sz="4000" dirty="0" err="1" smtClean="0"/>
              <a:t>izositratın</a:t>
            </a:r>
            <a:r>
              <a:rPr lang="tr-TR" sz="4000" dirty="0" smtClean="0"/>
              <a:t> paylaşımı, </a:t>
            </a:r>
            <a:r>
              <a:rPr lang="tr-TR" sz="4000" dirty="0" err="1" smtClean="0"/>
              <a:t>geridönüşümlü</a:t>
            </a:r>
            <a:r>
              <a:rPr lang="tr-TR" sz="4000" dirty="0" smtClean="0"/>
              <a:t> </a:t>
            </a:r>
            <a:r>
              <a:rPr lang="tr-TR" sz="4000" dirty="0" err="1" smtClean="0"/>
              <a:t>fosforillenmeyle</a:t>
            </a:r>
            <a:r>
              <a:rPr lang="tr-TR" sz="4000" dirty="0" smtClean="0"/>
              <a:t> düzenlenen </a:t>
            </a:r>
            <a:r>
              <a:rPr lang="tr-TR" sz="4000" dirty="0" err="1" smtClean="0"/>
              <a:t>izositrat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tarafından kontrol edilir.</a:t>
            </a:r>
          </a:p>
        </p:txBody>
      </p:sp>
    </p:spTree>
    <p:extLst>
      <p:ext uri="{BB962C8B-B14F-4D97-AF65-F5344CB8AC3E}">
        <p14:creationId xmlns:p14="http://schemas.microsoft.com/office/powerpoint/2010/main" val="203582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ter 15 : The Citric Acid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88640"/>
            <a:ext cx="5976664" cy="50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7332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https://www.google.com/url?sa=i&amp;url=http%3A%2F%2Fwww.bioinfo.org.cn%2Fbook%2Fbiochemistry%2Fchapt15%2Fbio4.htm&amp;psig=AOvVaw3tOndd9FbUdsb2eGmS6H6l&amp;ust=1589320383141000&amp;source=images&amp;cd=vfe&amp;ved=0CAIQjRxqFwoTCJCqt_vlrOkCFQAAAAAdAAAAABBB</a:t>
            </a:r>
          </a:p>
        </p:txBody>
      </p:sp>
    </p:spTree>
    <p:extLst>
      <p:ext uri="{BB962C8B-B14F-4D97-AF65-F5344CB8AC3E}">
        <p14:creationId xmlns:p14="http://schemas.microsoft.com/office/powerpoint/2010/main" val="141163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SİTRİK </a:t>
            </a:r>
            <a:r>
              <a:rPr lang="tr-TR" sz="3600" dirty="0" smtClean="0"/>
              <a:t>ASİT DÖNGÜSÜNÜN </a:t>
            </a:r>
            <a:r>
              <a:rPr lang="tr-TR" sz="3600" smtClean="0"/>
              <a:t>DEVAMINI İŞLEDİĞİMİZ BU HAFTADA, BİYOKİMYASAL FORMÜLLERLE ENZİMLERİYLE VE KONTROL NOKTALARIYLA AÇIKLANACAKTIR.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uconeogenesis &amp; the Control of Blood Glucose | Basicmedical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https://www.google.com/url?sa=i&amp;url=https%3A%2F%2Fbasicmedicalkey.com%2Fgluconeogenesis-the-control-of-blood-glucose%2F&amp;psig=AOvVaw3tOndd9FbUdsb2eGmS6H6l&amp;ust=1589320383141000&amp;source=images&amp;cd=vfe&amp;ved=0CAIQjRxqGAoTCJCqt_vlrOkCFQAAAAAdAAAAABDDAQ</a:t>
            </a:r>
          </a:p>
        </p:txBody>
      </p:sp>
    </p:spTree>
    <p:extLst>
      <p:ext uri="{BB962C8B-B14F-4D97-AF65-F5344CB8AC3E}">
        <p14:creationId xmlns:p14="http://schemas.microsoft.com/office/powerpoint/2010/main" val="183570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8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SEKİZİNCİ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 smtClean="0"/>
          </a:p>
          <a:p>
            <a:r>
              <a:rPr lang="tr-TR" sz="3600" dirty="0" smtClean="0"/>
              <a:t>Sitrik asit döngüsüne devam edilecek,</a:t>
            </a:r>
          </a:p>
          <a:p>
            <a:endParaRPr lang="tr-TR" sz="3600" dirty="0" smtClean="0"/>
          </a:p>
          <a:p>
            <a:r>
              <a:rPr lang="tr-TR" sz="3600" dirty="0" err="1" smtClean="0"/>
              <a:t>Allosterik</a:t>
            </a:r>
            <a:r>
              <a:rPr lang="tr-TR" sz="3600" dirty="0" smtClean="0"/>
              <a:t> ve </a:t>
            </a:r>
            <a:r>
              <a:rPr lang="tr-TR" sz="3600" dirty="0" err="1" smtClean="0"/>
              <a:t>kovalent</a:t>
            </a:r>
            <a:r>
              <a:rPr lang="tr-TR" sz="3600" dirty="0" smtClean="0"/>
              <a:t> mekanizmalar tarafından sitrik asit çevriminin düzenlenmesi,</a:t>
            </a:r>
          </a:p>
          <a:p>
            <a:endParaRPr lang="tr-TR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9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ino Acid Metabolism Big Picture (see Newer 2018 Version) http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863"/>
            <a:ext cx="8568952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13226" y="5949280"/>
            <a:ext cx="853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>
                <a:solidFill>
                  <a:srgbClr val="FFFF00"/>
                </a:solidFill>
              </a:rPr>
              <a:t>https://www.google.com/url?sa=i&amp;url=https%3A%2F%2Fwww.youtube.com%2Fwatch%3Fv%3D7S4Sb9WAw7c&amp;psig=AOvVaw13pXsc2QrQ7qD6Ac2CeO6u&amp;ust=1589145167641000&amp;source=images&amp;cd=vfe&amp;ved=0CAIQjRxqFwoTCNC68aXZp-kCFQAAAAAdAAAAABAX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181310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Citric acid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238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971600" y="5589240"/>
            <a:ext cx="7485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>
                <a:solidFill>
                  <a:srgbClr val="FFFF00"/>
                </a:solidFill>
              </a:rPr>
              <a:t>https://www.google.com/url?sa=i&amp;url=https%3A%2F%2Fwww.slideshare.net%2FRajeshChaudhary10%2Fcitric-acid-cycle-65134330&amp;psig=AOvVaw2zj8yH37Lr-hkUQXTh_oMx&amp;ust=1589144191071000&amp;source=images&amp;cd=vfe&amp;ved=0CAIQjRxqFwoTCPCB2vrVp-kCFQAAAAAdAAAAABAU</a:t>
            </a:r>
            <a:endParaRPr lang="tr-TR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tr-TR" sz="4000" dirty="0" smtClean="0"/>
              <a:t> </a:t>
            </a:r>
            <a:r>
              <a:rPr lang="tr-TR" sz="4000" dirty="0" err="1" smtClean="0"/>
              <a:t>Glioksilat</a:t>
            </a:r>
            <a:r>
              <a:rPr lang="tr-TR" sz="4000" dirty="0" smtClean="0"/>
              <a:t> çevrimi,</a:t>
            </a:r>
          </a:p>
          <a:p>
            <a:r>
              <a:rPr lang="tr-TR" sz="4000" dirty="0" err="1" smtClean="0"/>
              <a:t>Sitrat</a:t>
            </a:r>
            <a:r>
              <a:rPr lang="tr-TR" sz="4000" dirty="0" smtClean="0"/>
              <a:t> </a:t>
            </a:r>
            <a:r>
              <a:rPr lang="tr-TR" sz="4000" dirty="0" err="1" smtClean="0"/>
              <a:t>liyaz</a:t>
            </a:r>
            <a:r>
              <a:rPr lang="tr-TR" sz="4000" dirty="0" smtClean="0"/>
              <a:t>, </a:t>
            </a:r>
            <a:r>
              <a:rPr lang="tr-TR" sz="4000" dirty="0" err="1" smtClean="0"/>
              <a:t>malat</a:t>
            </a:r>
            <a:r>
              <a:rPr lang="tr-TR" sz="4000" dirty="0" smtClean="0"/>
              <a:t> </a:t>
            </a:r>
            <a:r>
              <a:rPr lang="tr-TR" sz="4000" dirty="0" err="1" smtClean="0"/>
              <a:t>sentaz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Sitrik asit ve </a:t>
            </a:r>
            <a:r>
              <a:rPr lang="tr-TR" sz="4000" dirty="0" err="1" smtClean="0"/>
              <a:t>glioksilat</a:t>
            </a:r>
            <a:r>
              <a:rPr lang="tr-TR" sz="4000" dirty="0" smtClean="0"/>
              <a:t> döngülerinin eşgüdümlü düzenlenmesi bu haftanın konusunu oluşturmaktadır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yoxylate Cycle &amp; Cholesterol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5445224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https://www.google.com/url?sa=i&amp;url=https%3A%2F%2Fquizlet.com%2F130136175%2Fglyoxylate-cycle-cholesterol-flash-cards%2F&amp;psig=AOvVaw1D_ggc4jDPN-D3jL4rJw0G&amp;ust=1589144828964000&amp;source=images&amp;cd=vfe&amp;ved=0CAIQjRxqFwoTCLjdsJHYp-kCFQAAAAAdAAAAABAT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337981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/>
              <a:t>Sitrik asit döngülerinin eşgüdümlü düzenlenmesi;</a:t>
            </a:r>
          </a:p>
          <a:p>
            <a:r>
              <a:rPr lang="tr-TR" sz="4000" dirty="0" smtClean="0"/>
              <a:t>Memelilerin PDH kompleksi, ATP, </a:t>
            </a:r>
            <a:r>
              <a:rPr lang="tr-TR" sz="4000" dirty="0" err="1" smtClean="0"/>
              <a:t>asetil-KoA</a:t>
            </a:r>
            <a:r>
              <a:rPr lang="tr-TR" sz="4000" dirty="0" smtClean="0"/>
              <a:t> ve NADH tarafından </a:t>
            </a:r>
            <a:r>
              <a:rPr lang="tr-TR" sz="4000" dirty="0" err="1" smtClean="0"/>
              <a:t>inhibe</a:t>
            </a:r>
            <a:r>
              <a:rPr lang="tr-TR" sz="4000" dirty="0" smtClean="0"/>
              <a:t> ederken, AMP, </a:t>
            </a:r>
            <a:r>
              <a:rPr lang="tr-TR" sz="4000" dirty="0" err="1" smtClean="0"/>
              <a:t>KoA</a:t>
            </a:r>
            <a:r>
              <a:rPr lang="tr-TR" sz="4000" dirty="0" smtClean="0"/>
              <a:t> ve NAD</a:t>
            </a:r>
            <a:r>
              <a:rPr lang="tr-TR" sz="4000" baseline="30000" dirty="0" smtClean="0"/>
              <a:t>+</a:t>
            </a:r>
            <a:r>
              <a:rPr lang="tr-TR" sz="4000" dirty="0" smtClean="0"/>
              <a:t> </a:t>
            </a:r>
            <a:r>
              <a:rPr lang="tr-TR" sz="4000" dirty="0" err="1" smtClean="0"/>
              <a:t>allosterik</a:t>
            </a:r>
            <a:r>
              <a:rPr lang="tr-TR" sz="4000" dirty="0" smtClean="0"/>
              <a:t> olarak aktive etmektedir.</a:t>
            </a:r>
          </a:p>
        </p:txBody>
      </p:sp>
    </p:spTree>
    <p:extLst>
      <p:ext uri="{BB962C8B-B14F-4D97-AF65-F5344CB8AC3E}">
        <p14:creationId xmlns:p14="http://schemas.microsoft.com/office/powerpoint/2010/main" val="219176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bohydrate metabolism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14676" cy="50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661248"/>
            <a:ext cx="781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https://www.google.com/url?sa=i&amp;url=https%3A%2F%2Fslideplayer.com%2Fslide%2F6881130%2F&amp;psig=AOvVaw3tOndd9FbUdsb2eGmS6H6l&amp;ust=1589320383141000&amp;source=images&amp;cd=vfe&amp;ved=0CAIQjRxqFwoTCJCqt_vlrOkCFQAAAAAdAAAAABBW</a:t>
            </a:r>
          </a:p>
        </p:txBody>
      </p:sp>
    </p:spTree>
    <p:extLst>
      <p:ext uri="{BB962C8B-B14F-4D97-AF65-F5344CB8AC3E}">
        <p14:creationId xmlns:p14="http://schemas.microsoft.com/office/powerpoint/2010/main" val="109365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tr-TR" sz="4000" dirty="0" err="1" smtClean="0"/>
              <a:t>Sitrat</a:t>
            </a:r>
            <a:r>
              <a:rPr lang="tr-TR" sz="4000" dirty="0" smtClean="0"/>
              <a:t> </a:t>
            </a:r>
            <a:r>
              <a:rPr lang="tr-TR" sz="4000" dirty="0" err="1" smtClean="0"/>
              <a:t>sentaz</a:t>
            </a:r>
            <a:r>
              <a:rPr lang="tr-TR" sz="4000" dirty="0" smtClean="0"/>
              <a:t> enzimi ise; NADH, </a:t>
            </a:r>
            <a:r>
              <a:rPr lang="tr-TR" sz="4000" dirty="0" err="1" smtClean="0"/>
              <a:t>süksinil</a:t>
            </a:r>
            <a:r>
              <a:rPr lang="tr-TR" sz="4000" dirty="0" smtClean="0"/>
              <a:t> </a:t>
            </a:r>
            <a:r>
              <a:rPr lang="tr-TR" sz="4000" dirty="0" err="1" smtClean="0"/>
              <a:t>KoA</a:t>
            </a:r>
            <a:r>
              <a:rPr lang="tr-TR" sz="4000" dirty="0" smtClean="0"/>
              <a:t>, </a:t>
            </a:r>
            <a:r>
              <a:rPr lang="tr-TR" sz="4000" dirty="0" err="1" smtClean="0"/>
              <a:t>sitrat</a:t>
            </a:r>
            <a:r>
              <a:rPr lang="tr-TR" sz="4000" dirty="0" smtClean="0"/>
              <a:t> ve ATP tarafından </a:t>
            </a:r>
            <a:r>
              <a:rPr lang="tr-TR" sz="4000" dirty="0" err="1" smtClean="0"/>
              <a:t>inhibe</a:t>
            </a:r>
            <a:r>
              <a:rPr lang="tr-TR" sz="4000" dirty="0" smtClean="0"/>
              <a:t> ederken, ADP ile </a:t>
            </a:r>
            <a:r>
              <a:rPr lang="tr-TR" sz="4000" dirty="0" err="1" smtClean="0"/>
              <a:t>allosterik</a:t>
            </a:r>
            <a:r>
              <a:rPr lang="tr-TR" sz="4000" dirty="0" smtClean="0"/>
              <a:t> olarak aktive edilmektedir.</a:t>
            </a:r>
          </a:p>
          <a:p>
            <a:r>
              <a:rPr lang="tr-TR" sz="4000" dirty="0" err="1" smtClean="0"/>
              <a:t>İzositrat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enzimi ise ATP tarafından </a:t>
            </a:r>
            <a:r>
              <a:rPr lang="tr-TR" sz="4000" dirty="0" err="1" smtClean="0"/>
              <a:t>inhibe</a:t>
            </a:r>
            <a:r>
              <a:rPr lang="tr-TR" sz="4000" dirty="0" smtClean="0"/>
              <a:t>, Ca</a:t>
            </a:r>
            <a:r>
              <a:rPr lang="tr-TR" sz="4000" baseline="30000" dirty="0" smtClean="0"/>
              <a:t>+2</a:t>
            </a:r>
            <a:r>
              <a:rPr lang="tr-TR" sz="4000" dirty="0" smtClean="0"/>
              <a:t> ve ADP tarafından aktive edilir.</a:t>
            </a:r>
          </a:p>
        </p:txBody>
      </p:sp>
    </p:spTree>
    <p:extLst>
      <p:ext uri="{BB962C8B-B14F-4D97-AF65-F5344CB8AC3E}">
        <p14:creationId xmlns:p14="http://schemas.microsoft.com/office/powerpoint/2010/main" val="240617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651</TotalTime>
  <Words>432</Words>
  <Application>Microsoft Office PowerPoint</Application>
  <PresentationFormat>Ekran Gösterisi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Arial Tur</vt:lpstr>
      <vt:lpstr>Impact</vt:lpstr>
      <vt:lpstr>Ana Olay</vt:lpstr>
      <vt:lpstr>B-310 BİYOKİMYA II DERSİ </vt:lpstr>
      <vt:lpstr> SEKİZİNCİ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49</cp:revision>
  <dcterms:created xsi:type="dcterms:W3CDTF">2007-03-31T19:43:26Z</dcterms:created>
  <dcterms:modified xsi:type="dcterms:W3CDTF">2020-05-11T22:01:08Z</dcterms:modified>
</cp:coreProperties>
</file>