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4660"/>
  </p:normalViewPr>
  <p:slideViewPr>
    <p:cSldViewPr snapToGrid="0">
      <p:cViewPr varScale="1">
        <p:scale>
          <a:sx n="35" d="100"/>
          <a:sy n="35" d="100"/>
        </p:scale>
        <p:origin x="66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67C85-1B56-42BD-A94F-25B7ECB7E4AA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8C0FB-B598-4544-B885-80C45C7B5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3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İyi günler, bugün YÜZMEDE KİNEMATİK PARAMETRELER VE PERFORMANSLA İLİŞKİSİ konulu seminer konusu</a:t>
            </a:r>
            <a:r>
              <a:rPr lang="tr-TR" baseline="0" dirty="0" smtClean="0"/>
              <a:t> hakkında sizlere bilgilendirmede bulunacağım.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9526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881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Tablo 1 Amerika’daki 1976 yılında olan Olimpiyat Denemesi sonuçlarını göstermektedir. Bu tablonun ortak özelliği, kulaç oranın artması ve d / s(alınan mesafedeki kulaç sayısının) azalmasıyla elde edilen v(hız) değerinin artmasıdır (Tablo 1). Maksimal d / s'de, sırtüstü stiliyle kıyaslandığında serbest stilde d / s ve s değerlerine bakıldığında, erkekler ve kadınlar için bir fark olmadığı gözlenmiştir. Bununla birlikte, maksimal V’de , sırtüstü serbest stile göre yüzme</a:t>
            </a:r>
            <a:r>
              <a:rPr lang="tr-TR" sz="1200" baseline="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hızı daha yavaştı.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solidFill>
                  <a:srgbClr val="002060"/>
                </a:solidFill>
                <a:latin typeface="Calibri" pitchFamily="34" charset="0"/>
              </a:rPr>
              <a:t>Maksimal v (hız) ve d/s erkekler ve kadınlar arasında pozitif korelasyon vardır (r=0.52 erkek, r=0.59 kadınlar).</a:t>
            </a:r>
            <a:endParaRPr lang="tr-TR" sz="12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545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dirty="0" smtClean="0"/>
              <a:t>Kadınlarda 100, 200 ve 400 serbest stil yarışlarında V’deki farklı değerler sadece S'deki farklılıklar ile açıklanmıştır.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dirty="0" smtClean="0"/>
              <a:t>D / s'de kadınlar ve erkekler arasında anlamlı bir farklılık bulunmamıştır.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dirty="0" smtClean="0"/>
              <a:t> Erkeklerde400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mt</a:t>
            </a:r>
            <a:r>
              <a:rPr lang="tr-TR" baseline="0" dirty="0" smtClean="0"/>
              <a:t> ve 1500 metre yarışlarında kulaç oranı (S) aynı değerdedir</a:t>
            </a:r>
            <a:r>
              <a:rPr lang="tr-TR" dirty="0" smtClean="0"/>
              <a:t> ancak 1500</a:t>
            </a:r>
            <a:r>
              <a:rPr lang="tr-TR" baseline="0" dirty="0" smtClean="0"/>
              <a:t> </a:t>
            </a:r>
            <a:r>
              <a:rPr lang="tr-TR" baseline="0" dirty="0" err="1" smtClean="0"/>
              <a:t>mt</a:t>
            </a:r>
            <a:r>
              <a:rPr lang="tr-TR" baseline="0" dirty="0" smtClean="0"/>
              <a:t> yarışında kulaç başına alınan mesafe (d/S) daha azdır.</a:t>
            </a:r>
            <a:r>
              <a:rPr lang="tr-TR" dirty="0" smtClean="0"/>
              <a:t> </a:t>
            </a:r>
          </a:p>
          <a:p>
            <a:pPr algn="just">
              <a:buClrTx/>
              <a:buFont typeface="Wingdings" panose="05000000000000000000" pitchFamily="2" charset="2"/>
              <a:buChar char="Ø"/>
            </a:pPr>
            <a:r>
              <a:rPr lang="tr-TR" dirty="0" smtClean="0"/>
              <a:t>Bayanlarda</a:t>
            </a:r>
            <a:r>
              <a:rPr lang="tr-TR" baseline="0" dirty="0" smtClean="0"/>
              <a:t> 800 </a:t>
            </a:r>
            <a:r>
              <a:rPr lang="tr-TR" baseline="0" dirty="0" err="1" smtClean="0"/>
              <a:t>mt</a:t>
            </a:r>
            <a:r>
              <a:rPr lang="tr-TR" baseline="0" dirty="0" smtClean="0"/>
              <a:t>, 400 </a:t>
            </a:r>
            <a:r>
              <a:rPr lang="tr-TR" baseline="0" dirty="0" err="1" smtClean="0"/>
              <a:t>mt</a:t>
            </a:r>
            <a:r>
              <a:rPr lang="tr-TR" baseline="0" dirty="0" smtClean="0"/>
              <a:t> yarışına göre yüzme hızı(V) ve kulaç başına alınan mesafe (d/s) daha azdır</a:t>
            </a:r>
            <a:r>
              <a:rPr lang="tr-TR" dirty="0" smtClean="0"/>
              <a:t>.</a:t>
            </a:r>
            <a:r>
              <a:rPr lang="tr-TR" baseline="0" dirty="0" smtClean="0"/>
              <a:t> Sebebi kulaç oranındaki (S) azalmayla alakalıdır.</a:t>
            </a:r>
            <a:endParaRPr lang="tr-TR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6169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6747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Figür 1’de kulaç oranı ve yüzme</a:t>
            </a:r>
            <a:r>
              <a:rPr lang="tr-TR" baseline="0" dirty="0" smtClean="0"/>
              <a:t> temposu ilişkisine bakıldığında çocuklar yetişkinlere göre regresyon çizgisine %80 daha yüksek bir eğim göstermiştir.</a:t>
            </a:r>
          </a:p>
          <a:p>
            <a:r>
              <a:rPr lang="tr-TR" baseline="0" dirty="0" smtClean="0"/>
              <a:t>Yetişkinler çocuklara kıyasla düşük kulaç oranında daha yüksek tempoya ulaştığı gözlenmektedir.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457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1134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Tablo 2’deki kulaç uzunluğu</a:t>
            </a:r>
            <a:r>
              <a:rPr lang="tr-TR" baseline="0" dirty="0" smtClean="0"/>
              <a:t> Tablo 1’deki sporcularla karşılaştırılıyor. </a:t>
            </a:r>
            <a:r>
              <a:rPr lang="tr-TR" baseline="0" dirty="0" err="1" smtClean="0"/>
              <a:t>Hawke</a:t>
            </a:r>
            <a:r>
              <a:rPr lang="tr-TR" baseline="0" dirty="0" smtClean="0"/>
              <a:t> yüzme hızında büyük farklılık olmasına rağmen kulaç uzunluğu benzerlik göstermektedir.</a:t>
            </a:r>
          </a:p>
          <a:p>
            <a:r>
              <a:rPr lang="tr-TR" baseline="0" dirty="0" smtClean="0"/>
              <a:t>Tablo 3’de 3 grup arasında kulaç oranında anlamlı fark vardır.</a:t>
            </a:r>
          </a:p>
          <a:p>
            <a:r>
              <a:rPr lang="tr-TR" baseline="0" dirty="0" smtClean="0"/>
              <a:t>Tablo 4’de NS grubu için kulaç oranına bakıldığında NS ve LS grupları arasında fark vardır. SS grubu için SS ve LS grupları arasında farklılık vardır.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8596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smtClean="0"/>
              <a:t>EF(Verimlilik Faktörü),FT(Final Zamanı)Tablo 3’de 3 grup(Normal, uzun ve kısa kulaç serbest yüzen yüzücüler arasında kulaç oranında anlamlı fark vardır.</a:t>
            </a:r>
          </a:p>
          <a:p>
            <a:r>
              <a:rPr lang="tr-TR" baseline="0" dirty="0" smtClean="0"/>
              <a:t>Tablo 4’de Gruplar için kulaç oranına bakıldığında normal kulaç(NS) ve uzun kulaç(LS) grupları ile kısa kulaç(SS) ve uzun kulaç(LS) grupları arasında anlamlı bir farklılık vardır.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E5B85-6C5A-42C2-98FC-D65C088BC86D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66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9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4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1806B-133C-48D9-8776-EF274244A89D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7EAF-C944-4071-B7DB-0B7B3823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59696" y="-67224"/>
            <a:ext cx="4813678" cy="313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1631504" y="2636912"/>
            <a:ext cx="864096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sz="40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YÜZMEDE KİNEMATİK PARAMETRELER 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VE </a:t>
            </a:r>
          </a:p>
          <a:p>
            <a: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PERFORMANSLA İLİŞKİSİ</a:t>
            </a:r>
            <a:br>
              <a:rPr lang="tr-TR" sz="3200" b="1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Dr. Burcu ERTAŞ DÖLEK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r>
              <a:rPr lang="tr-TR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  <a:endParaRPr lang="tr-TR" sz="20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6100311"/>
            <a:ext cx="792088" cy="73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6100311"/>
            <a:ext cx="899592" cy="75673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27313"/>
            <a:ext cx="540060" cy="4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940" y="6427314"/>
            <a:ext cx="540060" cy="430687"/>
          </a:xfrm>
          <a:prstGeom prst="ellipse">
            <a:avLst/>
          </a:prstGeom>
          <a:noFill/>
          <a:ln>
            <a:noFill/>
          </a:ln>
        </p:spPr>
      </p:pic>
      <p:sp>
        <p:nvSpPr>
          <p:cNvPr id="8" name="Dikdörtgen 7"/>
          <p:cNvSpPr/>
          <p:nvPr/>
        </p:nvSpPr>
        <p:spPr>
          <a:xfrm>
            <a:off x="5015881" y="6627168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8832304" y="6566211"/>
            <a:ext cx="512638" cy="365125"/>
          </a:xfrm>
        </p:spPr>
        <p:txBody>
          <a:bodyPr/>
          <a:lstStyle/>
          <a:p>
            <a:pPr algn="ctr"/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pPr algn="ctr"/>
              <a:t>2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/>
          </p:nvPr>
        </p:nvGraphicFramePr>
        <p:xfrm>
          <a:off x="1524000" y="-9828"/>
          <a:ext cx="9144000" cy="6370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6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82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97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795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İlgili Çalışma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METOT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VERİLERİN ANALİZİ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SONUÇ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94983"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Relationships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rate,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distance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velocity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competitive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swimming</a:t>
                      </a:r>
                      <a:endParaRPr lang="tr-TR" sz="1400" baseline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tr-TR" sz="1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1976 yılındaki Amerika Olimpiyat Denemesinde 50 </a:t>
                      </a:r>
                      <a:r>
                        <a:rPr lang="tr-TR" sz="14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mt’lik</a:t>
                      </a: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havuzda 22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maksimum hız</a:t>
                      </a:r>
                      <a:endParaRPr lang="tr-TR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Yüzücüler paslanmaz çelik tel takılı olan bir yaka giyildi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Elektronik devre yüzme mesafesini ölçmek için ışığa duyarlı bir diyot üzerine düşen ışık sinyalinin kesilme sayısı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Kolej yüzme takımının yüzücüleri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 turdaki kulaç oranı 3 hakem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kulaç süresini ölçerek kulaç oranı hesaplanmış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Her yüzücü için süre, kulaç oranı (S), mesafe başına alınan kulaç (d/S)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Ortalama değerler arasındaki farklar T testi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(p&lt;0,05 anlamlı)</a:t>
                      </a:r>
                    </a:p>
                    <a:p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Maksimum kulaç başına alınan mesafede (d/S), sırtüstü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tekniğiyle</a:t>
                      </a: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serbest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arasında fark yoktur.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Kulaç başına alınan mesafeyle(d/S),kulaç oranı (S)değerlerine bakıldığında, erkekler ve kadınlar arasında fark yoktur.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Maksimal yüzme hızında (V), sırtüstü serbest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yüzen yüzücülere</a:t>
                      </a: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göre yüzme hızı daha yavaştır. 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Maksimal yüzme hızı (V) ve kulaç başına alınan mesafede (d/S) erkekler ve kadınlar arasında pozitif korelasyon vardır (r=0.52 erkek, r=0.59 kadınlar).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Kulaç başına alınan mesafede (d/S) kadınlar ve erkekler arasında anlamlı bir farklılık bulunmamıştır.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2604122" y="6488668"/>
            <a:ext cx="80638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</a:rPr>
              <a:t>Albert B.CRAIG, JR.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DAVID R. PENDERGAST </a:t>
            </a:r>
            <a:r>
              <a:rPr lang="tr-TR" sz="900" dirty="0" err="1">
                <a:solidFill>
                  <a:srgbClr val="002060"/>
                </a:solidFill>
              </a:rPr>
              <a:t>Department</a:t>
            </a:r>
            <a:r>
              <a:rPr lang="tr-TR" sz="900" dirty="0">
                <a:solidFill>
                  <a:srgbClr val="002060"/>
                </a:solidFill>
              </a:rPr>
              <a:t> of </a:t>
            </a:r>
            <a:r>
              <a:rPr lang="tr-TR" sz="900" dirty="0" err="1">
                <a:solidFill>
                  <a:srgbClr val="002060"/>
                </a:solidFill>
              </a:rPr>
              <a:t>Physiology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University</a:t>
            </a:r>
            <a:r>
              <a:rPr lang="tr-TR" sz="900" dirty="0">
                <a:solidFill>
                  <a:srgbClr val="002060"/>
                </a:solidFill>
              </a:rPr>
              <a:t> of Rochester </a:t>
            </a:r>
            <a:r>
              <a:rPr lang="tr-TR" sz="900" dirty="0">
                <a:solidFill>
                  <a:srgbClr val="002060"/>
                </a:solidFill>
              </a:rPr>
              <a:t>MEDICINE </a:t>
            </a:r>
            <a:r>
              <a:rPr lang="tr-TR" sz="900" dirty="0">
                <a:solidFill>
                  <a:srgbClr val="002060"/>
                </a:solidFill>
              </a:rPr>
              <a:t>AND SCIENCE IN SPORTS  Vol.11,  No.3,pp.278-263,1979</a:t>
            </a:r>
          </a:p>
        </p:txBody>
      </p:sp>
    </p:spTree>
    <p:extLst>
      <p:ext uri="{BB962C8B-B14F-4D97-AF65-F5344CB8AC3E}">
        <p14:creationId xmlns:p14="http://schemas.microsoft.com/office/powerpoint/2010/main" val="19477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602206" y="2564905"/>
            <a:ext cx="8640959" cy="1656183"/>
          </a:xfrm>
        </p:spPr>
        <p:txBody>
          <a:bodyPr>
            <a:noAutofit/>
          </a:bodyPr>
          <a:lstStyle/>
          <a:p>
            <a:pPr algn="just">
              <a:buClrTx/>
              <a:buFont typeface="Wingdings" panose="05000000000000000000" pitchFamily="2" charset="2"/>
              <a:buChar char="Ø"/>
            </a:pPr>
            <a:endParaRPr lang="tr-TR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522298"/>
            <a:ext cx="362882" cy="33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1524000" y="19780"/>
          <a:ext cx="9141223" cy="5859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615">
                  <a:extLst>
                    <a:ext uri="{9D8B030D-6E8A-4147-A177-3AD203B41FA5}">
                      <a16:colId xmlns="" xmlns:a16="http://schemas.microsoft.com/office/drawing/2014/main" val="4038735586"/>
                    </a:ext>
                  </a:extLst>
                </a:gridCol>
                <a:gridCol w="430880">
                  <a:extLst>
                    <a:ext uri="{9D8B030D-6E8A-4147-A177-3AD203B41FA5}">
                      <a16:colId xmlns="" xmlns:a16="http://schemas.microsoft.com/office/drawing/2014/main" val="3552955478"/>
                    </a:ext>
                  </a:extLst>
                </a:gridCol>
                <a:gridCol w="939756">
                  <a:extLst>
                    <a:ext uri="{9D8B030D-6E8A-4147-A177-3AD203B41FA5}">
                      <a16:colId xmlns="" xmlns:a16="http://schemas.microsoft.com/office/drawing/2014/main" val="3683288670"/>
                    </a:ext>
                  </a:extLst>
                </a:gridCol>
                <a:gridCol w="1102988">
                  <a:extLst>
                    <a:ext uri="{9D8B030D-6E8A-4147-A177-3AD203B41FA5}">
                      <a16:colId xmlns="" xmlns:a16="http://schemas.microsoft.com/office/drawing/2014/main" val="2850796663"/>
                    </a:ext>
                  </a:extLst>
                </a:gridCol>
                <a:gridCol w="1102988">
                  <a:extLst>
                    <a:ext uri="{9D8B030D-6E8A-4147-A177-3AD203B41FA5}">
                      <a16:colId xmlns="" xmlns:a16="http://schemas.microsoft.com/office/drawing/2014/main" val="2727799583"/>
                    </a:ext>
                  </a:extLst>
                </a:gridCol>
                <a:gridCol w="941421">
                  <a:extLst>
                    <a:ext uri="{9D8B030D-6E8A-4147-A177-3AD203B41FA5}">
                      <a16:colId xmlns="" xmlns:a16="http://schemas.microsoft.com/office/drawing/2014/main" val="443332039"/>
                    </a:ext>
                  </a:extLst>
                </a:gridCol>
                <a:gridCol w="1102988">
                  <a:extLst>
                    <a:ext uri="{9D8B030D-6E8A-4147-A177-3AD203B41FA5}">
                      <a16:colId xmlns="" xmlns:a16="http://schemas.microsoft.com/office/drawing/2014/main" val="282051158"/>
                    </a:ext>
                  </a:extLst>
                </a:gridCol>
                <a:gridCol w="1102988">
                  <a:extLst>
                    <a:ext uri="{9D8B030D-6E8A-4147-A177-3AD203B41FA5}">
                      <a16:colId xmlns="" xmlns:a16="http://schemas.microsoft.com/office/drawing/2014/main" val="407811339"/>
                    </a:ext>
                  </a:extLst>
                </a:gridCol>
                <a:gridCol w="1465599">
                  <a:extLst>
                    <a:ext uri="{9D8B030D-6E8A-4147-A177-3AD203B41FA5}">
                      <a16:colId xmlns="" xmlns:a16="http://schemas.microsoft.com/office/drawing/2014/main" val="4253741942"/>
                    </a:ext>
                  </a:extLst>
                </a:gridCol>
              </a:tblGrid>
              <a:tr h="494023">
                <a:tc gridSpan="2">
                  <a:txBody>
                    <a:bodyPr/>
                    <a:lstStyle/>
                    <a:p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maxımal</a:t>
                      </a:r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d/S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</a:t>
                      </a: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maxımal</a:t>
                      </a:r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7368333"/>
                  </a:ext>
                </a:extLst>
              </a:tr>
              <a:tr h="864539">
                <a:tc>
                  <a:txBody>
                    <a:bodyPr/>
                    <a:lstStyle/>
                    <a:p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S/</a:t>
                      </a:r>
                      <a:r>
                        <a:rPr lang="tr-TR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</a:t>
                      </a: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d/S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m/S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S/</a:t>
                      </a:r>
                      <a:r>
                        <a:rPr lang="tr-TR" sz="1600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</a:t>
                      </a: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d/S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m/S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d/S</a:t>
                      </a:r>
                    </a:p>
                    <a:p>
                      <a:pPr algn="ctr"/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4945514"/>
                  </a:ext>
                </a:extLst>
              </a:tr>
              <a:tr h="494023">
                <a:tc gridSpan="9">
                  <a:txBody>
                    <a:bodyPr/>
                    <a:lstStyle/>
                    <a:p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Front </a:t>
                      </a: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Crawl</a:t>
                      </a:r>
                      <a:endParaRPr lang="tr-TR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3514492"/>
                  </a:ext>
                </a:extLst>
              </a:tr>
              <a:tr h="548914">
                <a:tc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Males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26±1,2*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1,02±0,03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2,35±0,07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63±1,1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1,69±0,02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1,62±0,03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32±1,8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5013707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Females</a:t>
                      </a:r>
                      <a:endParaRPr lang="tr-TR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26±1,2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0,88±0,03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2,04±0,07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55±0,07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1,43±0,03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1,57±0,04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24±2,5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0490853"/>
                  </a:ext>
                </a:extLst>
              </a:tr>
              <a:tr h="494023">
                <a:tc gridSpan="9"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Back</a:t>
                      </a:r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Crawl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6788425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Males</a:t>
                      </a:r>
                      <a:endParaRPr lang="tr-TR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22±0,8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0,90±0,03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2,47±0,08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50±2,5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1,46±0,04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1,79±0,07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27±2,1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6730455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Females</a:t>
                      </a:r>
                      <a:endParaRPr lang="tr-TR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23±1,2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0,78±0,03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2,03±0,15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47±1,4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1,21±0,07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1,54±0,07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24±3,4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7116237"/>
                  </a:ext>
                </a:extLst>
              </a:tr>
              <a:tr h="494023">
                <a:tc gridSpan="9">
                  <a:txBody>
                    <a:bodyPr/>
                    <a:lstStyle/>
                    <a:p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Butterfly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2507627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Males</a:t>
                      </a:r>
                      <a:endParaRPr lang="tr-TR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29±2,1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1,00±0,06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2,09±0,07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56±1,4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1,59±0,04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1,71±0,06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18±2,1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1970959"/>
                  </a:ext>
                </a:extLst>
              </a:tr>
              <a:tr h="4940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Females</a:t>
                      </a:r>
                      <a:endParaRPr lang="tr-TR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tr-T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32±2,8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0,87±0,06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1,66±0,05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56±2,5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1,30±0,04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1,40±0,04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15±3,1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0255951"/>
                  </a:ext>
                </a:extLst>
              </a:tr>
            </a:tbl>
          </a:graphicData>
        </a:graphic>
      </p:graphicFrame>
      <p:pic>
        <p:nvPicPr>
          <p:cNvPr id="8" name="Resi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95" y="6546104"/>
            <a:ext cx="360040" cy="291078"/>
          </a:xfrm>
          <a:prstGeom prst="ellipse">
            <a:avLst/>
          </a:prstGeom>
          <a:noFill/>
          <a:ln>
            <a:noFill/>
          </a:ln>
        </p:spPr>
      </p:pic>
      <p:sp>
        <p:nvSpPr>
          <p:cNvPr id="9" name="Dikdörtgen 8"/>
          <p:cNvSpPr/>
          <p:nvPr/>
        </p:nvSpPr>
        <p:spPr>
          <a:xfrm>
            <a:off x="5087889" y="6637714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8832304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3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871864" y="1702212"/>
            <a:ext cx="12961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871864" y="3284985"/>
            <a:ext cx="1224136" cy="11532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873438" y="1725474"/>
            <a:ext cx="12961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6873438" y="3214059"/>
            <a:ext cx="1296144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1886884" y="6467850"/>
            <a:ext cx="8356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</a:rPr>
              <a:t>Albert B.CRAIG, JR.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DAVID R. PENDERGAST </a:t>
            </a:r>
            <a:r>
              <a:rPr lang="tr-TR" sz="900" dirty="0" err="1">
                <a:solidFill>
                  <a:srgbClr val="002060"/>
                </a:solidFill>
              </a:rPr>
              <a:t>Department</a:t>
            </a:r>
            <a:r>
              <a:rPr lang="tr-TR" sz="900" dirty="0">
                <a:solidFill>
                  <a:srgbClr val="002060"/>
                </a:solidFill>
              </a:rPr>
              <a:t> of </a:t>
            </a:r>
            <a:r>
              <a:rPr lang="tr-TR" sz="900" dirty="0" err="1">
                <a:solidFill>
                  <a:srgbClr val="002060"/>
                </a:solidFill>
              </a:rPr>
              <a:t>Physiology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University</a:t>
            </a:r>
            <a:r>
              <a:rPr lang="tr-TR" sz="900" dirty="0">
                <a:solidFill>
                  <a:srgbClr val="002060"/>
                </a:solidFill>
              </a:rPr>
              <a:t> of Rochester </a:t>
            </a:r>
            <a:r>
              <a:rPr lang="tr-TR" sz="900" dirty="0">
                <a:solidFill>
                  <a:srgbClr val="002060"/>
                </a:solidFill>
              </a:rPr>
              <a:t>MEDICINE </a:t>
            </a:r>
            <a:r>
              <a:rPr lang="tr-TR" sz="900" dirty="0">
                <a:solidFill>
                  <a:srgbClr val="002060"/>
                </a:solidFill>
              </a:rPr>
              <a:t>AND SCIENCE IN SPORTS  Vol.11,  No.3,pp.278-263,1979</a:t>
            </a:r>
          </a:p>
        </p:txBody>
      </p:sp>
    </p:spTree>
    <p:extLst>
      <p:ext uri="{BB962C8B-B14F-4D97-AF65-F5344CB8AC3E}">
        <p14:creationId xmlns:p14="http://schemas.microsoft.com/office/powerpoint/2010/main" val="350349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99449"/>
            <a:ext cx="491305" cy="4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952" y="6399448"/>
            <a:ext cx="432048" cy="432048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" name="Dikdörtgen 9"/>
          <p:cNvSpPr/>
          <p:nvPr/>
        </p:nvSpPr>
        <p:spPr>
          <a:xfrm>
            <a:off x="5015881" y="6615472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81180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itchFamily="34" charset="0"/>
              </a:rPr>
              <a:t>4</a:t>
            </a:fld>
            <a:endParaRPr lang="tr-TR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2135561" y="6421010"/>
            <a:ext cx="82454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</a:rPr>
              <a:t>Albert B.CRAIG, JR. </a:t>
            </a:r>
            <a:r>
              <a:rPr lang="tr-TR" sz="900" dirty="0" err="1">
                <a:solidFill>
                  <a:srgbClr val="002060"/>
                </a:solidFill>
              </a:rPr>
              <a:t>And</a:t>
            </a:r>
            <a:r>
              <a:rPr lang="tr-TR" sz="900" dirty="0">
                <a:solidFill>
                  <a:srgbClr val="002060"/>
                </a:solidFill>
              </a:rPr>
              <a:t> DAVID R. PENDERGAST </a:t>
            </a:r>
            <a:r>
              <a:rPr lang="tr-TR" sz="900" dirty="0" err="1">
                <a:solidFill>
                  <a:srgbClr val="002060"/>
                </a:solidFill>
              </a:rPr>
              <a:t>Department</a:t>
            </a:r>
            <a:r>
              <a:rPr lang="tr-TR" sz="900" dirty="0">
                <a:solidFill>
                  <a:srgbClr val="002060"/>
                </a:solidFill>
              </a:rPr>
              <a:t> of </a:t>
            </a:r>
            <a:r>
              <a:rPr lang="tr-TR" sz="900" dirty="0" err="1">
                <a:solidFill>
                  <a:srgbClr val="002060"/>
                </a:solidFill>
              </a:rPr>
              <a:t>Physiology</a:t>
            </a:r>
            <a:r>
              <a:rPr lang="tr-TR" sz="900" dirty="0">
                <a:solidFill>
                  <a:srgbClr val="002060"/>
                </a:solidFill>
              </a:rPr>
              <a:t>, </a:t>
            </a:r>
            <a:r>
              <a:rPr lang="tr-TR" sz="900" dirty="0" err="1">
                <a:solidFill>
                  <a:srgbClr val="002060"/>
                </a:solidFill>
              </a:rPr>
              <a:t>University</a:t>
            </a:r>
            <a:r>
              <a:rPr lang="tr-TR" sz="900" dirty="0">
                <a:solidFill>
                  <a:srgbClr val="002060"/>
                </a:solidFill>
              </a:rPr>
              <a:t> of Rochester </a:t>
            </a:r>
            <a:r>
              <a:rPr lang="tr-TR" sz="900" dirty="0">
                <a:solidFill>
                  <a:srgbClr val="002060"/>
                </a:solidFill>
              </a:rPr>
              <a:t>MEDICINE </a:t>
            </a:r>
            <a:r>
              <a:rPr lang="tr-TR" sz="900" dirty="0">
                <a:solidFill>
                  <a:srgbClr val="002060"/>
                </a:solidFill>
              </a:rPr>
              <a:t>AND SCIENCE IN SPORTS  </a:t>
            </a:r>
            <a:r>
              <a:rPr lang="tr-TR" sz="900" dirty="0">
                <a:solidFill>
                  <a:srgbClr val="002060"/>
                </a:solidFill>
              </a:rPr>
              <a:t>Vol.11, No.3,pp.278-263,1979</a:t>
            </a:r>
            <a:endParaRPr lang="tr-TR" sz="9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2015306" y="980728"/>
          <a:ext cx="8041135" cy="468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647">
                  <a:extLst>
                    <a:ext uri="{9D8B030D-6E8A-4147-A177-3AD203B41FA5}">
                      <a16:colId xmlns="" xmlns:a16="http://schemas.microsoft.com/office/drawing/2014/main" val="175581648"/>
                    </a:ext>
                  </a:extLst>
                </a:gridCol>
                <a:gridCol w="451662">
                  <a:extLst>
                    <a:ext uri="{9D8B030D-6E8A-4147-A177-3AD203B41FA5}">
                      <a16:colId xmlns="" xmlns:a16="http://schemas.microsoft.com/office/drawing/2014/main" val="1360831487"/>
                    </a:ext>
                  </a:extLst>
                </a:gridCol>
                <a:gridCol w="870293">
                  <a:extLst>
                    <a:ext uri="{9D8B030D-6E8A-4147-A177-3AD203B41FA5}">
                      <a16:colId xmlns="" xmlns:a16="http://schemas.microsoft.com/office/drawing/2014/main" val="3890638122"/>
                    </a:ext>
                  </a:extLst>
                </a:gridCol>
                <a:gridCol w="1012397">
                  <a:extLst>
                    <a:ext uri="{9D8B030D-6E8A-4147-A177-3AD203B41FA5}">
                      <a16:colId xmlns="" xmlns:a16="http://schemas.microsoft.com/office/drawing/2014/main" val="2703090555"/>
                    </a:ext>
                  </a:extLst>
                </a:gridCol>
                <a:gridCol w="1012397">
                  <a:extLst>
                    <a:ext uri="{9D8B030D-6E8A-4147-A177-3AD203B41FA5}">
                      <a16:colId xmlns="" xmlns:a16="http://schemas.microsoft.com/office/drawing/2014/main" val="1080603522"/>
                    </a:ext>
                  </a:extLst>
                </a:gridCol>
                <a:gridCol w="451662">
                  <a:extLst>
                    <a:ext uri="{9D8B030D-6E8A-4147-A177-3AD203B41FA5}">
                      <a16:colId xmlns="" xmlns:a16="http://schemas.microsoft.com/office/drawing/2014/main" val="1083196895"/>
                    </a:ext>
                  </a:extLst>
                </a:gridCol>
                <a:gridCol w="819340">
                  <a:extLst>
                    <a:ext uri="{9D8B030D-6E8A-4147-A177-3AD203B41FA5}">
                      <a16:colId xmlns="" xmlns:a16="http://schemas.microsoft.com/office/drawing/2014/main" val="3111984532"/>
                    </a:ext>
                  </a:extLst>
                </a:gridCol>
                <a:gridCol w="1012397">
                  <a:extLst>
                    <a:ext uri="{9D8B030D-6E8A-4147-A177-3AD203B41FA5}">
                      <a16:colId xmlns="" xmlns:a16="http://schemas.microsoft.com/office/drawing/2014/main" val="1832635396"/>
                    </a:ext>
                  </a:extLst>
                </a:gridCol>
                <a:gridCol w="819340">
                  <a:extLst>
                    <a:ext uri="{9D8B030D-6E8A-4147-A177-3AD203B41FA5}">
                      <a16:colId xmlns="" xmlns:a16="http://schemas.microsoft.com/office/drawing/2014/main" val="2279838544"/>
                    </a:ext>
                  </a:extLst>
                </a:gridCol>
              </a:tblGrid>
              <a:tr h="460482">
                <a:tc gridSpan="9"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STROKE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 RATE-VELOCITY RELATIONSHIPS IN SWIMMING</a:t>
                      </a:r>
                      <a:endParaRPr lang="tr-TR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026260"/>
                  </a:ext>
                </a:extLst>
              </a:tr>
              <a:tr h="460482">
                <a:tc gridSpan="9">
                  <a:txBody>
                    <a:bodyPr/>
                    <a:lstStyle/>
                    <a:p>
                      <a:r>
                        <a:rPr lang="tr-TR" sz="1400" dirty="0" smtClean="0">
                          <a:solidFill>
                            <a:srgbClr val="002060"/>
                          </a:solidFill>
                        </a:rPr>
                        <a:t>TABLE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 2: S,V, </a:t>
                      </a:r>
                      <a:r>
                        <a:rPr lang="tr-TR" sz="1400" baseline="0" dirty="0" err="1" smtClean="0">
                          <a:solidFill>
                            <a:srgbClr val="002060"/>
                          </a:solidFill>
                        </a:rPr>
                        <a:t>and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 d/S </a:t>
                      </a:r>
                      <a:r>
                        <a:rPr lang="tr-TR" sz="1400" baseline="0" dirty="0" err="1" smtClean="0">
                          <a:solidFill>
                            <a:srgbClr val="002060"/>
                          </a:solidFill>
                        </a:rPr>
                        <a:t>during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tr-TR" sz="1400" baseline="0" dirty="0" err="1" smtClean="0">
                          <a:solidFill>
                            <a:srgbClr val="002060"/>
                          </a:solidFill>
                        </a:rPr>
                        <a:t>the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 U.S. Olympic </a:t>
                      </a:r>
                      <a:r>
                        <a:rPr lang="tr-TR" sz="1400" baseline="0" dirty="0" err="1" smtClean="0">
                          <a:solidFill>
                            <a:srgbClr val="002060"/>
                          </a:solidFill>
                        </a:rPr>
                        <a:t>Trials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</a:rPr>
                        <a:t>, 1976. </a:t>
                      </a:r>
                      <a:endParaRPr lang="tr-TR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18186086"/>
                  </a:ext>
                </a:extLst>
              </a:tr>
              <a:tr h="460482">
                <a:tc gridSpan="5"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rgbClr val="002060"/>
                          </a:solidFill>
                        </a:rPr>
                        <a:t>Males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err="1" smtClean="0">
                          <a:solidFill>
                            <a:srgbClr val="002060"/>
                          </a:solidFill>
                        </a:rPr>
                        <a:t>Females</a:t>
                      </a:r>
                      <a:endParaRPr lang="tr-TR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3567395"/>
                  </a:ext>
                </a:extLst>
              </a:tr>
              <a:tr h="567718"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Event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S/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d/S</a:t>
                      </a:r>
                    </a:p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m/S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S/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min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</a:p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</a:t>
                      </a:r>
                      <a:r>
                        <a:rPr lang="tr-TR" sz="12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d/S</a:t>
                      </a:r>
                    </a:p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m/S               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455031186"/>
                  </a:ext>
                </a:extLst>
              </a:tr>
              <a:tr h="567718">
                <a:tc>
                  <a:txBody>
                    <a:bodyPr/>
                    <a:lstStyle/>
                    <a:p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 Free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style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57±1.0*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1.92±0.01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2.03±0.03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58±1.1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1.69±0.01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1.76±0.03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50993314"/>
                  </a:ext>
                </a:extLst>
              </a:tr>
              <a:tr h="5677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 m Free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style</a:t>
                      </a:r>
                      <a:endParaRPr lang="tr-TR" sz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46±0.9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1.75±0.01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2.27±0.04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55±1.1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1.58±0.01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1.75±0.04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006831165"/>
                  </a:ext>
                </a:extLst>
              </a:tr>
              <a:tr h="5677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 m Free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style</a:t>
                      </a:r>
                      <a:endParaRPr lang="tr-TR" sz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44±1.1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1.67±0.01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2.28±0.06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52±1.0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1.52±0.01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1.78±0.03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23319074"/>
                  </a:ext>
                </a:extLst>
              </a:tr>
              <a:tr h="5677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 m Free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style</a:t>
                      </a:r>
                      <a:endParaRPr lang="tr-TR" sz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51±0.6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1.48±0.01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1.73±0.02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210363"/>
                  </a:ext>
                </a:extLst>
              </a:tr>
              <a:tr h="46048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0" dirty="0" smtClean="0">
                          <a:solidFill>
                            <a:srgbClr val="002060"/>
                          </a:solidFill>
                        </a:rPr>
                        <a:t>1500 m </a:t>
                      </a:r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Free</a:t>
                      </a:r>
                      <a:r>
                        <a:rPr lang="tr-TR" sz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style</a:t>
                      </a:r>
                      <a:endParaRPr lang="tr-TR" sz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44±0.6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1.57±0.01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2.15±0.03</a:t>
                      </a:r>
                      <a:endParaRPr kumimoji="0" lang="tr-T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tr-TR" sz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3934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8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90172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lang="tr-T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1646184" y="188640"/>
          <a:ext cx="8928993" cy="57923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5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41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782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11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4144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İlgili Çalışma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Metot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Verilerin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Analizi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Sonuç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98246">
                <a:tc>
                  <a:txBody>
                    <a:bodyPr/>
                    <a:lstStyle/>
                    <a:p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Adults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have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rate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crawl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swimming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children</a:t>
                      </a:r>
                      <a:endParaRPr lang="tr-TR" sz="1400" b="1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N=29 gönüllü yüzücü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grup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Grubu (n=11,ortalama 11.7 (0.8) yaş)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Grubu (n=13 yetişkin, ortalama 21.4 (3.7) yaş)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Grubu (n=5 (1 kadın,4 erkek), ortalama 16.7(2.1) yaş)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Bölgesel Tıbbi Araştırmalar Etik Kurulu onay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1000-1500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ısınmadan sonra C ve A grubu (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submaksimal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hızda 4*25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%63 ve 77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Vmax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Denemeler arasında toplam 3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dk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dinlenme (başlangıç noktasına 25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yavaş yüzerek dönme)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Video çekimi havuzda her 2 metrede halat işaretli ve suyun altında 1,5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kalibrasyonla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Grubu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submaksimal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hızda 4*25 m 3 seri 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seri el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paletsiz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normal yüzme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2.seri küçük el paletiyle (%63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submaksimal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hızda)</a:t>
                      </a:r>
                    </a:p>
                    <a:p>
                      <a:pPr lvl="1"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3.seri büyük el paleti (%77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submaksimal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hızda)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Örneklem T-Test ile ANOVA (Anlamlılık düzeyi 0,05)</a:t>
                      </a:r>
                    </a:p>
                    <a:p>
                      <a:endParaRPr lang="tr-TR" sz="1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Yetişkin yüzücüler çocuklara göre 2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submaksimal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hızda (%66 ve 77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Vmax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daha yüksek potansiyel kulaç uzunluğuna (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Psl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sahiptirler (p&lt;0.01).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 grubunda el paleti boyutunun büyümesi kulaç oranını önemli ölçüde azalttığı bulunmuştur (p&lt;0.01).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Sağ elin suda kayması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Vmax’ın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%63’ünde yetişkinler -0.19(0.14)m ve çocuklarda -0.36(0.18) m (p&lt;0.05) ölçülmüştür.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Elin sudaki kapladığı alan (EPH) (r=0.55) ve kolun sudaki kapladığı alan (EPA) (r=0.51) değerleri ile sağ elin kayması arasında ilişki vardır.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2258252" y="6374755"/>
            <a:ext cx="77048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Per-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Ludvik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Kjendle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Robert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Keig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Stallman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James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Stray-Gundersen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Eur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J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Appl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Physiol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(2004)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91:649-655 DOI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IO.1007/s00421-003-1021-1</a:t>
            </a:r>
          </a:p>
        </p:txBody>
      </p:sp>
      <p:sp>
        <p:nvSpPr>
          <p:cNvPr id="6" name="Dikdörtgen 5"/>
          <p:cNvSpPr/>
          <p:nvPr/>
        </p:nvSpPr>
        <p:spPr>
          <a:xfrm>
            <a:off x="4727849" y="6634381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81328"/>
            <a:ext cx="510720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175" y="6433165"/>
            <a:ext cx="432048" cy="432048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9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6381328"/>
            <a:ext cx="504056" cy="47445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381328"/>
            <a:ext cx="508341" cy="47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2536" r="32152" b="38881"/>
          <a:stretch/>
        </p:blipFill>
        <p:spPr bwMode="auto">
          <a:xfrm>
            <a:off x="3071664" y="1052736"/>
            <a:ext cx="6470298" cy="388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6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2258252" y="6374755"/>
            <a:ext cx="77048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Per-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Ludvik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Kjendle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Robert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Keig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Stallman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James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Stray-Gundersen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Eur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J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Appl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Physiol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(2004)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91:649-655 DOI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IO.1007/s00421-003-1021-1</a:t>
            </a:r>
          </a:p>
        </p:txBody>
      </p:sp>
      <p:sp>
        <p:nvSpPr>
          <p:cNvPr id="8" name="Dikdörtgen 7"/>
          <p:cNvSpPr/>
          <p:nvPr/>
        </p:nvSpPr>
        <p:spPr>
          <a:xfrm>
            <a:off x="4727849" y="6634381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22922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6381328"/>
            <a:ext cx="563350" cy="47445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21626"/>
            <a:ext cx="467544" cy="43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4942715" y="6609151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8832304" y="6489845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lang="tr-T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/>
          </p:nvPr>
        </p:nvGraphicFramePr>
        <p:xfrm>
          <a:off x="1703513" y="1484784"/>
          <a:ext cx="8856985" cy="330140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10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8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04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771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3098"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İlgili Çalışma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Metot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Verilerin</a:t>
                      </a:r>
                      <a:r>
                        <a:rPr lang="tr-TR" sz="14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Analizi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Sonuç</a:t>
                      </a:r>
                      <a:endParaRPr lang="tr-TR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3246">
                <a:tc>
                  <a:txBody>
                    <a:bodyPr/>
                    <a:lstStyle/>
                    <a:p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Change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Stroke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Length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Jordanian</a:t>
                      </a:r>
                      <a:r>
                        <a:rPr lang="tr-TR" sz="1400" b="1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b="1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Swimmers</a:t>
                      </a:r>
                      <a:endParaRPr lang="tr-TR" sz="1400" b="1" baseline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N=24 erkek Ürdünlü Ulusal Yüzme Takımı, 3 Grup (n=8)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1.Grup NS (Normal kulaç)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2.Grup LS (Uzun kulaç)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ve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3.Grup SS (Kısa kulaç)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kulaç uzunluklarını ayarlamak için deneme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 grubu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4-5 kol döngüsü yaparken LS 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grubunun 3-4 döngü yapmaları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stenmekte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Maksimum yüzme hızında 3 deneme ve 25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havuzun yanından video çekimi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12.5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performansı analiz edildi.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ANOVA, </a:t>
                      </a:r>
                      <a:r>
                        <a:rPr lang="tr-TR" sz="140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Pearson</a:t>
                      </a:r>
                      <a:r>
                        <a:rPr lang="tr-TR" sz="14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 ve Post Hoc Testi uygulanmıştır.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grup arasında kulaç oranında anlamlı fark vardır.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Kulaç oranına bakıldığında NS ve LS grupları ile SS ve LS grupları arasında anlamlı bir fark vardır.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 (Verimlilik Faktörü) 25 </a:t>
                      </a:r>
                      <a:r>
                        <a:rPr lang="tr-TR" sz="14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performansına %80 ve 12.5 </a:t>
                      </a:r>
                      <a:r>
                        <a:rPr lang="tr-TR" sz="1400" baseline="0" dirty="0" err="1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mt</a:t>
                      </a: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yüzme zamanına %82 katkıda bulundu.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tr-TR" sz="14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 ve kulaç uzunluğu (SL) arasındaki ilişki 0.861’e ulaşmıştır.</a:t>
                      </a:r>
                      <a:endParaRPr lang="tr-TR" sz="14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tr-TR" sz="14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2351584" y="6421625"/>
            <a:ext cx="74888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Hashem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Kilani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Salam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Statieh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University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of Jordan,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Faculty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Physical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Education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Amman,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Jordan Saturday,15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July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2006, SAP-18:10:45-11:15</a:t>
            </a:r>
          </a:p>
        </p:txBody>
      </p:sp>
    </p:spTree>
    <p:extLst>
      <p:ext uri="{BB962C8B-B14F-4D97-AF65-F5344CB8AC3E}">
        <p14:creationId xmlns:p14="http://schemas.microsoft.com/office/powerpoint/2010/main" val="253823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529" y="6472108"/>
            <a:ext cx="432048" cy="40688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30" y="6392133"/>
            <a:ext cx="532884" cy="49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871865" y="6627168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8772221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tr-T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5"/>
          <a:srcRect l="26756" t="23422" r="27309" b="36219"/>
          <a:stretch/>
        </p:blipFill>
        <p:spPr>
          <a:xfrm>
            <a:off x="1514216" y="167261"/>
            <a:ext cx="5614998" cy="277367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6"/>
          <a:srcRect l="46679" t="28344" r="27310" b="20469"/>
          <a:stretch/>
        </p:blipFill>
        <p:spPr>
          <a:xfrm>
            <a:off x="7193954" y="2455881"/>
            <a:ext cx="3366542" cy="3724685"/>
          </a:xfrm>
          <a:prstGeom prst="rect">
            <a:avLst/>
          </a:prstGeom>
        </p:spPr>
      </p:pic>
      <p:sp>
        <p:nvSpPr>
          <p:cNvPr id="11" name="Eksi 10"/>
          <p:cNvSpPr/>
          <p:nvPr/>
        </p:nvSpPr>
        <p:spPr>
          <a:xfrm>
            <a:off x="1449477" y="2107704"/>
            <a:ext cx="914400" cy="914400"/>
          </a:xfrm>
          <a:prstGeom prst="mathMin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Eksi 11"/>
          <p:cNvSpPr/>
          <p:nvPr/>
        </p:nvSpPr>
        <p:spPr>
          <a:xfrm>
            <a:off x="5375920" y="2107704"/>
            <a:ext cx="914400" cy="914400"/>
          </a:xfrm>
          <a:prstGeom prst="mathMin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Eksi 12"/>
          <p:cNvSpPr/>
          <p:nvPr/>
        </p:nvSpPr>
        <p:spPr>
          <a:xfrm>
            <a:off x="9264352" y="2620330"/>
            <a:ext cx="576064" cy="880678"/>
          </a:xfrm>
          <a:prstGeom prst="mathMin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363878" y="6430581"/>
            <a:ext cx="7476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Hashem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Kilani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Salam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Statieh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University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of Jordan,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Faculty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Physical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Education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Amman,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Jordan Saturday,15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July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2006, SAP-18:10:45-11:15</a:t>
            </a:r>
          </a:p>
        </p:txBody>
      </p:sp>
    </p:spTree>
    <p:extLst>
      <p:ext uri="{BB962C8B-B14F-4D97-AF65-F5344CB8AC3E}">
        <p14:creationId xmlns:p14="http://schemas.microsoft.com/office/powerpoint/2010/main" val="98050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2731" y="6234404"/>
            <a:ext cx="580449" cy="6480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" name="Picture 4" descr="https://upload.wikimedia.org/wikipedia/tr/5/5f/Ankara_%C3%9Cniversitesi_logo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44" y="6209928"/>
            <a:ext cx="6139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4871865" y="6627168"/>
            <a:ext cx="22573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900" b="1" dirty="0">
                <a:solidFill>
                  <a:srgbClr val="002060"/>
                </a:solidFill>
                <a:latin typeface="Calibri" panose="020F0502020204030204" pitchFamily="34" charset="0"/>
              </a:rPr>
              <a:t>Ankara Üniversitesi Spor Bilimleri Fakültesi</a:t>
            </a: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>
          <a:xfrm>
            <a:off x="8781394" y="6492876"/>
            <a:ext cx="512638" cy="365125"/>
          </a:xfrm>
        </p:spPr>
        <p:txBody>
          <a:bodyPr/>
          <a:lstStyle/>
          <a:p>
            <a:fld id="{F302176B-0E47-46AC-8F43-DAB4B8A37D06}" type="slidenum">
              <a:rPr lang="tr-TR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lang="tr-TR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5"/>
          <a:srcRect l="27309" t="19485" r="26203" b="12594"/>
          <a:stretch/>
        </p:blipFill>
        <p:spPr>
          <a:xfrm>
            <a:off x="3035660" y="548681"/>
            <a:ext cx="6264696" cy="535395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457358" y="2276872"/>
            <a:ext cx="6480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380876" y="6418548"/>
            <a:ext cx="747653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Hashem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Kilani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Salam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Statieh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University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of Jordan,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Faculty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of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Physical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Education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, Amman, 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Jordan Saturday,15 </a:t>
            </a:r>
            <a:r>
              <a:rPr lang="tr-TR" sz="900" dirty="0" err="1">
                <a:solidFill>
                  <a:srgbClr val="002060"/>
                </a:solidFill>
                <a:cs typeface="Calibri" panose="020F0502020204030204" pitchFamily="34" charset="0"/>
              </a:rPr>
              <a:t>July</a:t>
            </a:r>
            <a:r>
              <a:rPr lang="tr-TR" sz="900" dirty="0">
                <a:solidFill>
                  <a:srgbClr val="002060"/>
                </a:solidFill>
                <a:cs typeface="Calibri" panose="020F0502020204030204" pitchFamily="34" charset="0"/>
              </a:rPr>
              <a:t> 2006, SAP-18:10:45-11:15</a:t>
            </a:r>
          </a:p>
        </p:txBody>
      </p:sp>
    </p:spTree>
    <p:extLst>
      <p:ext uri="{BB962C8B-B14F-4D97-AF65-F5344CB8AC3E}">
        <p14:creationId xmlns:p14="http://schemas.microsoft.com/office/powerpoint/2010/main" val="35029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1356</Words>
  <Application>Microsoft Office PowerPoint</Application>
  <PresentationFormat>Geniş ekran</PresentationFormat>
  <Paragraphs>242</Paragraphs>
  <Slides>9</Slides>
  <Notes>9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BURCU</dc:creator>
  <cp:lastModifiedBy>BURCU</cp:lastModifiedBy>
  <cp:revision>1</cp:revision>
  <dcterms:created xsi:type="dcterms:W3CDTF">2020-03-31T15:44:59Z</dcterms:created>
  <dcterms:modified xsi:type="dcterms:W3CDTF">2020-03-31T15:45:09Z</dcterms:modified>
</cp:coreProperties>
</file>