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37" autoAdjust="0"/>
    <p:restoredTop sz="94660"/>
  </p:normalViewPr>
  <p:slideViewPr>
    <p:cSldViewPr snapToGrid="0">
      <p:cViewPr varScale="1">
        <p:scale>
          <a:sx n="35" d="100"/>
          <a:sy n="35" d="100"/>
        </p:scale>
        <p:origin x="66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D67C85-1B56-42BD-A94F-25B7ECB7E4AA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A8C0FB-B598-4544-B885-80C45C7B5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038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İyi günler, bugün YÜZMEDE KİNEMATİK PARAMETRELER VE PERFORMANSLA İLİŞKİSİ konulu seminer konusu</a:t>
            </a:r>
            <a:r>
              <a:rPr lang="tr-TR" baseline="0" dirty="0" smtClean="0"/>
              <a:t> hakkında sizlere bilgilendirmede bulunacağım.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5261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8814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Tablo 1 Amerika’daki 1976 yılında olan Olimpiyat Denemesi sonuçlarını göstermektedir. Bu tablonun ortak özelliği, kulaç oranın artması ve d / s(alınan mesafedeki kulaç sayısının) azalmasıyla elde edilen v(hız) değerinin artmasıdır (Tablo 1). Maksimal d / s'de, sırtüstü stiliyle kıyaslandığında serbest stilde d / s ve s değerlerine bakıldığında, erkekler ve kadınlar için bir fark olmadığı gözlenmiştir. Bununla birlikte, maksimal V’de , sırtüstü serbest stile göre yüzme</a:t>
            </a:r>
            <a:r>
              <a:rPr lang="tr-TR" sz="1200" baseline="0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hızı daha yavaştı.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Maksimal v (hız) ve d/s erkekler ve kadınlar arasında pozitif korelasyon vardır (r=0.52 erkek, r=0.59 kadınlar).</a:t>
            </a:r>
            <a:endParaRPr lang="tr-TR" sz="1200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5456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buClrTx/>
              <a:buFont typeface="Wingdings" panose="05000000000000000000" pitchFamily="2" charset="2"/>
              <a:buChar char="Ø"/>
            </a:pPr>
            <a:r>
              <a:rPr lang="tr-TR" dirty="0" smtClean="0"/>
              <a:t>Kadınlarda 100, 200 ve 400 serbest stil yarışlarında V’deki farklı değerler sadece S'deki farklılıklar ile açıklanmıştır. </a:t>
            </a:r>
          </a:p>
          <a:p>
            <a:pPr algn="just">
              <a:buClrTx/>
              <a:buFont typeface="Wingdings" panose="05000000000000000000" pitchFamily="2" charset="2"/>
              <a:buChar char="Ø"/>
            </a:pPr>
            <a:r>
              <a:rPr lang="tr-TR" dirty="0" smtClean="0"/>
              <a:t>D / s'de kadınlar ve erkekler arasında anlamlı bir farklılık bulunmamıştır.</a:t>
            </a:r>
          </a:p>
          <a:p>
            <a:pPr algn="just">
              <a:buClrTx/>
              <a:buFont typeface="Wingdings" panose="05000000000000000000" pitchFamily="2" charset="2"/>
              <a:buChar char="Ø"/>
            </a:pPr>
            <a:r>
              <a:rPr lang="tr-TR" dirty="0" smtClean="0"/>
              <a:t> Erkeklerde400</a:t>
            </a:r>
            <a:r>
              <a:rPr lang="tr-TR" baseline="0" dirty="0" smtClean="0"/>
              <a:t> </a:t>
            </a:r>
            <a:r>
              <a:rPr lang="tr-TR" baseline="0" dirty="0" err="1" smtClean="0"/>
              <a:t>mt</a:t>
            </a:r>
            <a:r>
              <a:rPr lang="tr-TR" baseline="0" dirty="0" smtClean="0"/>
              <a:t> ve 1500 metre yarışlarında kulaç oranı (S) aynı değerdedir</a:t>
            </a:r>
            <a:r>
              <a:rPr lang="tr-TR" dirty="0" smtClean="0"/>
              <a:t> ancak 1500</a:t>
            </a:r>
            <a:r>
              <a:rPr lang="tr-TR" baseline="0" dirty="0" smtClean="0"/>
              <a:t> </a:t>
            </a:r>
            <a:r>
              <a:rPr lang="tr-TR" baseline="0" dirty="0" err="1" smtClean="0"/>
              <a:t>mt</a:t>
            </a:r>
            <a:r>
              <a:rPr lang="tr-TR" baseline="0" dirty="0" smtClean="0"/>
              <a:t> yarışında kulaç başına alınan mesafe (d/S) daha azdır.</a:t>
            </a:r>
            <a:r>
              <a:rPr lang="tr-TR" dirty="0" smtClean="0"/>
              <a:t> </a:t>
            </a:r>
          </a:p>
          <a:p>
            <a:pPr algn="just">
              <a:buClrTx/>
              <a:buFont typeface="Wingdings" panose="05000000000000000000" pitchFamily="2" charset="2"/>
              <a:buChar char="Ø"/>
            </a:pPr>
            <a:r>
              <a:rPr lang="tr-TR" dirty="0" smtClean="0"/>
              <a:t>Bayanlarda</a:t>
            </a:r>
            <a:r>
              <a:rPr lang="tr-TR" baseline="0" dirty="0" smtClean="0"/>
              <a:t> 800 </a:t>
            </a:r>
            <a:r>
              <a:rPr lang="tr-TR" baseline="0" dirty="0" err="1" smtClean="0"/>
              <a:t>mt</a:t>
            </a:r>
            <a:r>
              <a:rPr lang="tr-TR" baseline="0" dirty="0" smtClean="0"/>
              <a:t>, 400 </a:t>
            </a:r>
            <a:r>
              <a:rPr lang="tr-TR" baseline="0" dirty="0" err="1" smtClean="0"/>
              <a:t>mt</a:t>
            </a:r>
            <a:r>
              <a:rPr lang="tr-TR" baseline="0" dirty="0" smtClean="0"/>
              <a:t> yarışına göre yüzme hızı(V) ve kulaç başına alınan mesafe (d/s) daha azdır</a:t>
            </a:r>
            <a:r>
              <a:rPr lang="tr-TR" dirty="0" smtClean="0"/>
              <a:t>.</a:t>
            </a:r>
            <a:r>
              <a:rPr lang="tr-TR" baseline="0" dirty="0" smtClean="0"/>
              <a:t> Sebebi kulaç oranındaki (S) azalmayla alakalıdır.</a:t>
            </a:r>
            <a:endParaRPr lang="tr-TR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6169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6747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Figür 1’de kulaç oranı ve yüzme</a:t>
            </a:r>
            <a:r>
              <a:rPr lang="tr-TR" baseline="0" dirty="0" smtClean="0"/>
              <a:t> temposu ilişkisine bakıldığında çocuklar yetişkinlere göre regresyon çizgisine %80 daha yüksek bir eğim göstermiştir.</a:t>
            </a:r>
          </a:p>
          <a:p>
            <a:r>
              <a:rPr lang="tr-TR" baseline="0" dirty="0" smtClean="0"/>
              <a:t>Yetişkinler çocuklara kıyasla düşük kulaç oranında daha yüksek tempoya ulaştığı gözlenmektedir.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4574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1134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Tablo 2’deki kulaç uzunluğu</a:t>
            </a:r>
            <a:r>
              <a:rPr lang="tr-TR" baseline="0" dirty="0" smtClean="0"/>
              <a:t> Tablo 1’deki sporcularla karşılaştırılıyor. </a:t>
            </a:r>
            <a:r>
              <a:rPr lang="tr-TR" baseline="0" dirty="0" err="1" smtClean="0"/>
              <a:t>Hawke</a:t>
            </a:r>
            <a:r>
              <a:rPr lang="tr-TR" baseline="0" dirty="0" smtClean="0"/>
              <a:t> yüzme hızında büyük farklılık olmasına rağmen kulaç uzunluğu benzerlik göstermektedir.</a:t>
            </a:r>
          </a:p>
          <a:p>
            <a:r>
              <a:rPr lang="tr-TR" baseline="0" dirty="0" smtClean="0"/>
              <a:t>Tablo 3’de 3 grup arasında kulaç oranında anlamlı fark vardır.</a:t>
            </a:r>
          </a:p>
          <a:p>
            <a:r>
              <a:rPr lang="tr-TR" baseline="0" dirty="0" smtClean="0"/>
              <a:t>Tablo 4’de NS grubu için kulaç oranına bakıldığında NS ve LS grupları arasında fark vardır. SS grubu için SS ve LS grupları arasında farklılık vardır.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85961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aseline="0" dirty="0" smtClean="0"/>
              <a:t>EF(Verimlilik Faktörü),FT(Final Zamanı)Tablo 3’de 3 grup(Normal, uzun ve kısa kulaç serbest yüzen yüzücüler arasında kulaç oranında anlamlı fark vardır.</a:t>
            </a:r>
          </a:p>
          <a:p>
            <a:r>
              <a:rPr lang="tr-TR" baseline="0" dirty="0" smtClean="0"/>
              <a:t>Tablo 4’de Gruplar için kulaç oranına bakıldığında normal kulaç(NS) ve uzun kulaç(LS) grupları ile kısa kulaç(SS) ve uzun kulaç(LS) grupları arasında anlamlı bir farklılık vardır.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669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06B-133C-48D9-8776-EF274244A89D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EAF-C944-4071-B7DB-0B7B38233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62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06B-133C-48D9-8776-EF274244A89D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EAF-C944-4071-B7DB-0B7B38233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878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06B-133C-48D9-8776-EF274244A89D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EAF-C944-4071-B7DB-0B7B38233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628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06B-133C-48D9-8776-EF274244A89D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EAF-C944-4071-B7DB-0B7B38233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038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06B-133C-48D9-8776-EF274244A89D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EAF-C944-4071-B7DB-0B7B38233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881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06B-133C-48D9-8776-EF274244A89D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EAF-C944-4071-B7DB-0B7B38233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455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06B-133C-48D9-8776-EF274244A89D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EAF-C944-4071-B7DB-0B7B38233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529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06B-133C-48D9-8776-EF274244A89D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EAF-C944-4071-B7DB-0B7B38233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596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06B-133C-48D9-8776-EF274244A89D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EAF-C944-4071-B7DB-0B7B38233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603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06B-133C-48D9-8776-EF274244A89D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EAF-C944-4071-B7DB-0B7B38233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14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06B-133C-48D9-8776-EF274244A89D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EAF-C944-4071-B7DB-0B7B38233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548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1806B-133C-48D9-8776-EF274244A89D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07EAF-C944-4071-B7DB-0B7B38233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46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6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3359696" y="-67224"/>
            <a:ext cx="4813678" cy="3136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1631504" y="2636912"/>
            <a:ext cx="8640960" cy="33123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tr-TR" sz="40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tr-TR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YÜZMEDE KİNEMATİK PARAMETRELER </a:t>
            </a:r>
          </a:p>
          <a:p>
            <a:r>
              <a:rPr lang="tr-TR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VE </a:t>
            </a:r>
          </a:p>
          <a:p>
            <a:r>
              <a:rPr lang="tr-TR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PERFORMANSLA İLİŞKİSİ</a:t>
            </a:r>
            <a:br>
              <a:rPr lang="tr-TR" sz="3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endParaRPr lang="tr-TR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tr-TR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Dr. Burcu ERTAŞ DÖLEK</a:t>
            </a:r>
            <a:endParaRPr lang="tr-TR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tr-TR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  <a:endParaRPr lang="tr-TR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6" y="6100311"/>
            <a:ext cx="792088" cy="73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Resim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00311"/>
            <a:ext cx="899592" cy="756732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460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427313"/>
            <a:ext cx="540060" cy="418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7940" y="6427314"/>
            <a:ext cx="540060" cy="430687"/>
          </a:xfrm>
          <a:prstGeom prst="ellipse">
            <a:avLst/>
          </a:prstGeom>
          <a:noFill/>
          <a:ln>
            <a:noFill/>
          </a:ln>
        </p:spPr>
      </p:pic>
      <p:sp>
        <p:nvSpPr>
          <p:cNvPr id="8" name="Dikdörtgen 7"/>
          <p:cNvSpPr/>
          <p:nvPr/>
        </p:nvSpPr>
        <p:spPr>
          <a:xfrm>
            <a:off x="5015881" y="6627168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832304" y="6566211"/>
            <a:ext cx="512638" cy="365125"/>
          </a:xfrm>
        </p:spPr>
        <p:txBody>
          <a:bodyPr/>
          <a:lstStyle/>
          <a:p>
            <a:pPr algn="ctr"/>
            <a:fld id="{F302176B-0E47-46AC-8F43-DAB4B8A37D06}" type="slidenum">
              <a:rPr lang="tr-TR">
                <a:solidFill>
                  <a:srgbClr val="002060"/>
                </a:solidFill>
                <a:latin typeface="Calibri" pitchFamily="34" charset="0"/>
              </a:rPr>
              <a:pPr algn="ctr"/>
              <a:t>2</a:t>
            </a:fld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  <p:graphicFrame>
        <p:nvGraphicFramePr>
          <p:cNvPr id="9" name="Tablo 8"/>
          <p:cNvGraphicFramePr>
            <a:graphicFrameLocks noGrp="1"/>
          </p:cNvGraphicFramePr>
          <p:nvPr>
            <p:extLst/>
          </p:nvPr>
        </p:nvGraphicFramePr>
        <p:xfrm>
          <a:off x="1524000" y="-9828"/>
          <a:ext cx="9144000" cy="6370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364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382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897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47957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İlgili Çalışma</a:t>
                      </a:r>
                      <a:r>
                        <a:rPr lang="tr-TR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1</a:t>
                      </a:r>
                      <a:endParaRPr lang="tr-TR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METOT</a:t>
                      </a:r>
                      <a:endParaRPr lang="tr-TR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VERİLERİN ANALİZİ</a:t>
                      </a:r>
                      <a:endParaRPr lang="tr-TR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SONUÇ</a:t>
                      </a:r>
                      <a:endParaRPr lang="tr-TR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94983">
                <a:tc>
                  <a:txBody>
                    <a:bodyPr/>
                    <a:lstStyle/>
                    <a:p>
                      <a:r>
                        <a:rPr lang="tr-TR" sz="14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Relationships</a:t>
                      </a:r>
                      <a:r>
                        <a:rPr lang="tr-TR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</a:t>
                      </a:r>
                      <a:r>
                        <a:rPr lang="tr-TR" sz="1400" baseline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stroke</a:t>
                      </a:r>
                      <a:r>
                        <a:rPr lang="tr-TR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rate, </a:t>
                      </a:r>
                      <a:r>
                        <a:rPr lang="tr-TR" sz="1400" baseline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distance</a:t>
                      </a:r>
                      <a:r>
                        <a:rPr lang="tr-TR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aseline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</a:t>
                      </a:r>
                      <a:r>
                        <a:rPr lang="tr-TR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aseline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stroke</a:t>
                      </a:r>
                      <a:r>
                        <a:rPr lang="tr-TR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tr-TR" sz="1400" baseline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and</a:t>
                      </a:r>
                      <a:r>
                        <a:rPr lang="tr-TR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aseline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velocity</a:t>
                      </a:r>
                      <a:r>
                        <a:rPr lang="tr-TR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in </a:t>
                      </a:r>
                      <a:r>
                        <a:rPr lang="tr-TR" sz="1400" baseline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competitive</a:t>
                      </a:r>
                      <a:r>
                        <a:rPr lang="tr-TR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aseline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swimming</a:t>
                      </a:r>
                      <a:endParaRPr lang="tr-TR" sz="1400" baseline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tr-TR" sz="14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1976 yılındaki Amerika Olimpiyat Denemesinde 50 </a:t>
                      </a:r>
                      <a:r>
                        <a:rPr lang="tr-TR" sz="14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mt’lik</a:t>
                      </a:r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havuzda 22</a:t>
                      </a:r>
                      <a:r>
                        <a:rPr lang="tr-TR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aseline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mt</a:t>
                      </a:r>
                      <a:r>
                        <a:rPr lang="tr-TR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maksimum hız</a:t>
                      </a:r>
                      <a:endParaRPr lang="tr-TR" sz="14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Yüzücüler paslanmaz çelik tel takılı olan bir yaka giyildi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Elektronik devre yüzme mesafesini ölçmek için ışığa duyarlı bir diyot üzerine düşen ışık sinyalinin kesilme sayısı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Kolej yüzme takımının yüzücüleri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Her turdaki kulaç oranı 3 hakem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kulaç süresini ölçerek kulaç oranı hesaplanmış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Her yüzücü için süre, kulaç oranı (S), mesafe başına alınan kulaç (d/S)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Ortalama değerler arasındaki farklar T testi</a:t>
                      </a:r>
                      <a:r>
                        <a:rPr lang="tr-TR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(p&lt;0,05 anlamlı)</a:t>
                      </a:r>
                    </a:p>
                    <a:p>
                      <a:endParaRPr lang="tr-TR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Maksimum kulaç başına alınan mesafede (d/S), sırtüstü</a:t>
                      </a:r>
                      <a:r>
                        <a:rPr lang="tr-TR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tekniğiyle</a:t>
                      </a:r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serbest</a:t>
                      </a:r>
                      <a:r>
                        <a:rPr lang="tr-TR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arasında fark yoktur.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Kulaç başına alınan mesafeyle(d/S),kulaç oranı (S)değerlerine bakıldığında, erkekler ve kadınlar arasında fark yoktur.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Maksimal yüzme hızında (V), sırtüstü serbest</a:t>
                      </a:r>
                      <a:r>
                        <a:rPr lang="tr-TR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yüzen yüzücülere</a:t>
                      </a:r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göre yüzme hızı daha yavaştır.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Maksimal yüzme hızı (V) ve kulaç başına alınan mesafede (d/S) erkekler ve kadınlar arasında pozitif korelasyon vardır (r=0.52 erkek, r=0.59 kadınlar).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Kulaç başına alınan mesafede (d/S) kadınlar ve erkekler arasında anlamlı bir farklılık bulunmamıştır.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Dikdörtgen 1"/>
          <p:cNvSpPr/>
          <p:nvPr/>
        </p:nvSpPr>
        <p:spPr>
          <a:xfrm>
            <a:off x="2604122" y="6488668"/>
            <a:ext cx="806387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>
                <a:solidFill>
                  <a:srgbClr val="002060"/>
                </a:solidFill>
              </a:rPr>
              <a:t>Albert B.CRAIG, JR. </a:t>
            </a:r>
            <a:r>
              <a:rPr lang="tr-TR" sz="900" dirty="0" err="1">
                <a:solidFill>
                  <a:srgbClr val="002060"/>
                </a:solidFill>
              </a:rPr>
              <a:t>And</a:t>
            </a:r>
            <a:r>
              <a:rPr lang="tr-TR" sz="900" dirty="0">
                <a:solidFill>
                  <a:srgbClr val="002060"/>
                </a:solidFill>
              </a:rPr>
              <a:t> DAVID R. PENDERGAST </a:t>
            </a:r>
            <a:r>
              <a:rPr lang="tr-TR" sz="900" dirty="0" err="1">
                <a:solidFill>
                  <a:srgbClr val="002060"/>
                </a:solidFill>
              </a:rPr>
              <a:t>Department</a:t>
            </a:r>
            <a:r>
              <a:rPr lang="tr-TR" sz="900" dirty="0">
                <a:solidFill>
                  <a:srgbClr val="002060"/>
                </a:solidFill>
              </a:rPr>
              <a:t> of </a:t>
            </a:r>
            <a:r>
              <a:rPr lang="tr-TR" sz="900" dirty="0" err="1">
                <a:solidFill>
                  <a:srgbClr val="002060"/>
                </a:solidFill>
              </a:rPr>
              <a:t>Physiology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University</a:t>
            </a:r>
            <a:r>
              <a:rPr lang="tr-TR" sz="900" dirty="0">
                <a:solidFill>
                  <a:srgbClr val="002060"/>
                </a:solidFill>
              </a:rPr>
              <a:t> of Rochester </a:t>
            </a:r>
            <a:r>
              <a:rPr lang="tr-TR" sz="900" dirty="0">
                <a:solidFill>
                  <a:srgbClr val="002060"/>
                </a:solidFill>
              </a:rPr>
              <a:t>MEDICINE </a:t>
            </a:r>
            <a:r>
              <a:rPr lang="tr-TR" sz="900" dirty="0">
                <a:solidFill>
                  <a:srgbClr val="002060"/>
                </a:solidFill>
              </a:rPr>
              <a:t>AND SCIENCE IN SPORTS  Vol.11,  No.3,pp.278-263,1979</a:t>
            </a:r>
          </a:p>
        </p:txBody>
      </p:sp>
    </p:spTree>
    <p:extLst>
      <p:ext uri="{BB962C8B-B14F-4D97-AF65-F5344CB8AC3E}">
        <p14:creationId xmlns:p14="http://schemas.microsoft.com/office/powerpoint/2010/main" val="194775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1602206" y="2564905"/>
            <a:ext cx="8640959" cy="1656183"/>
          </a:xfrm>
        </p:spPr>
        <p:txBody>
          <a:bodyPr>
            <a:noAutofit/>
          </a:bodyPr>
          <a:lstStyle/>
          <a:p>
            <a:pPr algn="just">
              <a:buClrTx/>
              <a:buFont typeface="Wingdings" panose="05000000000000000000" pitchFamily="2" charset="2"/>
              <a:buChar char="Ø"/>
            </a:pPr>
            <a:endParaRPr lang="tr-TR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6522298"/>
            <a:ext cx="362882" cy="33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o 2"/>
          <p:cNvGraphicFramePr>
            <a:graphicFrameLocks noGrp="1"/>
          </p:cNvGraphicFramePr>
          <p:nvPr>
            <p:extLst/>
          </p:nvPr>
        </p:nvGraphicFramePr>
        <p:xfrm>
          <a:off x="1524000" y="19780"/>
          <a:ext cx="9141223" cy="5859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1615">
                  <a:extLst>
                    <a:ext uri="{9D8B030D-6E8A-4147-A177-3AD203B41FA5}">
                      <a16:colId xmlns="" xmlns:a16="http://schemas.microsoft.com/office/drawing/2014/main" val="4038735586"/>
                    </a:ext>
                  </a:extLst>
                </a:gridCol>
                <a:gridCol w="430880">
                  <a:extLst>
                    <a:ext uri="{9D8B030D-6E8A-4147-A177-3AD203B41FA5}">
                      <a16:colId xmlns="" xmlns:a16="http://schemas.microsoft.com/office/drawing/2014/main" val="3552955478"/>
                    </a:ext>
                  </a:extLst>
                </a:gridCol>
                <a:gridCol w="939756">
                  <a:extLst>
                    <a:ext uri="{9D8B030D-6E8A-4147-A177-3AD203B41FA5}">
                      <a16:colId xmlns="" xmlns:a16="http://schemas.microsoft.com/office/drawing/2014/main" val="3683288670"/>
                    </a:ext>
                  </a:extLst>
                </a:gridCol>
                <a:gridCol w="1102988">
                  <a:extLst>
                    <a:ext uri="{9D8B030D-6E8A-4147-A177-3AD203B41FA5}">
                      <a16:colId xmlns="" xmlns:a16="http://schemas.microsoft.com/office/drawing/2014/main" val="2850796663"/>
                    </a:ext>
                  </a:extLst>
                </a:gridCol>
                <a:gridCol w="1102988">
                  <a:extLst>
                    <a:ext uri="{9D8B030D-6E8A-4147-A177-3AD203B41FA5}">
                      <a16:colId xmlns="" xmlns:a16="http://schemas.microsoft.com/office/drawing/2014/main" val="2727799583"/>
                    </a:ext>
                  </a:extLst>
                </a:gridCol>
                <a:gridCol w="941421">
                  <a:extLst>
                    <a:ext uri="{9D8B030D-6E8A-4147-A177-3AD203B41FA5}">
                      <a16:colId xmlns="" xmlns:a16="http://schemas.microsoft.com/office/drawing/2014/main" val="443332039"/>
                    </a:ext>
                  </a:extLst>
                </a:gridCol>
                <a:gridCol w="1102988">
                  <a:extLst>
                    <a:ext uri="{9D8B030D-6E8A-4147-A177-3AD203B41FA5}">
                      <a16:colId xmlns="" xmlns:a16="http://schemas.microsoft.com/office/drawing/2014/main" val="282051158"/>
                    </a:ext>
                  </a:extLst>
                </a:gridCol>
                <a:gridCol w="1102988">
                  <a:extLst>
                    <a:ext uri="{9D8B030D-6E8A-4147-A177-3AD203B41FA5}">
                      <a16:colId xmlns="" xmlns:a16="http://schemas.microsoft.com/office/drawing/2014/main" val="407811339"/>
                    </a:ext>
                  </a:extLst>
                </a:gridCol>
                <a:gridCol w="1465599">
                  <a:extLst>
                    <a:ext uri="{9D8B030D-6E8A-4147-A177-3AD203B41FA5}">
                      <a16:colId xmlns="" xmlns:a16="http://schemas.microsoft.com/office/drawing/2014/main" val="4253741942"/>
                    </a:ext>
                  </a:extLst>
                </a:gridCol>
              </a:tblGrid>
              <a:tr h="494023">
                <a:tc gridSpan="2">
                  <a:txBody>
                    <a:bodyPr/>
                    <a:lstStyle/>
                    <a:p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 </a:t>
                      </a:r>
                      <a:r>
                        <a:rPr lang="tr-TR" sz="16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maxımal</a:t>
                      </a:r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d/S</a:t>
                      </a:r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 </a:t>
                      </a:r>
                      <a:r>
                        <a:rPr lang="tr-TR" sz="16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maxımal</a:t>
                      </a:r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</a:t>
                      </a:r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37368333"/>
                  </a:ext>
                </a:extLst>
              </a:tr>
              <a:tr h="864539">
                <a:tc>
                  <a:txBody>
                    <a:bodyPr/>
                    <a:lstStyle/>
                    <a:p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</a:p>
                    <a:p>
                      <a:pPr algn="ctr"/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S/</a:t>
                      </a:r>
                      <a:r>
                        <a:rPr lang="tr-TR" sz="1600" baseline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min</a:t>
                      </a:r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</a:p>
                    <a:p>
                      <a:pPr algn="ctr"/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m/</a:t>
                      </a:r>
                      <a:r>
                        <a:rPr lang="tr-TR" sz="16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</a:t>
                      </a:r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d/S</a:t>
                      </a:r>
                    </a:p>
                    <a:p>
                      <a:pPr algn="ctr"/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m/S</a:t>
                      </a:r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</a:p>
                    <a:p>
                      <a:pPr algn="ctr"/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S/</a:t>
                      </a:r>
                      <a:r>
                        <a:rPr lang="tr-TR" sz="1600" baseline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min</a:t>
                      </a:r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</a:p>
                    <a:p>
                      <a:pPr algn="ctr"/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m/</a:t>
                      </a:r>
                      <a:r>
                        <a:rPr lang="tr-TR" sz="16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</a:t>
                      </a:r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d/S</a:t>
                      </a:r>
                    </a:p>
                    <a:p>
                      <a:pPr algn="ctr"/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m/S</a:t>
                      </a:r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Δ</a:t>
                      </a:r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d/S</a:t>
                      </a:r>
                    </a:p>
                    <a:p>
                      <a:pPr algn="ctr"/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44945514"/>
                  </a:ext>
                </a:extLst>
              </a:tr>
              <a:tr h="494023">
                <a:tc gridSpan="9">
                  <a:txBody>
                    <a:bodyPr/>
                    <a:lstStyle/>
                    <a:p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Front </a:t>
                      </a:r>
                      <a:r>
                        <a:rPr lang="tr-TR" sz="16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Crawl</a:t>
                      </a:r>
                      <a:endParaRPr lang="tr-TR" sz="16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23514492"/>
                  </a:ext>
                </a:extLst>
              </a:tr>
              <a:tr h="548914"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Males</a:t>
                      </a:r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</a:t>
                      </a:r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26±1,2*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1,02±0,03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2,35±0,07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63±1,1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1,69±0,02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1,62±0,03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32±1,8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65013707"/>
                  </a:ext>
                </a:extLst>
              </a:tr>
              <a:tr h="49402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Females</a:t>
                      </a:r>
                      <a:endParaRPr lang="tr-TR" sz="16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26±1,2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0,88±0,03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2,04±0,07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55±0,07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1,43±0,03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1,57±0,04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24±2,5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70490853"/>
                  </a:ext>
                </a:extLst>
              </a:tr>
              <a:tr h="494023">
                <a:tc gridSpan="9"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Back</a:t>
                      </a:r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6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Crawl</a:t>
                      </a:r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96788425"/>
                  </a:ext>
                </a:extLst>
              </a:tr>
              <a:tr h="49402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Males</a:t>
                      </a:r>
                      <a:endParaRPr lang="tr-TR" sz="16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22±0,8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0,90±0,03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2,47±0,08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50±2,5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1,46±0,04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1,79±0,07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27±2,1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36730455"/>
                  </a:ext>
                </a:extLst>
              </a:tr>
              <a:tr h="49402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Females</a:t>
                      </a:r>
                      <a:endParaRPr lang="tr-TR" sz="16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23±1,2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0,78±0,03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2,03±0,15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47±1,4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1,21±0,07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1,54±0,07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24±3,4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87116237"/>
                  </a:ext>
                </a:extLst>
              </a:tr>
              <a:tr h="494023">
                <a:tc gridSpan="9"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Butterfly</a:t>
                      </a:r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42507627"/>
                  </a:ext>
                </a:extLst>
              </a:tr>
              <a:tr h="49402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Males</a:t>
                      </a:r>
                      <a:endParaRPr lang="tr-TR" sz="16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29±2,1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1,00±0,06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2,09±0,07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56±1,4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1,59±0,04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1,71±0,06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18±2,1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81970959"/>
                  </a:ext>
                </a:extLst>
              </a:tr>
              <a:tr h="49402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Females</a:t>
                      </a:r>
                      <a:endParaRPr lang="tr-TR" sz="16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32±2,8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0,87±0,06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1,66±0,05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56±2,5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1,30±0,04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1,40±0,04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15±3,1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40255951"/>
                  </a:ext>
                </a:extLst>
              </a:tr>
            </a:tbl>
          </a:graphicData>
        </a:graphic>
      </p:graphicFrame>
      <p:pic>
        <p:nvPicPr>
          <p:cNvPr id="8" name="Resim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095" y="6546104"/>
            <a:ext cx="360040" cy="291078"/>
          </a:xfrm>
          <a:prstGeom prst="ellipse">
            <a:avLst/>
          </a:prstGeom>
          <a:noFill/>
          <a:ln>
            <a:noFill/>
          </a:ln>
        </p:spPr>
      </p:pic>
      <p:sp>
        <p:nvSpPr>
          <p:cNvPr id="9" name="Dikdörtgen 8"/>
          <p:cNvSpPr/>
          <p:nvPr/>
        </p:nvSpPr>
        <p:spPr>
          <a:xfrm>
            <a:off x="5087889" y="6637714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8832304" y="6492876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itchFamily="34" charset="0"/>
              </a:rPr>
              <a:t>3</a:t>
            </a:fld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871864" y="1702212"/>
            <a:ext cx="1296144" cy="12241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4871864" y="3284985"/>
            <a:ext cx="1224136" cy="11532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6873438" y="1725474"/>
            <a:ext cx="1296144" cy="12241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6873438" y="3214059"/>
            <a:ext cx="1296144" cy="12241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Dikdörtgen 13"/>
          <p:cNvSpPr/>
          <p:nvPr/>
        </p:nvSpPr>
        <p:spPr>
          <a:xfrm>
            <a:off x="1886884" y="6467850"/>
            <a:ext cx="835628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>
                <a:solidFill>
                  <a:srgbClr val="002060"/>
                </a:solidFill>
              </a:rPr>
              <a:t>Albert B.CRAIG, JR. </a:t>
            </a:r>
            <a:r>
              <a:rPr lang="tr-TR" sz="900" dirty="0" err="1">
                <a:solidFill>
                  <a:srgbClr val="002060"/>
                </a:solidFill>
              </a:rPr>
              <a:t>And</a:t>
            </a:r>
            <a:r>
              <a:rPr lang="tr-TR" sz="900" dirty="0">
                <a:solidFill>
                  <a:srgbClr val="002060"/>
                </a:solidFill>
              </a:rPr>
              <a:t> DAVID R. PENDERGAST </a:t>
            </a:r>
            <a:r>
              <a:rPr lang="tr-TR" sz="900" dirty="0" err="1">
                <a:solidFill>
                  <a:srgbClr val="002060"/>
                </a:solidFill>
              </a:rPr>
              <a:t>Department</a:t>
            </a:r>
            <a:r>
              <a:rPr lang="tr-TR" sz="900" dirty="0">
                <a:solidFill>
                  <a:srgbClr val="002060"/>
                </a:solidFill>
              </a:rPr>
              <a:t> of </a:t>
            </a:r>
            <a:r>
              <a:rPr lang="tr-TR" sz="900" dirty="0" err="1">
                <a:solidFill>
                  <a:srgbClr val="002060"/>
                </a:solidFill>
              </a:rPr>
              <a:t>Physiology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University</a:t>
            </a:r>
            <a:r>
              <a:rPr lang="tr-TR" sz="900" dirty="0">
                <a:solidFill>
                  <a:srgbClr val="002060"/>
                </a:solidFill>
              </a:rPr>
              <a:t> of Rochester </a:t>
            </a:r>
            <a:r>
              <a:rPr lang="tr-TR" sz="900" dirty="0">
                <a:solidFill>
                  <a:srgbClr val="002060"/>
                </a:solidFill>
              </a:rPr>
              <a:t>MEDICINE </a:t>
            </a:r>
            <a:r>
              <a:rPr lang="tr-TR" sz="900" dirty="0">
                <a:solidFill>
                  <a:srgbClr val="002060"/>
                </a:solidFill>
              </a:rPr>
              <a:t>AND SCIENCE IN SPORTS  Vol.11,  No.3,pp.278-263,1979</a:t>
            </a:r>
          </a:p>
        </p:txBody>
      </p:sp>
    </p:spTree>
    <p:extLst>
      <p:ext uri="{BB962C8B-B14F-4D97-AF65-F5344CB8AC3E}">
        <p14:creationId xmlns:p14="http://schemas.microsoft.com/office/powerpoint/2010/main" val="350349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99449"/>
            <a:ext cx="491305" cy="45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sim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5952" y="6399448"/>
            <a:ext cx="432048" cy="432048"/>
          </a:xfrm>
          <a:prstGeom prst="ellipse">
            <a:avLst/>
          </a:prstGeom>
          <a:noFill/>
          <a:ln>
            <a:noFill/>
          </a:ln>
        </p:spPr>
      </p:pic>
      <p:sp>
        <p:nvSpPr>
          <p:cNvPr id="10" name="Dikdörtgen 9"/>
          <p:cNvSpPr/>
          <p:nvPr/>
        </p:nvSpPr>
        <p:spPr>
          <a:xfrm>
            <a:off x="5015881" y="6615472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832304" y="6481180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itchFamily="34" charset="0"/>
              </a:rPr>
              <a:t>4</a:t>
            </a:fld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2135561" y="6421010"/>
            <a:ext cx="824542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>
                <a:solidFill>
                  <a:srgbClr val="002060"/>
                </a:solidFill>
              </a:rPr>
              <a:t>Albert B.CRAIG, JR. </a:t>
            </a:r>
            <a:r>
              <a:rPr lang="tr-TR" sz="900" dirty="0" err="1">
                <a:solidFill>
                  <a:srgbClr val="002060"/>
                </a:solidFill>
              </a:rPr>
              <a:t>And</a:t>
            </a:r>
            <a:r>
              <a:rPr lang="tr-TR" sz="900" dirty="0">
                <a:solidFill>
                  <a:srgbClr val="002060"/>
                </a:solidFill>
              </a:rPr>
              <a:t> DAVID R. PENDERGAST </a:t>
            </a:r>
            <a:r>
              <a:rPr lang="tr-TR" sz="900" dirty="0" err="1">
                <a:solidFill>
                  <a:srgbClr val="002060"/>
                </a:solidFill>
              </a:rPr>
              <a:t>Department</a:t>
            </a:r>
            <a:r>
              <a:rPr lang="tr-TR" sz="900" dirty="0">
                <a:solidFill>
                  <a:srgbClr val="002060"/>
                </a:solidFill>
              </a:rPr>
              <a:t> of </a:t>
            </a:r>
            <a:r>
              <a:rPr lang="tr-TR" sz="900" dirty="0" err="1">
                <a:solidFill>
                  <a:srgbClr val="002060"/>
                </a:solidFill>
              </a:rPr>
              <a:t>Physiology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University</a:t>
            </a:r>
            <a:r>
              <a:rPr lang="tr-TR" sz="900" dirty="0">
                <a:solidFill>
                  <a:srgbClr val="002060"/>
                </a:solidFill>
              </a:rPr>
              <a:t> of Rochester </a:t>
            </a:r>
            <a:r>
              <a:rPr lang="tr-TR" sz="900" dirty="0">
                <a:solidFill>
                  <a:srgbClr val="002060"/>
                </a:solidFill>
              </a:rPr>
              <a:t>MEDICINE </a:t>
            </a:r>
            <a:r>
              <a:rPr lang="tr-TR" sz="900" dirty="0">
                <a:solidFill>
                  <a:srgbClr val="002060"/>
                </a:solidFill>
              </a:rPr>
              <a:t>AND SCIENCE IN SPORTS  </a:t>
            </a:r>
            <a:r>
              <a:rPr lang="tr-TR" sz="900" dirty="0">
                <a:solidFill>
                  <a:srgbClr val="002060"/>
                </a:solidFill>
              </a:rPr>
              <a:t>Vol.11, No.3,pp.278-263,1979</a:t>
            </a:r>
            <a:endParaRPr lang="tr-TR" sz="900" dirty="0">
              <a:solidFill>
                <a:srgbClr val="002060"/>
              </a:solidFill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/>
          </p:nvPr>
        </p:nvGraphicFramePr>
        <p:xfrm>
          <a:off x="2015306" y="980728"/>
          <a:ext cx="8041135" cy="46805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1647">
                  <a:extLst>
                    <a:ext uri="{9D8B030D-6E8A-4147-A177-3AD203B41FA5}">
                      <a16:colId xmlns="" xmlns:a16="http://schemas.microsoft.com/office/drawing/2014/main" val="175581648"/>
                    </a:ext>
                  </a:extLst>
                </a:gridCol>
                <a:gridCol w="451662">
                  <a:extLst>
                    <a:ext uri="{9D8B030D-6E8A-4147-A177-3AD203B41FA5}">
                      <a16:colId xmlns="" xmlns:a16="http://schemas.microsoft.com/office/drawing/2014/main" val="1360831487"/>
                    </a:ext>
                  </a:extLst>
                </a:gridCol>
                <a:gridCol w="870293">
                  <a:extLst>
                    <a:ext uri="{9D8B030D-6E8A-4147-A177-3AD203B41FA5}">
                      <a16:colId xmlns="" xmlns:a16="http://schemas.microsoft.com/office/drawing/2014/main" val="3890638122"/>
                    </a:ext>
                  </a:extLst>
                </a:gridCol>
                <a:gridCol w="1012397">
                  <a:extLst>
                    <a:ext uri="{9D8B030D-6E8A-4147-A177-3AD203B41FA5}">
                      <a16:colId xmlns="" xmlns:a16="http://schemas.microsoft.com/office/drawing/2014/main" val="2703090555"/>
                    </a:ext>
                  </a:extLst>
                </a:gridCol>
                <a:gridCol w="1012397">
                  <a:extLst>
                    <a:ext uri="{9D8B030D-6E8A-4147-A177-3AD203B41FA5}">
                      <a16:colId xmlns="" xmlns:a16="http://schemas.microsoft.com/office/drawing/2014/main" val="1080603522"/>
                    </a:ext>
                  </a:extLst>
                </a:gridCol>
                <a:gridCol w="451662">
                  <a:extLst>
                    <a:ext uri="{9D8B030D-6E8A-4147-A177-3AD203B41FA5}">
                      <a16:colId xmlns="" xmlns:a16="http://schemas.microsoft.com/office/drawing/2014/main" val="1083196895"/>
                    </a:ext>
                  </a:extLst>
                </a:gridCol>
                <a:gridCol w="819340">
                  <a:extLst>
                    <a:ext uri="{9D8B030D-6E8A-4147-A177-3AD203B41FA5}">
                      <a16:colId xmlns="" xmlns:a16="http://schemas.microsoft.com/office/drawing/2014/main" val="3111984532"/>
                    </a:ext>
                  </a:extLst>
                </a:gridCol>
                <a:gridCol w="1012397">
                  <a:extLst>
                    <a:ext uri="{9D8B030D-6E8A-4147-A177-3AD203B41FA5}">
                      <a16:colId xmlns="" xmlns:a16="http://schemas.microsoft.com/office/drawing/2014/main" val="1832635396"/>
                    </a:ext>
                  </a:extLst>
                </a:gridCol>
                <a:gridCol w="819340">
                  <a:extLst>
                    <a:ext uri="{9D8B030D-6E8A-4147-A177-3AD203B41FA5}">
                      <a16:colId xmlns="" xmlns:a16="http://schemas.microsoft.com/office/drawing/2014/main" val="2279838544"/>
                    </a:ext>
                  </a:extLst>
                </a:gridCol>
              </a:tblGrid>
              <a:tr h="460482">
                <a:tc gridSpan="9"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rgbClr val="002060"/>
                          </a:solidFill>
                        </a:rPr>
                        <a:t>STROKE</a:t>
                      </a:r>
                      <a:r>
                        <a:rPr lang="tr-TR" sz="1400" baseline="0" dirty="0" smtClean="0">
                          <a:solidFill>
                            <a:srgbClr val="002060"/>
                          </a:solidFill>
                        </a:rPr>
                        <a:t> RATE-VELOCITY RELATIONSHIPS IN SWIMMING</a:t>
                      </a:r>
                      <a:endParaRPr lang="tr-TR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13026260"/>
                  </a:ext>
                </a:extLst>
              </a:tr>
              <a:tr h="460482">
                <a:tc gridSpan="9"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rgbClr val="002060"/>
                          </a:solidFill>
                        </a:rPr>
                        <a:t>TABLE</a:t>
                      </a:r>
                      <a:r>
                        <a:rPr lang="tr-TR" sz="1400" baseline="0" dirty="0" smtClean="0">
                          <a:solidFill>
                            <a:srgbClr val="002060"/>
                          </a:solidFill>
                        </a:rPr>
                        <a:t> 2: S,V, </a:t>
                      </a:r>
                      <a:r>
                        <a:rPr lang="tr-TR" sz="1400" baseline="0" dirty="0" err="1" smtClean="0">
                          <a:solidFill>
                            <a:srgbClr val="002060"/>
                          </a:solidFill>
                        </a:rPr>
                        <a:t>and</a:t>
                      </a:r>
                      <a:r>
                        <a:rPr lang="tr-TR" sz="1400" baseline="0" dirty="0" smtClean="0">
                          <a:solidFill>
                            <a:srgbClr val="002060"/>
                          </a:solidFill>
                        </a:rPr>
                        <a:t> d/S </a:t>
                      </a:r>
                      <a:r>
                        <a:rPr lang="tr-TR" sz="1400" baseline="0" dirty="0" err="1" smtClean="0">
                          <a:solidFill>
                            <a:srgbClr val="002060"/>
                          </a:solidFill>
                        </a:rPr>
                        <a:t>during</a:t>
                      </a:r>
                      <a:r>
                        <a:rPr lang="tr-TR" sz="14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tr-TR" sz="1400" baseline="0" dirty="0" err="1" smtClean="0">
                          <a:solidFill>
                            <a:srgbClr val="002060"/>
                          </a:solidFill>
                        </a:rPr>
                        <a:t>the</a:t>
                      </a:r>
                      <a:r>
                        <a:rPr lang="tr-TR" sz="1400" baseline="0" dirty="0" smtClean="0">
                          <a:solidFill>
                            <a:srgbClr val="002060"/>
                          </a:solidFill>
                        </a:rPr>
                        <a:t> U.S. Olympic </a:t>
                      </a:r>
                      <a:r>
                        <a:rPr lang="tr-TR" sz="1400" baseline="0" dirty="0" err="1" smtClean="0">
                          <a:solidFill>
                            <a:srgbClr val="002060"/>
                          </a:solidFill>
                        </a:rPr>
                        <a:t>Trials</a:t>
                      </a:r>
                      <a:r>
                        <a:rPr lang="tr-TR" sz="1400" baseline="0" dirty="0" smtClean="0">
                          <a:solidFill>
                            <a:srgbClr val="002060"/>
                          </a:solidFill>
                        </a:rPr>
                        <a:t>, 1976. </a:t>
                      </a:r>
                      <a:endParaRPr lang="tr-TR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18186086"/>
                  </a:ext>
                </a:extLst>
              </a:tr>
              <a:tr h="460482">
                <a:tc gridSpan="5">
                  <a:txBody>
                    <a:bodyPr/>
                    <a:lstStyle/>
                    <a:p>
                      <a:pPr algn="ctr"/>
                      <a:r>
                        <a:rPr lang="tr-TR" dirty="0" err="1" smtClean="0">
                          <a:solidFill>
                            <a:srgbClr val="002060"/>
                          </a:solidFill>
                        </a:rPr>
                        <a:t>Males</a:t>
                      </a:r>
                      <a:endParaRPr lang="tr-TR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tr-TR" dirty="0" err="1" smtClean="0">
                          <a:solidFill>
                            <a:srgbClr val="002060"/>
                          </a:solidFill>
                        </a:rPr>
                        <a:t>Females</a:t>
                      </a:r>
                      <a:endParaRPr lang="tr-TR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73567395"/>
                  </a:ext>
                </a:extLst>
              </a:tr>
              <a:tr h="567718"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Event</a:t>
                      </a:r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</a:p>
                    <a:p>
                      <a:pPr algn="ctr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S/</a:t>
                      </a:r>
                      <a:r>
                        <a:rPr lang="tr-TR" sz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min</a:t>
                      </a:r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</a:p>
                    <a:p>
                      <a:pPr algn="ctr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m/</a:t>
                      </a:r>
                      <a:r>
                        <a:rPr lang="tr-TR" sz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</a:t>
                      </a:r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d/S</a:t>
                      </a:r>
                    </a:p>
                    <a:p>
                      <a:pPr algn="ctr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m/S</a:t>
                      </a:r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</a:p>
                    <a:p>
                      <a:pPr algn="ctr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S/</a:t>
                      </a:r>
                      <a:r>
                        <a:rPr lang="tr-TR" sz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min</a:t>
                      </a:r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</a:p>
                    <a:p>
                      <a:pPr algn="ctr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m/</a:t>
                      </a:r>
                      <a:r>
                        <a:rPr lang="tr-TR" sz="12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</a:t>
                      </a:r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d/S</a:t>
                      </a:r>
                    </a:p>
                    <a:p>
                      <a:pPr algn="ctr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m/S               </a:t>
                      </a:r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455031186"/>
                  </a:ext>
                </a:extLst>
              </a:tr>
              <a:tr h="567718">
                <a:tc>
                  <a:txBody>
                    <a:bodyPr/>
                    <a:lstStyle/>
                    <a:p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 m Free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style</a:t>
                      </a:r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57±1.0*</a:t>
                      </a:r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1.92±0.01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2.03±0.03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58±1.1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1.69±0.01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1.76±0.03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50993314"/>
                  </a:ext>
                </a:extLst>
              </a:tr>
              <a:tr h="5677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 m Free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style</a:t>
                      </a:r>
                      <a:endParaRPr lang="tr-TR" sz="1200" dirty="0" smtClean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46±0.9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1.75±0.01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2.27±0.04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55±1.1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1.58±0.01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1.75±0.04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006831165"/>
                  </a:ext>
                </a:extLst>
              </a:tr>
              <a:tr h="5677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400 m Free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style</a:t>
                      </a:r>
                      <a:endParaRPr lang="tr-TR" sz="1200" dirty="0" smtClean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44±1.1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1.67±0.01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2.28±0.06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52±1.0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1.52±0.01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1.78±0.03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23319074"/>
                  </a:ext>
                </a:extLst>
              </a:tr>
              <a:tr h="5677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800 m Free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style</a:t>
                      </a:r>
                      <a:endParaRPr lang="tr-TR" sz="1200" dirty="0" smtClean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20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51±0.6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1.48±0.01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1.73±0.02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2210363"/>
                  </a:ext>
                </a:extLst>
              </a:tr>
              <a:tr h="46048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dirty="0" smtClean="0">
                          <a:solidFill>
                            <a:srgbClr val="002060"/>
                          </a:solidFill>
                        </a:rPr>
                        <a:t>1500 m </a:t>
                      </a:r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Free</a:t>
                      </a:r>
                      <a:r>
                        <a:rPr lang="tr-TR" sz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style</a:t>
                      </a:r>
                      <a:endParaRPr lang="tr-TR" sz="1200" dirty="0" smtClean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44±0.6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1.57±0.01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2.15±0.03</a:t>
                      </a:r>
                      <a:endParaRPr kumimoji="0" lang="tr-T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20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39345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781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832304" y="6490172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fld>
            <a:endParaRPr lang="tr-TR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/>
          </p:nvPr>
        </p:nvGraphicFramePr>
        <p:xfrm>
          <a:off x="1646184" y="188640"/>
          <a:ext cx="8928993" cy="579239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8505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541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782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01151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94144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İlgili Çalışma</a:t>
                      </a:r>
                      <a:r>
                        <a:rPr lang="tr-TR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</a:t>
                      </a:r>
                      <a:endParaRPr lang="tr-TR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Metot</a:t>
                      </a:r>
                      <a:endParaRPr lang="tr-TR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Verilerin</a:t>
                      </a:r>
                      <a:r>
                        <a:rPr lang="tr-TR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Analizi</a:t>
                      </a:r>
                      <a:endParaRPr lang="tr-TR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Sonuç</a:t>
                      </a:r>
                      <a:endParaRPr lang="tr-TR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98246">
                <a:tc>
                  <a:txBody>
                    <a:bodyPr/>
                    <a:lstStyle/>
                    <a:p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Adults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have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lower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stroke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rate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during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crawl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swimming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than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children</a:t>
                      </a:r>
                      <a:endParaRPr lang="tr-TR" sz="1400" b="1" baseline="0" dirty="0" smtClean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N=29 gönüllü yüzücü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grup</a:t>
                      </a:r>
                    </a:p>
                    <a:p>
                      <a:pPr lvl="1"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 Grubu (n=11,ortalama 11.7 (0.8) yaş)</a:t>
                      </a:r>
                    </a:p>
                    <a:p>
                      <a:pPr lvl="1"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 Grubu (n=13 yetişkin, ortalama 21.4 (3.7) yaş)</a:t>
                      </a:r>
                    </a:p>
                    <a:p>
                      <a:pPr lvl="1"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 Grubu (n=5 (1 kadın,4 erkek), ortalama 16.7(2.1) yaş)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Bölgesel Tıbbi Araştırmalar Etik Kurulu onay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1000-1500 </a:t>
                      </a:r>
                      <a:r>
                        <a:rPr lang="tr-TR" sz="14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mt</a:t>
                      </a: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ısınmadan sonra C ve A grubu (</a:t>
                      </a:r>
                      <a:r>
                        <a:rPr lang="tr-TR" sz="14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submaksimal</a:t>
                      </a: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hızda 4*25 </a:t>
                      </a:r>
                      <a:r>
                        <a:rPr lang="tr-TR" sz="14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mt</a:t>
                      </a: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%63 ve 77 </a:t>
                      </a:r>
                      <a:r>
                        <a:rPr lang="tr-TR" sz="14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Vmax</a:t>
                      </a: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Denemeler arasında toplam 3 </a:t>
                      </a:r>
                      <a:r>
                        <a:rPr lang="tr-TR" sz="14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dk</a:t>
                      </a: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dinlenme (başlangıç noktasına 25 </a:t>
                      </a:r>
                      <a:r>
                        <a:rPr lang="tr-TR" sz="14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mt</a:t>
                      </a: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yavaş yüzerek dönme)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Video çekimi havuzda her 2 metrede halat işaretli ve suyun altında 1,5 </a:t>
                      </a:r>
                      <a:r>
                        <a:rPr lang="tr-TR" sz="14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mt</a:t>
                      </a: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kalibrasyonla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 Grubu </a:t>
                      </a:r>
                      <a:r>
                        <a:rPr lang="tr-TR" sz="14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submaksimal</a:t>
                      </a: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hızda 4*25 m 3 seri </a:t>
                      </a:r>
                    </a:p>
                    <a:p>
                      <a:pPr lvl="1"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seri el </a:t>
                      </a:r>
                      <a:r>
                        <a:rPr lang="tr-TR" sz="14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paletsiz</a:t>
                      </a: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normal yüzme</a:t>
                      </a:r>
                    </a:p>
                    <a:p>
                      <a:pPr lvl="1"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2.seri küçük el paletiyle (%63 </a:t>
                      </a:r>
                      <a:r>
                        <a:rPr lang="tr-TR" sz="14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submaksimal</a:t>
                      </a: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hızda)</a:t>
                      </a:r>
                    </a:p>
                    <a:p>
                      <a:pPr lvl="1"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3.seri büyük el paleti (%77 </a:t>
                      </a:r>
                      <a:r>
                        <a:rPr lang="tr-TR" sz="14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submaksimal</a:t>
                      </a: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hızda)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Örneklem T-Test ile ANOVA (Anlamlılık düzeyi 0,05)</a:t>
                      </a:r>
                    </a:p>
                    <a:p>
                      <a:endParaRPr lang="tr-TR" sz="14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Yetişkin yüzücüler çocuklara göre 2 </a:t>
                      </a:r>
                      <a:r>
                        <a:rPr lang="tr-TR" sz="14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submaksimal</a:t>
                      </a: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hızda (%66 ve 77 </a:t>
                      </a:r>
                      <a:r>
                        <a:rPr lang="tr-TR" sz="14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Vmax</a:t>
                      </a: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 daha yüksek potansiyel kulaç uzunluğuna (</a:t>
                      </a:r>
                      <a:r>
                        <a:rPr lang="tr-TR" sz="14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Psl</a:t>
                      </a: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 sahiptirler (p&lt;0.01). 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 grubunda el paleti boyutunun büyümesi kulaç oranını önemli ölçüde azalttığı bulunmuştur (p&lt;0.01).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Sağ elin suda kayması </a:t>
                      </a:r>
                      <a:r>
                        <a:rPr lang="tr-TR" sz="14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Vmax’ın</a:t>
                      </a: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%63’ünde yetişkinler -0.19(0.14)m ve çocuklarda -0.36(0.18) m (p&lt;0.05) ölçülmüştür.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Elin sudaki kapladığı alan (EPH) (r=0.55) ve kolun sudaki kapladığı alan (EPA) (r=0.51) değerleri ile sağ elin kayması arasında ilişki vardır.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Dikdörtgen 1"/>
          <p:cNvSpPr/>
          <p:nvPr/>
        </p:nvSpPr>
        <p:spPr>
          <a:xfrm>
            <a:off x="2258252" y="6374755"/>
            <a:ext cx="770485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Per-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Ludvik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Kjendle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, Robert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Keig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Stallman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, James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Stray-Gundersen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Eur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J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Appl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Physiol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(2004) 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91:649-655 DOI 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IO.1007/s00421-003-1021-1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727849" y="6634381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pic>
        <p:nvPicPr>
          <p:cNvPr id="7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81328"/>
            <a:ext cx="510720" cy="47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sim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1175" y="6433165"/>
            <a:ext cx="432048" cy="432048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493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6381328"/>
            <a:ext cx="504056" cy="47445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7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6381328"/>
            <a:ext cx="508341" cy="47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2536" r="32152" b="38881"/>
          <a:stretch/>
        </p:blipFill>
        <p:spPr bwMode="auto">
          <a:xfrm>
            <a:off x="3071664" y="1052736"/>
            <a:ext cx="6470298" cy="3886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6</a:t>
            </a:fld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2258252" y="6374755"/>
            <a:ext cx="770485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Per-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Ludvik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Kjendle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, Robert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Keig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Stallman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, James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Stray-Gundersen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Eur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J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Appl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Physiol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(2004) 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91:649-655 DOI 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IO.1007/s00421-003-1021-1</a:t>
            </a:r>
          </a:p>
        </p:txBody>
      </p:sp>
      <p:sp>
        <p:nvSpPr>
          <p:cNvPr id="8" name="Dikdörtgen 7"/>
          <p:cNvSpPr/>
          <p:nvPr/>
        </p:nvSpPr>
        <p:spPr>
          <a:xfrm>
            <a:off x="4727849" y="6634381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</p:spTree>
    <p:extLst>
      <p:ext uri="{BB962C8B-B14F-4D97-AF65-F5344CB8AC3E}">
        <p14:creationId xmlns:p14="http://schemas.microsoft.com/office/powerpoint/2010/main" val="229226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6381328"/>
            <a:ext cx="563350" cy="47445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7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421626"/>
            <a:ext cx="467544" cy="43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ikdörtgen 7"/>
          <p:cNvSpPr/>
          <p:nvPr/>
        </p:nvSpPr>
        <p:spPr>
          <a:xfrm>
            <a:off x="4942715" y="6609151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832304" y="6489845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fld>
            <a:endParaRPr lang="tr-TR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0" name="Tablo 9"/>
          <p:cNvGraphicFramePr>
            <a:graphicFrameLocks noGrp="1"/>
          </p:cNvGraphicFramePr>
          <p:nvPr>
            <p:extLst/>
          </p:nvPr>
        </p:nvGraphicFramePr>
        <p:xfrm>
          <a:off x="1703513" y="1484784"/>
          <a:ext cx="8856985" cy="330140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910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83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3047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07711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3098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İlgili Çalışma</a:t>
                      </a:r>
                      <a:r>
                        <a:rPr lang="tr-TR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3</a:t>
                      </a:r>
                      <a:endParaRPr lang="tr-TR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Metot</a:t>
                      </a:r>
                      <a:endParaRPr lang="tr-TR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Verilerin</a:t>
                      </a:r>
                      <a:r>
                        <a:rPr lang="tr-TR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Analizi</a:t>
                      </a:r>
                      <a:endParaRPr lang="tr-TR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Sonuç</a:t>
                      </a:r>
                      <a:endParaRPr lang="tr-TR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83246">
                <a:tc>
                  <a:txBody>
                    <a:bodyPr/>
                    <a:lstStyle/>
                    <a:p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Should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Change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Stroke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Length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Jordanian</a:t>
                      </a:r>
                      <a:r>
                        <a:rPr lang="tr-TR" sz="1400" b="1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1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Swimmers</a:t>
                      </a:r>
                      <a:endParaRPr lang="tr-TR" sz="1400" b="1" baseline="0" dirty="0" smtClean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N=24 erkek Ürdünlü Ulusal Yüzme Takımı, 3 Grup (n=8)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1.Grup NS (Normal kulaç)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2.Grup LS (Uzun kulaç)</a:t>
                      </a:r>
                      <a:r>
                        <a:rPr lang="tr-TR" sz="14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ve 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3.Grup SS (Kısa kulaç)</a:t>
                      </a:r>
                      <a:r>
                        <a:rPr lang="tr-TR" sz="14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kulaç uzunluklarını ayarlamak için deneme 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SS grubu</a:t>
                      </a:r>
                      <a:r>
                        <a:rPr lang="tr-TR" sz="14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4-5 kol döngüsü yaparken LS </a:t>
                      </a: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grubunun 3-4 döngü yapmaları</a:t>
                      </a:r>
                      <a:r>
                        <a:rPr lang="tr-TR" sz="14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</a:t>
                      </a: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stenmekte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Maksimum yüzme hızında 3 deneme ve 25 </a:t>
                      </a:r>
                      <a:r>
                        <a:rPr lang="tr-TR" sz="14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mt</a:t>
                      </a: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havuzun yanından video çekimi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12.5 </a:t>
                      </a:r>
                      <a:r>
                        <a:rPr lang="tr-TR" sz="14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mt</a:t>
                      </a: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performansı analiz edildi.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ANOVA, </a:t>
                      </a:r>
                      <a:r>
                        <a:rPr lang="tr-TR" sz="140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Pearson</a:t>
                      </a:r>
                      <a:r>
                        <a:rPr lang="tr-TR" sz="14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 ve Post Hoc Testi uygulanmıştır.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tr-TR" sz="14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grup arasında kulaç oranında anlamlı fark vardır.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tr-TR" sz="14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Kulaç oranına bakıldığında NS ve LS grupları ile SS ve LS grupları arasında anlamlı bir fark vardır.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tr-TR" sz="14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 (Verimlilik Faktörü) 25 </a:t>
                      </a:r>
                      <a:r>
                        <a:rPr lang="tr-TR" sz="1400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mt</a:t>
                      </a:r>
                      <a:r>
                        <a:rPr lang="tr-TR" sz="14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performansına %80 ve 12.5 </a:t>
                      </a:r>
                      <a:r>
                        <a:rPr lang="tr-TR" sz="1400" baseline="0" dirty="0" err="1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mt</a:t>
                      </a:r>
                      <a:r>
                        <a:rPr lang="tr-TR" sz="14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yüzme zamanına %82 katkıda bulundu.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tr-TR" sz="14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 ve kulaç uzunluğu (SL) arasındaki ilişki 0.861’e ulaşmıştır.</a:t>
                      </a:r>
                      <a:endParaRPr lang="tr-TR" sz="1400" dirty="0" smtClean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tr-TR" sz="14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Dikdörtgen 1"/>
          <p:cNvSpPr/>
          <p:nvPr/>
        </p:nvSpPr>
        <p:spPr>
          <a:xfrm>
            <a:off x="2351584" y="6421625"/>
            <a:ext cx="748883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Hashem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Kilani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, Salam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Statieh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University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of Jordan,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Faculty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of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Physical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Education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, Amman, 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Jordan Saturday,15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July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2006, SAP-18:10:45-11:15</a:t>
            </a:r>
          </a:p>
        </p:txBody>
      </p:sp>
    </p:spTree>
    <p:extLst>
      <p:ext uri="{BB962C8B-B14F-4D97-AF65-F5344CB8AC3E}">
        <p14:creationId xmlns:p14="http://schemas.microsoft.com/office/powerpoint/2010/main" val="253823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529" y="6472108"/>
            <a:ext cx="432048" cy="406888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530" y="6392133"/>
            <a:ext cx="532884" cy="49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4871865" y="6627168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>
          <a:xfrm>
            <a:off x="8772221" y="6492876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fld>
            <a:endParaRPr lang="tr-TR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5"/>
          <a:srcRect l="26756" t="23422" r="27309" b="36219"/>
          <a:stretch/>
        </p:blipFill>
        <p:spPr>
          <a:xfrm>
            <a:off x="1514216" y="167261"/>
            <a:ext cx="5614998" cy="2773673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6"/>
          <a:srcRect l="46679" t="28344" r="27310" b="20469"/>
          <a:stretch/>
        </p:blipFill>
        <p:spPr>
          <a:xfrm>
            <a:off x="7193954" y="2455881"/>
            <a:ext cx="3366542" cy="3724685"/>
          </a:xfrm>
          <a:prstGeom prst="rect">
            <a:avLst/>
          </a:prstGeom>
        </p:spPr>
      </p:pic>
      <p:sp>
        <p:nvSpPr>
          <p:cNvPr id="11" name="Eksi 10"/>
          <p:cNvSpPr/>
          <p:nvPr/>
        </p:nvSpPr>
        <p:spPr>
          <a:xfrm>
            <a:off x="1449477" y="2107704"/>
            <a:ext cx="914400" cy="914400"/>
          </a:xfrm>
          <a:prstGeom prst="mathMinu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Eksi 11"/>
          <p:cNvSpPr/>
          <p:nvPr/>
        </p:nvSpPr>
        <p:spPr>
          <a:xfrm>
            <a:off x="5375920" y="2107704"/>
            <a:ext cx="914400" cy="914400"/>
          </a:xfrm>
          <a:prstGeom prst="mathMinu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Eksi 12"/>
          <p:cNvSpPr/>
          <p:nvPr/>
        </p:nvSpPr>
        <p:spPr>
          <a:xfrm>
            <a:off x="9264352" y="2620330"/>
            <a:ext cx="576064" cy="880678"/>
          </a:xfrm>
          <a:prstGeom prst="mathMinu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Dikdörtgen 13"/>
          <p:cNvSpPr/>
          <p:nvPr/>
        </p:nvSpPr>
        <p:spPr>
          <a:xfrm>
            <a:off x="2363878" y="6430581"/>
            <a:ext cx="747653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Hashem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Kilani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, Salam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Statieh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University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of Jordan,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Faculty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of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Physical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Education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, Amman, 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Jordan Saturday,15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July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2006, SAP-18:10:45-11:15</a:t>
            </a:r>
          </a:p>
        </p:txBody>
      </p:sp>
    </p:spTree>
    <p:extLst>
      <p:ext uri="{BB962C8B-B14F-4D97-AF65-F5344CB8AC3E}">
        <p14:creationId xmlns:p14="http://schemas.microsoft.com/office/powerpoint/2010/main" val="98050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2731" y="6234404"/>
            <a:ext cx="580449" cy="64807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644" y="6209928"/>
            <a:ext cx="613916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4871865" y="6627168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>
          <a:xfrm>
            <a:off x="8781394" y="6492876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fld>
            <a:endParaRPr lang="tr-TR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5"/>
          <a:srcRect l="27309" t="19485" r="26203" b="12594"/>
          <a:stretch/>
        </p:blipFill>
        <p:spPr>
          <a:xfrm>
            <a:off x="3035660" y="548681"/>
            <a:ext cx="6264696" cy="5353951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8457358" y="2276872"/>
            <a:ext cx="648072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2380876" y="6418548"/>
            <a:ext cx="747653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Hashem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Kilani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, Salam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Statieh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University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of Jordan,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Faculty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of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Physical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Education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, Amman, 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Jordan Saturday,15 </a:t>
            </a:r>
            <a:r>
              <a:rPr lang="tr-TR" sz="900" dirty="0" err="1">
                <a:solidFill>
                  <a:srgbClr val="002060"/>
                </a:solidFill>
                <a:cs typeface="Calibri" panose="020F0502020204030204" pitchFamily="34" charset="0"/>
              </a:rPr>
              <a:t>July</a:t>
            </a:r>
            <a:r>
              <a:rPr lang="tr-TR" sz="900" dirty="0">
                <a:solidFill>
                  <a:srgbClr val="002060"/>
                </a:solidFill>
                <a:cs typeface="Calibri" panose="020F0502020204030204" pitchFamily="34" charset="0"/>
              </a:rPr>
              <a:t> 2006, SAP-18:10:45-11:15</a:t>
            </a:r>
          </a:p>
        </p:txBody>
      </p:sp>
    </p:spTree>
    <p:extLst>
      <p:ext uri="{BB962C8B-B14F-4D97-AF65-F5344CB8AC3E}">
        <p14:creationId xmlns:p14="http://schemas.microsoft.com/office/powerpoint/2010/main" val="350294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1356</Words>
  <Application>Microsoft Office PowerPoint</Application>
  <PresentationFormat>Geniş ekran</PresentationFormat>
  <Paragraphs>242</Paragraphs>
  <Slides>9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BURCU</dc:creator>
  <cp:lastModifiedBy>BURCU</cp:lastModifiedBy>
  <cp:revision>1</cp:revision>
  <dcterms:created xsi:type="dcterms:W3CDTF">2020-03-31T15:44:59Z</dcterms:created>
  <dcterms:modified xsi:type="dcterms:W3CDTF">2020-03-31T15:45:09Z</dcterms:modified>
</cp:coreProperties>
</file>