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7"/>
  </p:notesMasterIdLst>
  <p:handoutMasterIdLst>
    <p:handoutMasterId r:id="rId18"/>
  </p:handoutMasterIdLst>
  <p:sldIdLst>
    <p:sldId id="293" r:id="rId2"/>
    <p:sldId id="292" r:id="rId3"/>
    <p:sldId id="258" r:id="rId4"/>
    <p:sldId id="260" r:id="rId5"/>
    <p:sldId id="261" r:id="rId6"/>
    <p:sldId id="262" r:id="rId7"/>
    <p:sldId id="263" r:id="rId8"/>
    <p:sldId id="264" r:id="rId9"/>
    <p:sldId id="294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0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1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7458F5-2EC3-4ED9-8DBC-5E9802A6B343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97F478-1BCC-4BD4-9092-01913D25166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3962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F8A59B-52EC-4EA0-BC4A-CD576AE8F33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FBC269-AA5A-43B5-A6BE-97CBFC81352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562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38D9A7-73E3-4305-A587-86478045E2BE}" type="slidenum">
              <a:rPr lang="tr-TR" smtClean="0"/>
              <a:pPr/>
              <a:t>5</a:t>
            </a:fld>
            <a:endParaRPr lang="tr-TR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693844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F29DD-80B8-4A8E-AEDD-B82C5A8E872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81000" y="3429001"/>
            <a:ext cx="8458200" cy="1152127"/>
          </a:xfrm>
        </p:spPr>
        <p:txBody>
          <a:bodyPr>
            <a:normAutofit/>
          </a:bodyPr>
          <a:lstStyle/>
          <a:p>
            <a:r>
              <a:rPr lang="tr-TR" sz="5400" dirty="0" err="1" smtClean="0">
                <a:solidFill>
                  <a:schemeClr val="accent1">
                    <a:lumMod val="50000"/>
                  </a:schemeClr>
                </a:solidFill>
              </a:rPr>
              <a:t>TBS’de</a:t>
            </a:r>
            <a:r>
              <a:rPr lang="tr-TR" sz="5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tr-TR" sz="5400" dirty="0" err="1" smtClean="0">
                <a:solidFill>
                  <a:schemeClr val="accent1">
                    <a:lumMod val="50000"/>
                  </a:schemeClr>
                </a:solidFill>
              </a:rPr>
              <a:t>yönetİm</a:t>
            </a:r>
            <a:endParaRPr lang="tr-TR" sz="5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548680"/>
            <a:ext cx="7560840" cy="1152128"/>
          </a:xfrm>
        </p:spPr>
        <p:txBody>
          <a:bodyPr>
            <a:noAutofit/>
          </a:bodyPr>
          <a:lstStyle/>
          <a:p>
            <a:pPr algn="just"/>
            <a:r>
              <a:rPr lang="tr-TR" sz="3200" b="1" dirty="0" err="1" smtClean="0">
                <a:solidFill>
                  <a:srgbClr val="5308E8"/>
                </a:solidFill>
              </a:rPr>
              <a:t>Yönetİcİler</a:t>
            </a:r>
            <a:r>
              <a:rPr lang="tr-TR" sz="3200" b="1" dirty="0" smtClean="0">
                <a:solidFill>
                  <a:srgbClr val="5308E8"/>
                </a:solidFill>
              </a:rPr>
              <a:t>, </a:t>
            </a:r>
            <a:r>
              <a:rPr lang="tr-TR" sz="2800" dirty="0" err="1" smtClean="0">
                <a:solidFill>
                  <a:schemeClr val="tx1"/>
                </a:solidFill>
              </a:rPr>
              <a:t>Yönetİm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err="1" smtClean="0">
                <a:solidFill>
                  <a:schemeClr val="tx1"/>
                </a:solidFill>
              </a:rPr>
              <a:t>fonksİyonunu</a:t>
            </a:r>
            <a:r>
              <a:rPr lang="tr-TR" sz="2800" dirty="0" smtClean="0">
                <a:solidFill>
                  <a:schemeClr val="tx1"/>
                </a:solidFill>
              </a:rPr>
              <a:t> uygulayan   </a:t>
            </a:r>
            <a:r>
              <a:rPr lang="tr-TR" sz="2800" dirty="0" err="1" smtClean="0">
                <a:solidFill>
                  <a:schemeClr val="tx1"/>
                </a:solidFill>
              </a:rPr>
              <a:t>kİmsedİr</a:t>
            </a:r>
            <a:r>
              <a:rPr lang="tr-TR" sz="2800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844824"/>
            <a:ext cx="7704856" cy="4608512"/>
          </a:xfrm>
        </p:spPr>
        <p:txBody>
          <a:bodyPr>
            <a:normAutofit fontScale="25000" lnSpcReduction="20000"/>
          </a:bodyPr>
          <a:lstStyle/>
          <a:p>
            <a:pPr algn="just" eaLnBrk="1" hangingPunct="1">
              <a:buNone/>
            </a:pPr>
            <a:r>
              <a:rPr lang="tr-TR" sz="8600" b="1" dirty="0" smtClean="0">
                <a:solidFill>
                  <a:srgbClr val="5308E8"/>
                </a:solidFill>
              </a:rPr>
              <a:t>YÖNETİCİNİN YAPMASI </a:t>
            </a:r>
            <a:r>
              <a:rPr lang="tr-TR" sz="8600" b="1" dirty="0" smtClean="0">
                <a:solidFill>
                  <a:srgbClr val="5308E8"/>
                </a:solidFill>
              </a:rPr>
              <a:t>GEREKENLER</a:t>
            </a:r>
          </a:p>
          <a:p>
            <a:pPr algn="just" eaLnBrk="1" hangingPunct="1">
              <a:buNone/>
            </a:pPr>
            <a:endParaRPr lang="tr-TR" sz="8600" b="1" dirty="0" smtClean="0">
              <a:solidFill>
                <a:srgbClr val="5308E8"/>
              </a:solidFill>
            </a:endParaRPr>
          </a:p>
          <a:p>
            <a:pPr marL="533400" indent="-533400" algn="just">
              <a:lnSpc>
                <a:spcPct val="120000"/>
              </a:lnSpc>
              <a:buNone/>
            </a:pPr>
            <a:r>
              <a:rPr lang="tr-TR" sz="9600" dirty="0" smtClean="0">
                <a:solidFill>
                  <a:schemeClr val="tx1"/>
                </a:solidFill>
              </a:rPr>
              <a:t>İşleri iyi </a:t>
            </a:r>
            <a:r>
              <a:rPr lang="tr-TR" sz="9600" dirty="0" smtClean="0">
                <a:solidFill>
                  <a:schemeClr val="tx1"/>
                </a:solidFill>
              </a:rPr>
              <a:t>planlayabilmek</a:t>
            </a:r>
            <a:endParaRPr lang="tr-TR" sz="9600" dirty="0" smtClean="0">
              <a:solidFill>
                <a:schemeClr val="tx1"/>
              </a:solidFill>
            </a:endParaRPr>
          </a:p>
          <a:p>
            <a:pPr marL="533400" indent="-533400" algn="just">
              <a:lnSpc>
                <a:spcPct val="120000"/>
              </a:lnSpc>
              <a:buNone/>
            </a:pPr>
            <a:r>
              <a:rPr lang="tr-TR" sz="9600" dirty="0" smtClean="0">
                <a:solidFill>
                  <a:schemeClr val="tx1"/>
                </a:solidFill>
              </a:rPr>
              <a:t>İşleri iyi bir şekilde organize </a:t>
            </a:r>
            <a:r>
              <a:rPr lang="tr-TR" sz="9600" dirty="0" smtClean="0">
                <a:solidFill>
                  <a:schemeClr val="tx1"/>
                </a:solidFill>
              </a:rPr>
              <a:t>edebilmek</a:t>
            </a:r>
            <a:endParaRPr lang="tr-TR" sz="9600" dirty="0" smtClean="0">
              <a:solidFill>
                <a:schemeClr val="tx1"/>
              </a:solidFill>
            </a:endParaRPr>
          </a:p>
          <a:p>
            <a:pPr marL="533400" indent="-533400" algn="just">
              <a:lnSpc>
                <a:spcPct val="120000"/>
              </a:lnSpc>
              <a:buNone/>
            </a:pPr>
            <a:r>
              <a:rPr lang="tr-TR" sz="9600" dirty="0" smtClean="0">
                <a:solidFill>
                  <a:schemeClr val="tx1"/>
                </a:solidFill>
              </a:rPr>
              <a:t>Kaynakları bir araya getirmek  </a:t>
            </a:r>
            <a:endParaRPr lang="tr-TR" sz="9600" dirty="0" smtClean="0">
              <a:solidFill>
                <a:schemeClr val="tx1"/>
              </a:solidFill>
            </a:endParaRPr>
          </a:p>
          <a:p>
            <a:pPr marL="533400" indent="-533400" algn="just">
              <a:lnSpc>
                <a:spcPct val="120000"/>
              </a:lnSpc>
              <a:buNone/>
            </a:pPr>
            <a:r>
              <a:rPr lang="tr-TR" sz="9600" dirty="0" smtClean="0">
                <a:solidFill>
                  <a:schemeClr val="tx1"/>
                </a:solidFill>
              </a:rPr>
              <a:t>Personeli </a:t>
            </a:r>
            <a:r>
              <a:rPr lang="tr-TR" sz="9600" dirty="0">
                <a:solidFill>
                  <a:schemeClr val="tx1"/>
                </a:solidFill>
              </a:rPr>
              <a:t>arasında iyi bir iletişim kurmak ve </a:t>
            </a:r>
            <a:r>
              <a:rPr lang="tr-TR" sz="9600" dirty="0" smtClean="0">
                <a:solidFill>
                  <a:schemeClr val="tx1"/>
                </a:solidFill>
              </a:rPr>
              <a:t>önderlik</a:t>
            </a:r>
          </a:p>
          <a:p>
            <a:pPr marL="533400" indent="-533400" algn="just">
              <a:lnSpc>
                <a:spcPct val="120000"/>
              </a:lnSpc>
              <a:buNone/>
            </a:pPr>
            <a:r>
              <a:rPr lang="tr-TR" sz="9600" dirty="0" smtClean="0">
                <a:solidFill>
                  <a:schemeClr val="tx1"/>
                </a:solidFill>
              </a:rPr>
              <a:t>etmek</a:t>
            </a:r>
            <a:endParaRPr lang="tr-TR" sz="9600" dirty="0">
              <a:solidFill>
                <a:schemeClr val="tx1"/>
              </a:solidFill>
            </a:endParaRPr>
          </a:p>
          <a:p>
            <a:pPr marL="533400" indent="-533400" algn="just">
              <a:lnSpc>
                <a:spcPct val="120000"/>
              </a:lnSpc>
              <a:buNone/>
            </a:pPr>
            <a:r>
              <a:rPr lang="tr-TR" sz="9600" dirty="0">
                <a:solidFill>
                  <a:schemeClr val="tx1"/>
                </a:solidFill>
              </a:rPr>
              <a:t>Yapılan her işin sonucunu almak </a:t>
            </a:r>
            <a:r>
              <a:rPr lang="tr-TR" sz="9600" dirty="0" smtClean="0">
                <a:solidFill>
                  <a:schemeClr val="tx1"/>
                </a:solidFill>
              </a:rPr>
              <a:t>için kontrol sistemini</a:t>
            </a:r>
          </a:p>
          <a:p>
            <a:pPr marL="533400" indent="-533400" algn="just">
              <a:lnSpc>
                <a:spcPct val="120000"/>
              </a:lnSpc>
              <a:buNone/>
            </a:pPr>
            <a:r>
              <a:rPr lang="tr-TR" sz="9600" dirty="0" smtClean="0">
                <a:solidFill>
                  <a:schemeClr val="tx1"/>
                </a:solidFill>
              </a:rPr>
              <a:t>kurmak </a:t>
            </a:r>
            <a:endParaRPr lang="tr-TR" sz="9600" dirty="0" smtClean="0">
              <a:solidFill>
                <a:schemeClr val="tx1"/>
              </a:solidFill>
            </a:endParaRPr>
          </a:p>
          <a:p>
            <a:pPr marL="1352550" lvl="2" indent="-438150" algn="just">
              <a:lnSpc>
                <a:spcPct val="120000"/>
              </a:lnSpc>
              <a:buNone/>
            </a:pPr>
            <a:r>
              <a:rPr lang="tr-TR" sz="9600" dirty="0" smtClean="0">
                <a:solidFill>
                  <a:schemeClr val="tx1"/>
                </a:solidFill>
              </a:rPr>
              <a:t>    </a:t>
            </a:r>
            <a:r>
              <a:rPr lang="tr-TR" sz="8600" dirty="0" smtClean="0">
                <a:solidFill>
                  <a:schemeClr val="tx1"/>
                </a:solidFill>
              </a:rPr>
              <a:t>       </a:t>
            </a:r>
            <a:endParaRPr lang="tr-TR" sz="8600" dirty="0" smtClean="0">
              <a:solidFill>
                <a:schemeClr val="tx1"/>
              </a:solidFill>
            </a:endParaRPr>
          </a:p>
          <a:p>
            <a:pPr marL="2209800" lvl="4" indent="-381000" algn="just">
              <a:lnSpc>
                <a:spcPct val="120000"/>
              </a:lnSpc>
              <a:buNone/>
            </a:pPr>
            <a:r>
              <a:rPr lang="tr-TR" sz="8600" dirty="0" smtClean="0">
                <a:solidFill>
                  <a:schemeClr val="tx1"/>
                </a:solidFill>
              </a:rPr>
              <a:t>                           </a:t>
            </a:r>
            <a:r>
              <a:rPr lang="tr-TR" sz="5900" dirty="0" smtClean="0">
                <a:solidFill>
                  <a:schemeClr val="tx1"/>
                </a:solidFill>
              </a:rPr>
              <a:t>                                                             </a:t>
            </a:r>
            <a:r>
              <a:rPr lang="tr-TR" sz="3600" dirty="0" smtClean="0">
                <a:solidFill>
                  <a:schemeClr val="tx1"/>
                </a:solidFill>
              </a:rPr>
              <a:t>                       </a:t>
            </a:r>
            <a:r>
              <a:rPr lang="tr-TR" sz="1800" dirty="0" smtClean="0">
                <a:solidFill>
                  <a:schemeClr val="tx1"/>
                </a:solidFill>
              </a:rPr>
              <a:t>					</a:t>
            </a:r>
            <a:r>
              <a:rPr lang="tr-TR" sz="1800" dirty="0" smtClean="0">
                <a:solidFill>
                  <a:srgbClr val="990099"/>
                </a:solidFill>
                <a:latin typeface="Comic Sans MS" pitchFamily="66" charset="0"/>
              </a:rPr>
              <a:t>	</a:t>
            </a:r>
            <a:endParaRPr lang="tr-TR" sz="32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   </a:t>
            </a:r>
            <a:endParaRPr lang="tr-TR" dirty="0" smtClean="0">
              <a:solidFill>
                <a:srgbClr val="660066"/>
              </a:solidFill>
              <a:latin typeface="Comic Sans MS" pitchFamily="66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404664"/>
            <a:ext cx="7097216" cy="5721499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tr-TR" dirty="0" smtClean="0">
                <a:solidFill>
                  <a:srgbClr val="5308E8"/>
                </a:solidFill>
              </a:rPr>
              <a:t>Bir yiyecek ve içecek işletmesinde sunulan hizmetler için yürütülen yönetim faaliyetlerinin kapsadığı konular;</a:t>
            </a:r>
          </a:p>
          <a:p>
            <a:pPr algn="just" eaLnBrk="1" hangingPunct="1">
              <a:buFont typeface="Wingdings" pitchFamily="2" charset="2"/>
              <a:buNone/>
            </a:pPr>
            <a:endParaRPr lang="tr-TR" dirty="0" smtClean="0"/>
          </a:p>
          <a:p>
            <a:pPr algn="just">
              <a:lnSpc>
                <a:spcPct val="90000"/>
              </a:lnSpc>
            </a:pPr>
            <a:r>
              <a:rPr lang="tr-TR" sz="3000" dirty="0" smtClean="0">
                <a:solidFill>
                  <a:schemeClr val="tx1"/>
                </a:solidFill>
              </a:rPr>
              <a:t>MENÜ  PLANLAMA</a:t>
            </a:r>
          </a:p>
          <a:p>
            <a:pPr algn="just">
              <a:lnSpc>
                <a:spcPct val="90000"/>
              </a:lnSpc>
            </a:pPr>
            <a:endParaRPr lang="tr-TR" sz="3000" dirty="0" smtClean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tr-TR" sz="3000" dirty="0" smtClean="0">
                <a:solidFill>
                  <a:schemeClr val="tx1"/>
                </a:solidFill>
              </a:rPr>
              <a:t>SATIN ALMA</a:t>
            </a:r>
          </a:p>
          <a:p>
            <a:pPr algn="just">
              <a:lnSpc>
                <a:spcPct val="90000"/>
              </a:lnSpc>
            </a:pPr>
            <a:endParaRPr lang="tr-TR" sz="3000" dirty="0" smtClean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tr-TR" sz="3000" dirty="0" smtClean="0">
                <a:solidFill>
                  <a:schemeClr val="tx1"/>
                </a:solidFill>
              </a:rPr>
              <a:t>TESELLÜM(Mal kabul)</a:t>
            </a:r>
          </a:p>
          <a:p>
            <a:pPr algn="just">
              <a:lnSpc>
                <a:spcPct val="90000"/>
              </a:lnSpc>
            </a:pPr>
            <a:endParaRPr lang="tr-TR" sz="3000" dirty="0" smtClean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tr-TR" sz="3000" dirty="0" smtClean="0">
                <a:solidFill>
                  <a:schemeClr val="tx1"/>
                </a:solidFill>
              </a:rPr>
              <a:t>DEPOLAMA</a:t>
            </a:r>
          </a:p>
          <a:p>
            <a:pPr algn="just">
              <a:lnSpc>
                <a:spcPct val="90000"/>
              </a:lnSpc>
            </a:pPr>
            <a:endParaRPr lang="tr-TR" sz="3000" dirty="0" smtClean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tr-TR" sz="3000" dirty="0" smtClean="0">
                <a:solidFill>
                  <a:schemeClr val="tx1"/>
                </a:solidFill>
              </a:rPr>
              <a:t>DEPODAN DAĞITIM</a:t>
            </a:r>
          </a:p>
          <a:p>
            <a:pPr algn="just">
              <a:lnSpc>
                <a:spcPct val="90000"/>
              </a:lnSpc>
            </a:pPr>
            <a:endParaRPr lang="tr-TR" sz="3300" b="1" dirty="0" smtClean="0">
              <a:solidFill>
                <a:schemeClr val="tx1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endParaRPr lang="tr-TR" sz="3300" dirty="0" smtClean="0">
              <a:solidFill>
                <a:srgbClr val="00B0F0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endParaRPr lang="tr-TR" sz="3300" dirty="0" smtClean="0"/>
          </a:p>
          <a:p>
            <a:pPr eaLnBrk="1" hangingPunct="1">
              <a:buFont typeface="Wingdings" pitchFamily="2" charset="2"/>
              <a:buNone/>
            </a:pPr>
            <a:endParaRPr lang="tr-TR" dirty="0" smtClean="0">
              <a:solidFill>
                <a:srgbClr val="990099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836712"/>
            <a:ext cx="6881192" cy="5289451"/>
          </a:xfrm>
        </p:spPr>
        <p:txBody>
          <a:bodyPr>
            <a:normAutofit fontScale="92500" lnSpcReduction="10000"/>
          </a:bodyPr>
          <a:lstStyle/>
          <a:p>
            <a:pPr algn="just"/>
            <a:endParaRPr lang="tr-TR" b="1" dirty="0" smtClean="0">
              <a:solidFill>
                <a:schemeClr val="tx1"/>
              </a:solidFill>
            </a:endParaRPr>
          </a:p>
          <a:p>
            <a:pPr algn="just"/>
            <a:r>
              <a:rPr lang="tr-TR" dirty="0" smtClean="0">
                <a:solidFill>
                  <a:schemeClr val="tx1"/>
                </a:solidFill>
              </a:rPr>
              <a:t>ÖN HAZIRLIK</a:t>
            </a:r>
          </a:p>
          <a:p>
            <a:pPr algn="just" eaLnBrk="1" hangingPunct="1"/>
            <a:endParaRPr lang="tr-TR" dirty="0" smtClean="0">
              <a:solidFill>
                <a:schemeClr val="tx1"/>
              </a:solidFill>
            </a:endParaRP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HAZIRLAMA VE PİŞİRME</a:t>
            </a:r>
          </a:p>
          <a:p>
            <a:pPr algn="just" eaLnBrk="1" hangingPunct="1">
              <a:buFont typeface="Wingdings" pitchFamily="2" charset="2"/>
              <a:buNone/>
            </a:pPr>
            <a:endParaRPr lang="tr-TR" dirty="0" smtClean="0">
              <a:solidFill>
                <a:schemeClr val="tx1"/>
              </a:solidFill>
            </a:endParaRP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SERVİS</a:t>
            </a:r>
          </a:p>
          <a:p>
            <a:pPr algn="just" eaLnBrk="1" hangingPunct="1"/>
            <a:endParaRPr lang="tr-TR" dirty="0" smtClean="0">
              <a:solidFill>
                <a:schemeClr val="tx1"/>
              </a:solidFill>
            </a:endParaRP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SANİTASYON</a:t>
            </a:r>
          </a:p>
          <a:p>
            <a:pPr algn="just" eaLnBrk="1" hangingPunct="1"/>
            <a:endParaRPr lang="tr-TR" dirty="0" smtClean="0">
              <a:solidFill>
                <a:schemeClr val="tx1"/>
              </a:solidFill>
            </a:endParaRP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BÜRO İŞLERİ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>
                <a:solidFill>
                  <a:srgbClr val="5308E8"/>
                </a:solidFill>
                <a:latin typeface="+mn-lt"/>
              </a:rPr>
              <a:t>ORGANİZASYON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7467600" cy="4929411"/>
          </a:xfrm>
        </p:spPr>
        <p:txBody>
          <a:bodyPr>
            <a:normAutofit/>
          </a:bodyPr>
          <a:lstStyle/>
          <a:p>
            <a:pPr algn="just" eaLnBrk="1" hangingPunct="1">
              <a:buFont typeface="Wingdings" pitchFamily="2" charset="2"/>
              <a:buNone/>
            </a:pPr>
            <a:r>
              <a:rPr lang="tr-TR" dirty="0" smtClean="0">
                <a:solidFill>
                  <a:schemeClr val="tx1"/>
                </a:solidFill>
              </a:rPr>
              <a:t>Yiyecek ve içecek hizmetlerinde;</a:t>
            </a: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 yapılacak işlemlerin belirlenmesi,</a:t>
            </a: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 bunların benzer olanlarının bölümler ve gruplar halinde toplanması, </a:t>
            </a: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çalışanların görev, yetki ve sorumluluk sınırlarının saptanması</a:t>
            </a: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 iş akışının sağlanması için yürütülen</a:t>
            </a:r>
            <a:r>
              <a:rPr lang="tr-TR" dirty="0" smtClean="0">
                <a:solidFill>
                  <a:srgbClr val="990099"/>
                </a:solidFill>
              </a:rPr>
              <a:t> </a:t>
            </a:r>
            <a:r>
              <a:rPr lang="tr-TR" dirty="0" smtClean="0">
                <a:solidFill>
                  <a:schemeClr val="tx1"/>
                </a:solidFill>
              </a:rPr>
              <a:t>çalışmalar </a:t>
            </a:r>
            <a:r>
              <a:rPr lang="tr-TR" dirty="0" smtClean="0">
                <a:solidFill>
                  <a:srgbClr val="5308E8"/>
                </a:solidFill>
              </a:rPr>
              <a:t>ORGANİZASYON</a:t>
            </a:r>
            <a:r>
              <a:rPr lang="tr-TR" dirty="0" smtClean="0">
                <a:solidFill>
                  <a:schemeClr val="tx1"/>
                </a:solidFill>
              </a:rPr>
              <a:t> olarak tanımlanır.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dirty="0" smtClean="0">
                <a:solidFill>
                  <a:srgbClr val="5308E8"/>
                </a:solidFill>
              </a:rPr>
              <a:t>ORGANİZASYON ŞEMASI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628775"/>
            <a:ext cx="8132763" cy="4530725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Diyetisyen</a:t>
            </a: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Besin Gıda Teknisyeni-Uzmanı</a:t>
            </a: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Aşçılar</a:t>
            </a: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Garsonlar </a:t>
            </a: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İaşe Sorumlusu</a:t>
            </a:r>
          </a:p>
          <a:p>
            <a:pPr algn="just"/>
            <a:r>
              <a:rPr lang="tr-TR" dirty="0" smtClean="0">
                <a:solidFill>
                  <a:schemeClr val="tx1"/>
                </a:solidFill>
              </a:rPr>
              <a:t>Depo Sorumlusu</a:t>
            </a: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Bulaşıkçı ve Temizlikçiler                                              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dirty="0" smtClean="0">
                <a:solidFill>
                  <a:schemeClr val="tx1"/>
                </a:solidFill>
              </a:rPr>
              <a:t>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rganization Chart 36"/>
          <p:cNvGrpSpPr>
            <a:grpSpLocks noChangeAspect="1"/>
          </p:cNvGrpSpPr>
          <p:nvPr/>
        </p:nvGrpSpPr>
        <p:grpSpPr bwMode="auto">
          <a:xfrm>
            <a:off x="899592" y="548680"/>
            <a:ext cx="7559675" cy="5268912"/>
            <a:chOff x="567" y="247"/>
            <a:chExt cx="4762" cy="3319"/>
          </a:xfrm>
        </p:grpSpPr>
        <p:cxnSp>
          <p:nvCxnSpPr>
            <p:cNvPr id="1028" name="_s1028"/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2693" y="770"/>
              <a:ext cx="466" cy="45"/>
            </a:xfrm>
            <a:prstGeom prst="bentConnector3">
              <a:avLst>
                <a:gd name="adj1" fmla="val 15449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1029"/>
            <p:cNvSpPr>
              <a:spLocks noChangeArrowheads="1"/>
            </p:cNvSpPr>
            <p:nvPr/>
          </p:nvSpPr>
          <p:spPr bwMode="auto">
            <a:xfrm>
              <a:off x="2018" y="300"/>
              <a:ext cx="1860" cy="26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path path="rect">
                <a:fillToRect l="100000" b="100000"/>
              </a:path>
            </a:gradFill>
            <a:ln w="9525">
              <a:solidFill>
                <a:schemeClr val="hlink"/>
              </a:solidFill>
              <a:miter lim="800000"/>
              <a:headEnd/>
              <a:tailEnd/>
            </a:ln>
            <a:effectLst>
              <a:outerShdw dist="63500" dir="19387806" algn="ctr" rotWithShape="0">
                <a:schemeClr val="hlink"/>
              </a:outerShdw>
            </a:effectLst>
          </p:spPr>
          <p:txBody>
            <a:bodyPr vert="horz" wrap="none" lIns="22369" tIns="11185" rIns="22369" bIns="11185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altLang="tr-TR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</a:rPr>
                <a:t>YÖNETİCİ</a:t>
              </a:r>
            </a:p>
          </p:txBody>
        </p:sp>
        <p:sp>
          <p:nvSpPr>
            <p:cNvPr id="4" name="_s1030"/>
            <p:cNvSpPr>
              <a:spLocks noChangeArrowheads="1"/>
            </p:cNvSpPr>
            <p:nvPr/>
          </p:nvSpPr>
          <p:spPr bwMode="auto">
            <a:xfrm>
              <a:off x="930" y="1026"/>
              <a:ext cx="3946" cy="272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path path="rect">
                <a:fillToRect l="100000" b="100000"/>
              </a:path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63500" dir="19387806" algn="ctr" rotWithShape="0">
                <a:schemeClr val="folHlink"/>
              </a:outerShdw>
            </a:effectLst>
          </p:spPr>
          <p:txBody>
            <a:bodyPr vert="horz" wrap="none" lIns="22369" tIns="11185" rIns="22369" bIns="11185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altLang="tr-T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</a:rPr>
                <a:t>Beslenme Servisi Yöneticisi(Diyetisyen,Beslenme Uzm.)</a:t>
              </a:r>
            </a:p>
          </p:txBody>
        </p:sp>
      </p:grpSp>
      <p:sp>
        <p:nvSpPr>
          <p:cNvPr id="1038" name="Rectangle 51"/>
          <p:cNvSpPr>
            <a:spLocks noChangeArrowheads="1"/>
          </p:cNvSpPr>
          <p:nvPr/>
        </p:nvSpPr>
        <p:spPr bwMode="auto">
          <a:xfrm>
            <a:off x="1116013" y="2492375"/>
            <a:ext cx="1655762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600"/>
              <a:t>Mutfak yöneticisi</a:t>
            </a:r>
          </a:p>
        </p:txBody>
      </p:sp>
      <p:grpSp>
        <p:nvGrpSpPr>
          <p:cNvPr id="5" name="Organization Chart 52"/>
          <p:cNvGrpSpPr>
            <a:grpSpLocks noChangeAspect="1"/>
          </p:cNvGrpSpPr>
          <p:nvPr/>
        </p:nvGrpSpPr>
        <p:grpSpPr bwMode="auto">
          <a:xfrm>
            <a:off x="900113" y="392113"/>
            <a:ext cx="7559675" cy="5268912"/>
            <a:chOff x="1054" y="1297"/>
            <a:chExt cx="7493" cy="7965"/>
          </a:xfrm>
        </p:grpSpPr>
      </p:grpSp>
      <p:sp>
        <p:nvSpPr>
          <p:cNvPr id="1039" name="Rectangle 57"/>
          <p:cNvSpPr>
            <a:spLocks noChangeArrowheads="1"/>
          </p:cNvSpPr>
          <p:nvPr/>
        </p:nvSpPr>
        <p:spPr bwMode="auto">
          <a:xfrm>
            <a:off x="1116013" y="2492375"/>
            <a:ext cx="1655762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600"/>
              <a:t>Mutfak yöneticisi</a:t>
            </a:r>
          </a:p>
        </p:txBody>
      </p:sp>
      <p:grpSp>
        <p:nvGrpSpPr>
          <p:cNvPr id="6" name="Organization Chart 58"/>
          <p:cNvGrpSpPr>
            <a:grpSpLocks noChangeAspect="1"/>
          </p:cNvGrpSpPr>
          <p:nvPr/>
        </p:nvGrpSpPr>
        <p:grpSpPr bwMode="auto">
          <a:xfrm>
            <a:off x="900113" y="392113"/>
            <a:ext cx="7559675" cy="5268912"/>
            <a:chOff x="567" y="247"/>
            <a:chExt cx="4762" cy="3319"/>
          </a:xfrm>
        </p:grpSpPr>
        <p:sp>
          <p:nvSpPr>
            <p:cNvPr id="7" name="Rectangle 73"/>
            <p:cNvSpPr>
              <a:spLocks noChangeArrowheads="1"/>
            </p:cNvSpPr>
            <p:nvPr/>
          </p:nvSpPr>
          <p:spPr bwMode="auto">
            <a:xfrm>
              <a:off x="3923" y="1570"/>
              <a:ext cx="862" cy="22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altLang="tr-T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</a:rPr>
                <a:t>Sekreter</a:t>
              </a:r>
            </a:p>
          </p:txBody>
        </p:sp>
        <p:sp>
          <p:nvSpPr>
            <p:cNvPr id="8" name="Rectangle 88"/>
            <p:cNvSpPr>
              <a:spLocks noChangeArrowheads="1"/>
            </p:cNvSpPr>
            <p:nvPr/>
          </p:nvSpPr>
          <p:spPr bwMode="auto">
            <a:xfrm>
              <a:off x="839" y="2659"/>
              <a:ext cx="725" cy="2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altLang="tr-T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</a:rPr>
                <a:t>Aşçılar</a:t>
              </a:r>
            </a:p>
          </p:txBody>
        </p:sp>
        <p:sp>
          <p:nvSpPr>
            <p:cNvPr id="9" name="Rectangle 90"/>
            <p:cNvSpPr>
              <a:spLocks noChangeArrowheads="1"/>
            </p:cNvSpPr>
            <p:nvPr/>
          </p:nvSpPr>
          <p:spPr bwMode="auto">
            <a:xfrm>
              <a:off x="2154" y="2659"/>
              <a:ext cx="771" cy="2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altLang="tr-TR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</a:rPr>
                <a:t>Garsonlar </a:t>
              </a:r>
            </a:p>
          </p:txBody>
        </p:sp>
      </p:grpSp>
      <p:sp>
        <p:nvSpPr>
          <p:cNvPr id="1040" name="Rectangle 63"/>
          <p:cNvSpPr>
            <a:spLocks noChangeArrowheads="1"/>
          </p:cNvSpPr>
          <p:nvPr/>
        </p:nvSpPr>
        <p:spPr bwMode="auto">
          <a:xfrm>
            <a:off x="1116013" y="2492375"/>
            <a:ext cx="1655762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600"/>
              <a:t>Mutfak yöneticisi</a:t>
            </a:r>
          </a:p>
        </p:txBody>
      </p:sp>
      <p:sp>
        <p:nvSpPr>
          <p:cNvPr id="1041" name="Rectangle 70"/>
          <p:cNvSpPr>
            <a:spLocks noChangeArrowheads="1"/>
          </p:cNvSpPr>
          <p:nvPr/>
        </p:nvSpPr>
        <p:spPr bwMode="auto">
          <a:xfrm>
            <a:off x="3203575" y="2492375"/>
            <a:ext cx="2305050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600"/>
              <a:t>İaşe ve depo memurları</a:t>
            </a:r>
          </a:p>
        </p:txBody>
      </p:sp>
      <p:sp>
        <p:nvSpPr>
          <p:cNvPr id="1042" name="Line 71"/>
          <p:cNvSpPr>
            <a:spLocks noChangeShapeType="1"/>
          </p:cNvSpPr>
          <p:nvPr/>
        </p:nvSpPr>
        <p:spPr bwMode="auto">
          <a:xfrm>
            <a:off x="1908175" y="206057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1043" name="Line 72"/>
          <p:cNvSpPr>
            <a:spLocks noChangeShapeType="1"/>
          </p:cNvSpPr>
          <p:nvPr/>
        </p:nvSpPr>
        <p:spPr bwMode="auto">
          <a:xfrm>
            <a:off x="4356100" y="1989138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1044" name="Line 74"/>
          <p:cNvSpPr>
            <a:spLocks noChangeShapeType="1"/>
          </p:cNvSpPr>
          <p:nvPr/>
        </p:nvSpPr>
        <p:spPr bwMode="auto">
          <a:xfrm>
            <a:off x="6948488" y="1989138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1045" name="Line 81"/>
          <p:cNvSpPr>
            <a:spLocks noChangeShapeType="1"/>
          </p:cNvSpPr>
          <p:nvPr/>
        </p:nvSpPr>
        <p:spPr bwMode="auto">
          <a:xfrm>
            <a:off x="1908175" y="28527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46" name="Rectangle 82"/>
          <p:cNvSpPr>
            <a:spLocks noChangeArrowheads="1"/>
          </p:cNvSpPr>
          <p:nvPr/>
        </p:nvSpPr>
        <p:spPr bwMode="auto">
          <a:xfrm>
            <a:off x="1331913" y="3429000"/>
            <a:ext cx="1079500" cy="360363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600"/>
              <a:t>Şef Aşçı</a:t>
            </a:r>
          </a:p>
        </p:txBody>
      </p:sp>
      <p:sp>
        <p:nvSpPr>
          <p:cNvPr id="1047" name="Rectangle 83"/>
          <p:cNvSpPr>
            <a:spLocks noChangeArrowheads="1"/>
          </p:cNvSpPr>
          <p:nvPr/>
        </p:nvSpPr>
        <p:spPr bwMode="auto">
          <a:xfrm>
            <a:off x="3276600" y="3429000"/>
            <a:ext cx="1223963" cy="360363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600"/>
              <a:t>Şef Garson</a:t>
            </a:r>
          </a:p>
        </p:txBody>
      </p:sp>
      <p:sp>
        <p:nvSpPr>
          <p:cNvPr id="1048" name="Line 84"/>
          <p:cNvSpPr>
            <a:spLocks noChangeShapeType="1"/>
          </p:cNvSpPr>
          <p:nvPr/>
        </p:nvSpPr>
        <p:spPr bwMode="auto">
          <a:xfrm>
            <a:off x="1908175" y="2852738"/>
            <a:ext cx="1871663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49" name="Rectangle 85"/>
          <p:cNvSpPr>
            <a:spLocks noChangeArrowheads="1"/>
          </p:cNvSpPr>
          <p:nvPr/>
        </p:nvSpPr>
        <p:spPr bwMode="auto">
          <a:xfrm>
            <a:off x="5219700" y="3429000"/>
            <a:ext cx="1512888" cy="360363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600"/>
              <a:t>Şef Temizlikçi</a:t>
            </a:r>
          </a:p>
        </p:txBody>
      </p:sp>
      <p:sp>
        <p:nvSpPr>
          <p:cNvPr id="1050" name="Line 87"/>
          <p:cNvSpPr>
            <a:spLocks noChangeShapeType="1"/>
          </p:cNvSpPr>
          <p:nvPr/>
        </p:nvSpPr>
        <p:spPr bwMode="auto">
          <a:xfrm>
            <a:off x="2195513" y="2852738"/>
            <a:ext cx="3024187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51" name="Line 89"/>
          <p:cNvSpPr>
            <a:spLocks noChangeShapeType="1"/>
          </p:cNvSpPr>
          <p:nvPr/>
        </p:nvSpPr>
        <p:spPr bwMode="auto">
          <a:xfrm>
            <a:off x="1908175" y="37893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52" name="Line 92"/>
          <p:cNvSpPr>
            <a:spLocks noChangeShapeType="1"/>
          </p:cNvSpPr>
          <p:nvPr/>
        </p:nvSpPr>
        <p:spPr bwMode="auto">
          <a:xfrm>
            <a:off x="3924300" y="37893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53" name="Rectangle 93"/>
          <p:cNvSpPr>
            <a:spLocks noChangeArrowheads="1"/>
          </p:cNvSpPr>
          <p:nvPr/>
        </p:nvSpPr>
        <p:spPr bwMode="auto">
          <a:xfrm>
            <a:off x="5364163" y="4221163"/>
            <a:ext cx="1368425" cy="431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600"/>
              <a:t>Temizlikçiler</a:t>
            </a:r>
          </a:p>
        </p:txBody>
      </p:sp>
      <p:sp>
        <p:nvSpPr>
          <p:cNvPr id="1054" name="Line 94"/>
          <p:cNvSpPr>
            <a:spLocks noChangeShapeType="1"/>
          </p:cNvSpPr>
          <p:nvPr/>
        </p:nvSpPr>
        <p:spPr bwMode="auto">
          <a:xfrm>
            <a:off x="6011863" y="37893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04664"/>
            <a:ext cx="7467600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dirty="0" smtClean="0">
                <a:solidFill>
                  <a:srgbClr val="5308E8"/>
                </a:solidFill>
              </a:rPr>
              <a:t>TOPLU</a:t>
            </a:r>
            <a:r>
              <a:rPr lang="tr-TR" dirty="0" smtClean="0">
                <a:solidFill>
                  <a:srgbClr val="5308E8"/>
                </a:solidFill>
              </a:rPr>
              <a:t> BESLENME SİSTEMLERİ</a:t>
            </a:r>
            <a:br>
              <a:rPr lang="tr-TR" dirty="0" smtClean="0">
                <a:solidFill>
                  <a:srgbClr val="5308E8"/>
                </a:solidFill>
              </a:rPr>
            </a:br>
            <a:r>
              <a:rPr lang="tr-TR" dirty="0" smtClean="0">
                <a:solidFill>
                  <a:srgbClr val="5308E8"/>
                </a:solidFill>
              </a:rPr>
              <a:t>(TBS)</a:t>
            </a:r>
            <a:endParaRPr lang="tr-TR" dirty="0">
              <a:solidFill>
                <a:srgbClr val="5308E8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852936"/>
            <a:ext cx="8435280" cy="3273227"/>
          </a:xfrm>
        </p:spPr>
        <p:txBody>
          <a:bodyPr>
            <a:normAutofit/>
          </a:bodyPr>
          <a:lstStyle/>
          <a:p>
            <a:pPr algn="just"/>
            <a:r>
              <a:rPr lang="tr-TR" sz="3600" dirty="0" smtClean="0">
                <a:solidFill>
                  <a:schemeClr val="tx1"/>
                </a:solidFill>
              </a:rPr>
              <a:t>Toplu halde, çok sayıda kişinin yemek yiyebilmesi amacıyla yapılması gereken işlerin yürütülmesi sağlayan sistemdir. </a:t>
            </a:r>
            <a:endParaRPr lang="tr-TR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sz="3800" dirty="0" err="1" smtClean="0">
                <a:solidFill>
                  <a:srgbClr val="5308E8"/>
                </a:solidFill>
                <a:latin typeface="+mn-lt"/>
              </a:rPr>
              <a:t>TBS’de</a:t>
            </a:r>
            <a:endParaRPr lang="tr-TR" sz="3800" dirty="0" smtClean="0">
              <a:solidFill>
                <a:srgbClr val="5308E8"/>
              </a:solidFill>
              <a:latin typeface="+mn-lt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1554162"/>
            <a:ext cx="7560840" cy="4525963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r>
              <a:rPr lang="tr-TR" sz="3200" dirty="0" smtClean="0">
                <a:solidFill>
                  <a:schemeClr val="tx1"/>
                </a:solidFill>
              </a:rPr>
              <a:t>Yiyeceğin </a:t>
            </a:r>
            <a:r>
              <a:rPr lang="tr-TR" sz="3200" dirty="0" smtClean="0">
                <a:solidFill>
                  <a:schemeClr val="tx1"/>
                </a:solidFill>
              </a:rPr>
              <a:t>siparişi</a:t>
            </a:r>
          </a:p>
          <a:p>
            <a:pPr algn="just" eaLnBrk="1" hangingPunct="1"/>
            <a:r>
              <a:rPr lang="tr-TR" sz="3200" dirty="0" smtClean="0">
                <a:solidFill>
                  <a:schemeClr val="tx1"/>
                </a:solidFill>
              </a:rPr>
              <a:t> Satın alınması </a:t>
            </a:r>
          </a:p>
          <a:p>
            <a:pPr algn="just" eaLnBrk="1" hangingPunct="1"/>
            <a:r>
              <a:rPr lang="tr-TR" sz="3200" dirty="0" smtClean="0">
                <a:solidFill>
                  <a:schemeClr val="tx1"/>
                </a:solidFill>
              </a:rPr>
              <a:t>Depolanması</a:t>
            </a:r>
          </a:p>
          <a:p>
            <a:pPr algn="just" eaLnBrk="1" hangingPunct="1"/>
            <a:r>
              <a:rPr lang="tr-TR" sz="3200" dirty="0" smtClean="0">
                <a:solidFill>
                  <a:schemeClr val="tx1"/>
                </a:solidFill>
              </a:rPr>
              <a:t>Hazırlanması </a:t>
            </a:r>
          </a:p>
          <a:p>
            <a:pPr algn="just" eaLnBrk="1" hangingPunct="1"/>
            <a:r>
              <a:rPr lang="tr-TR" sz="3200" dirty="0" smtClean="0">
                <a:solidFill>
                  <a:schemeClr val="tx1"/>
                </a:solidFill>
              </a:rPr>
              <a:t>Pişirme ve Servisi </a:t>
            </a: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Çöp ve artıkların kaldırılması</a:t>
            </a:r>
          </a:p>
          <a:p>
            <a:pPr algn="just" eaLnBrk="1" hangingPunct="1"/>
            <a:r>
              <a:rPr lang="tr-TR" sz="3200" dirty="0" smtClean="0">
                <a:solidFill>
                  <a:schemeClr val="tx1"/>
                </a:solidFill>
              </a:rPr>
              <a:t>Hijyenin sağlanması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3200" dirty="0" smtClean="0">
                <a:solidFill>
                  <a:schemeClr val="tx1"/>
                </a:solidFill>
              </a:rPr>
              <a:t>gibi yapılması gerekli pek çok </a:t>
            </a:r>
            <a:r>
              <a:rPr lang="tr-TR" sz="3200" dirty="0" smtClean="0">
                <a:solidFill>
                  <a:schemeClr val="tx1"/>
                </a:solidFill>
              </a:rPr>
              <a:t>işlem</a:t>
            </a:r>
            <a:endParaRPr lang="tr-TR" sz="3200" dirty="0" smtClean="0">
              <a:solidFill>
                <a:schemeClr val="tx1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tr-TR" sz="3200" dirty="0" smtClean="0">
                <a:solidFill>
                  <a:schemeClr val="tx1"/>
                </a:solidFill>
              </a:rPr>
              <a:t>yürütülür</a:t>
            </a:r>
            <a:r>
              <a:rPr lang="tr-TR" sz="3200" dirty="0" smtClean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tr-TR" dirty="0" smtClean="0">
                <a:solidFill>
                  <a:srgbClr val="5308E8"/>
                </a:solidFill>
                <a:latin typeface="+mn-lt"/>
              </a:rPr>
              <a:t>Toplu beslenme </a:t>
            </a:r>
            <a:r>
              <a:rPr lang="tr-TR" dirty="0" err="1" smtClean="0">
                <a:solidFill>
                  <a:srgbClr val="5308E8"/>
                </a:solidFill>
                <a:latin typeface="+mn-lt"/>
              </a:rPr>
              <a:t>sİstemlerİnde</a:t>
            </a:r>
            <a:r>
              <a:rPr lang="tr-TR" dirty="0" smtClean="0">
                <a:solidFill>
                  <a:srgbClr val="5308E8"/>
                </a:solidFill>
                <a:latin typeface="+mn-lt"/>
              </a:rPr>
              <a:t> </a:t>
            </a:r>
            <a:r>
              <a:rPr lang="tr-TR" dirty="0" err="1" smtClean="0">
                <a:solidFill>
                  <a:srgbClr val="5308E8"/>
                </a:solidFill>
                <a:latin typeface="+mn-lt"/>
              </a:rPr>
              <a:t>İşlerİn</a:t>
            </a:r>
            <a:r>
              <a:rPr lang="tr-TR" dirty="0" smtClean="0">
                <a:solidFill>
                  <a:srgbClr val="5308E8"/>
                </a:solidFill>
                <a:latin typeface="+mn-lt"/>
              </a:rPr>
              <a:t> </a:t>
            </a:r>
            <a:r>
              <a:rPr lang="tr-TR" dirty="0" err="1" smtClean="0">
                <a:solidFill>
                  <a:srgbClr val="5308E8"/>
                </a:solidFill>
                <a:latin typeface="+mn-lt"/>
              </a:rPr>
              <a:t>İstenİlen</a:t>
            </a:r>
            <a:r>
              <a:rPr lang="tr-TR" dirty="0" smtClean="0">
                <a:solidFill>
                  <a:srgbClr val="5308E8"/>
                </a:solidFill>
                <a:latin typeface="+mn-lt"/>
              </a:rPr>
              <a:t> </a:t>
            </a:r>
            <a:r>
              <a:rPr lang="tr-TR" dirty="0" err="1" smtClean="0">
                <a:solidFill>
                  <a:srgbClr val="5308E8"/>
                </a:solidFill>
                <a:latin typeface="+mn-lt"/>
              </a:rPr>
              <a:t>bİçİmde</a:t>
            </a:r>
            <a:r>
              <a:rPr lang="tr-TR" dirty="0" smtClean="0">
                <a:solidFill>
                  <a:srgbClr val="5308E8"/>
                </a:solidFill>
                <a:latin typeface="+mn-lt"/>
              </a:rPr>
              <a:t> </a:t>
            </a:r>
            <a:r>
              <a:rPr lang="tr-TR" dirty="0" err="1" smtClean="0">
                <a:solidFill>
                  <a:srgbClr val="5308E8"/>
                </a:solidFill>
                <a:latin typeface="+mn-lt"/>
              </a:rPr>
              <a:t>İşlemesİ</a:t>
            </a:r>
            <a:r>
              <a:rPr lang="tr-TR" dirty="0" smtClean="0">
                <a:solidFill>
                  <a:srgbClr val="5308E8"/>
                </a:solidFill>
                <a:latin typeface="+mn-lt"/>
              </a:rPr>
              <a:t>….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554162"/>
            <a:ext cx="7992888" cy="4525963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tr-TR" dirty="0" smtClean="0"/>
              <a:t>   </a:t>
            </a:r>
            <a:endParaRPr lang="tr-TR" dirty="0" smtClean="0">
              <a:solidFill>
                <a:srgbClr val="990099"/>
              </a:solidFill>
              <a:latin typeface="Comic Sans MS" pitchFamily="66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tr-TR" sz="3600" dirty="0" smtClean="0">
                <a:solidFill>
                  <a:schemeClr val="tx1"/>
                </a:solidFill>
              </a:rPr>
              <a:t>Örgütün yapısına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tr-TR" sz="3600" dirty="0" smtClean="0">
                <a:solidFill>
                  <a:schemeClr val="tx1"/>
                </a:solidFill>
              </a:rPr>
              <a:t>Yönetim ilkelerinin gerektiği gibi uygulanmasına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tr-TR" sz="3600" dirty="0" smtClean="0">
                <a:solidFill>
                  <a:schemeClr val="tx1"/>
                </a:solidFill>
              </a:rPr>
              <a:t>Personelin bilgi ve becerisine bağlıdır.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836712"/>
            <a:ext cx="8208912" cy="5289451"/>
          </a:xfrm>
        </p:spPr>
        <p:txBody>
          <a:bodyPr/>
          <a:lstStyle/>
          <a:p>
            <a:pPr eaLnBrk="1" hangingPunct="1"/>
            <a:r>
              <a:rPr lang="tr-TR" sz="4000" dirty="0" smtClean="0">
                <a:solidFill>
                  <a:srgbClr val="5308E8"/>
                </a:solidFill>
                <a:latin typeface="+mj-lt"/>
              </a:rPr>
              <a:t>Örgütlenme;</a:t>
            </a:r>
          </a:p>
          <a:p>
            <a:pPr algn="just" eaLnBrk="1" hangingPunct="1">
              <a:buNone/>
            </a:pPr>
            <a:r>
              <a:rPr lang="tr-TR" sz="4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600" dirty="0" smtClean="0">
                <a:solidFill>
                  <a:schemeClr val="tx1"/>
                </a:solidFill>
                <a:latin typeface="+mj-lt"/>
              </a:rPr>
              <a:t>İşlerin; bir konuda </a:t>
            </a:r>
            <a:r>
              <a:rPr lang="tr-TR" sz="3600" dirty="0" smtClean="0">
                <a:solidFill>
                  <a:srgbClr val="00B0F0"/>
                </a:solidFill>
                <a:latin typeface="+mj-lt"/>
              </a:rPr>
              <a:t>uzmanlaşmış</a:t>
            </a:r>
          </a:p>
          <a:p>
            <a:pPr marL="0" indent="0" algn="just" eaLnBrk="1" hangingPunct="1">
              <a:buNone/>
            </a:pPr>
            <a:r>
              <a:rPr lang="tr-TR" sz="3600" dirty="0" smtClean="0">
                <a:solidFill>
                  <a:srgbClr val="00B0F0"/>
                </a:solidFill>
                <a:latin typeface="+mj-lt"/>
              </a:rPr>
              <a:t>kişiler </a:t>
            </a:r>
            <a:r>
              <a:rPr lang="tr-TR" sz="3600" dirty="0" smtClean="0">
                <a:solidFill>
                  <a:schemeClr val="tx1"/>
                </a:solidFill>
                <a:latin typeface="+mj-lt"/>
              </a:rPr>
              <a:t>tarafından, yapılabilecek</a:t>
            </a:r>
          </a:p>
          <a:p>
            <a:pPr algn="just" eaLnBrk="1" hangingPunct="1">
              <a:buNone/>
            </a:pPr>
            <a:r>
              <a:rPr lang="tr-TR" sz="3600" dirty="0" smtClean="0">
                <a:solidFill>
                  <a:srgbClr val="00B0F0"/>
                </a:solidFill>
                <a:latin typeface="+mj-lt"/>
              </a:rPr>
              <a:t>bölümlere ayrılması</a:t>
            </a:r>
            <a:r>
              <a:rPr lang="tr-TR" sz="3600" dirty="0" smtClean="0">
                <a:solidFill>
                  <a:schemeClr val="tx1"/>
                </a:solidFill>
                <a:latin typeface="+mj-lt"/>
              </a:rPr>
              <a:t> ve bu</a:t>
            </a:r>
          </a:p>
          <a:p>
            <a:pPr algn="just" eaLnBrk="1" hangingPunct="1">
              <a:buNone/>
            </a:pPr>
            <a:r>
              <a:rPr lang="tr-TR" sz="3600" dirty="0" smtClean="0">
                <a:solidFill>
                  <a:schemeClr val="tx1"/>
                </a:solidFill>
                <a:latin typeface="+mj-lt"/>
              </a:rPr>
              <a:t>bölümlerin </a:t>
            </a:r>
            <a:r>
              <a:rPr lang="tr-TR" sz="3600" dirty="0" smtClean="0">
                <a:solidFill>
                  <a:srgbClr val="00B0F0"/>
                </a:solidFill>
                <a:latin typeface="+mj-lt"/>
              </a:rPr>
              <a:t>sorumluluklarının</a:t>
            </a:r>
          </a:p>
          <a:p>
            <a:pPr algn="just" eaLnBrk="1" hangingPunct="1">
              <a:buNone/>
            </a:pPr>
            <a:r>
              <a:rPr lang="tr-TR" sz="3600" dirty="0" smtClean="0">
                <a:solidFill>
                  <a:schemeClr val="tx1"/>
                </a:solidFill>
                <a:latin typeface="+mj-lt"/>
              </a:rPr>
              <a:t>belirlenmesidir.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3600" dirty="0" smtClean="0">
                <a:solidFill>
                  <a:schemeClr val="tx1"/>
                </a:solidFill>
                <a:latin typeface="+mj-lt"/>
              </a:rPr>
              <a:t>  </a:t>
            </a:r>
            <a:endParaRPr lang="tr-TR" sz="3600" dirty="0" smtClean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6000" dirty="0" smtClean="0">
                <a:solidFill>
                  <a:srgbClr val="5308E8"/>
                </a:solidFill>
                <a:latin typeface="+mn-lt"/>
              </a:rPr>
              <a:t>Yönetim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556792"/>
            <a:ext cx="7772400" cy="4530725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sz="3600" dirty="0" smtClean="0">
                <a:solidFill>
                  <a:srgbClr val="5308E8"/>
                </a:solidFill>
              </a:rPr>
              <a:t>Planlama</a:t>
            </a:r>
            <a:r>
              <a:rPr lang="tr-TR" sz="3600" dirty="0" smtClean="0"/>
              <a:t> </a:t>
            </a:r>
            <a:r>
              <a:rPr lang="tr-TR" sz="3600" dirty="0" smtClean="0">
                <a:solidFill>
                  <a:schemeClr val="tx1"/>
                </a:solidFill>
              </a:rPr>
              <a:t>ile başlayan,</a:t>
            </a:r>
          </a:p>
          <a:p>
            <a:pPr algn="just" eaLnBrk="1" hangingPunct="1">
              <a:buNone/>
            </a:pPr>
            <a:endParaRPr lang="tr-TR" sz="3600" dirty="0" smtClean="0"/>
          </a:p>
          <a:p>
            <a:pPr algn="just" eaLnBrk="1" hangingPunct="1"/>
            <a:r>
              <a:rPr lang="tr-TR" sz="3600" dirty="0" smtClean="0">
                <a:solidFill>
                  <a:srgbClr val="5308E8"/>
                </a:solidFill>
              </a:rPr>
              <a:t>Organizasyon ve koordinasyon </a:t>
            </a:r>
            <a:r>
              <a:rPr lang="tr-TR" sz="3600" dirty="0" smtClean="0">
                <a:solidFill>
                  <a:schemeClr val="tx1"/>
                </a:solidFill>
              </a:rPr>
              <a:t>ile devam eden ,</a:t>
            </a:r>
          </a:p>
          <a:p>
            <a:pPr algn="just" eaLnBrk="1" hangingPunct="1"/>
            <a:endParaRPr lang="tr-TR" sz="3600" dirty="0" smtClean="0"/>
          </a:p>
          <a:p>
            <a:pPr algn="just" eaLnBrk="1" hangingPunct="1"/>
            <a:r>
              <a:rPr lang="tr-TR" sz="3600" dirty="0" smtClean="0">
                <a:solidFill>
                  <a:srgbClr val="5308E8"/>
                </a:solidFill>
              </a:rPr>
              <a:t>Kontrol</a:t>
            </a:r>
            <a:r>
              <a:rPr lang="tr-TR" sz="3600" dirty="0" smtClean="0">
                <a:solidFill>
                  <a:srgbClr val="00B0F0"/>
                </a:solidFill>
              </a:rPr>
              <a:t> </a:t>
            </a:r>
            <a:r>
              <a:rPr lang="tr-TR" sz="3600" dirty="0" smtClean="0">
                <a:solidFill>
                  <a:schemeClr val="tx1"/>
                </a:solidFill>
              </a:rPr>
              <a:t>ile son bulan  bir süreçtir.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5308E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PLANLAMA</a:t>
            </a:r>
            <a:endParaRPr lang="tr-TR" sz="4000" dirty="0" smtClean="0">
              <a:solidFill>
                <a:srgbClr val="5308E8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708920"/>
            <a:ext cx="8686800" cy="3371205"/>
          </a:xfrm>
        </p:spPr>
        <p:txBody>
          <a:bodyPr>
            <a:noAutofit/>
          </a:bodyPr>
          <a:lstStyle/>
          <a:p>
            <a:pPr algn="just" eaLnBrk="1" hangingPunct="1">
              <a:defRPr/>
            </a:pPr>
            <a:r>
              <a:rPr lang="tr-TR" sz="3200" dirty="0" smtClean="0">
                <a:solidFill>
                  <a:schemeClr val="tx1"/>
                </a:solidFill>
              </a:rPr>
              <a:t>Kişiler, parasal kaynaklar, yiyecek ve içecekler,</a:t>
            </a:r>
          </a:p>
          <a:p>
            <a:pPr algn="just" eaLnBrk="1" hangingPunct="1">
              <a:buNone/>
              <a:defRPr/>
            </a:pPr>
            <a:r>
              <a:rPr lang="tr-TR" sz="3200" dirty="0" smtClean="0">
                <a:solidFill>
                  <a:schemeClr val="tx1"/>
                </a:solidFill>
              </a:rPr>
              <a:t>zaman, prosedür, enerji ve ekipmanlar gibi</a:t>
            </a:r>
          </a:p>
          <a:p>
            <a:pPr algn="just" eaLnBrk="1" hangingPunct="1">
              <a:buNone/>
              <a:defRPr/>
            </a:pPr>
            <a:r>
              <a:rPr lang="tr-TR" sz="3200" dirty="0" smtClean="0">
                <a:solidFill>
                  <a:srgbClr val="00B0F0"/>
                </a:solidFill>
              </a:rPr>
              <a:t>işletme kaynakları </a:t>
            </a:r>
            <a:r>
              <a:rPr lang="tr-TR" sz="3200" dirty="0" smtClean="0">
                <a:solidFill>
                  <a:schemeClr val="tx1"/>
                </a:solidFill>
              </a:rPr>
              <a:t>ele alınmalıdır. </a:t>
            </a:r>
          </a:p>
          <a:p>
            <a:pPr algn="just" eaLnBrk="1" hangingPunct="1">
              <a:buNone/>
              <a:defRPr/>
            </a:pPr>
            <a:r>
              <a:rPr lang="tr-TR" sz="3200" dirty="0" smtClean="0">
                <a:solidFill>
                  <a:schemeClr val="tx1"/>
                </a:solidFill>
              </a:rPr>
              <a:t>.</a:t>
            </a:r>
            <a:endParaRPr lang="tr-TR" sz="3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0"/>
            <a:ext cx="7467600" cy="5577483"/>
          </a:xfrm>
        </p:spPr>
        <p:txBody>
          <a:bodyPr>
            <a:normAutofit fontScale="92500"/>
          </a:bodyPr>
          <a:lstStyle/>
          <a:p>
            <a:pPr algn="just" eaLnBrk="1" hangingPunct="1">
              <a:defRPr/>
            </a:pPr>
            <a:r>
              <a:rPr lang="tr-TR" dirty="0" smtClean="0">
                <a:solidFill>
                  <a:srgbClr val="5308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ORGANİZASYON VE KOORDİNASYON: 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2400" dirty="0" smtClean="0">
                <a:solidFill>
                  <a:srgbClr val="660066"/>
                </a:solidFill>
              </a:rPr>
              <a:t>   </a:t>
            </a:r>
            <a:r>
              <a:rPr lang="tr-TR" sz="3200" dirty="0" smtClean="0">
                <a:solidFill>
                  <a:schemeClr val="tx1"/>
                </a:solidFill>
              </a:rPr>
              <a:t>Amaçlar doğrultusunda gereksinim duyulan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200" dirty="0" smtClean="0">
                <a:solidFill>
                  <a:schemeClr val="tx1"/>
                </a:solidFill>
              </a:rPr>
              <a:t>personelin işletmeye kazandırılması ve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200" dirty="0" smtClean="0">
                <a:solidFill>
                  <a:schemeClr val="tx1"/>
                </a:solidFill>
              </a:rPr>
              <a:t>idaresi ile ilgili çalışmalardan ibarettir.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tr-TR" sz="2400" dirty="0" smtClean="0">
              <a:solidFill>
                <a:srgbClr val="660066"/>
              </a:solidFill>
            </a:endParaRPr>
          </a:p>
          <a:p>
            <a:pPr algn="just" eaLnBrk="1" hangingPunct="1">
              <a:defRPr/>
            </a:pPr>
            <a:r>
              <a:rPr lang="tr-TR" dirty="0" smtClean="0">
                <a:solidFill>
                  <a:srgbClr val="5308E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YÜRÜTME VE KONTROL:</a:t>
            </a:r>
            <a:endParaRPr lang="tr-TR" dirty="0" smtClean="0">
              <a:solidFill>
                <a:srgbClr val="5308E8"/>
              </a:solidFill>
              <a:latin typeface="+mj-lt"/>
            </a:endParaRP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200" dirty="0" smtClean="0">
                <a:solidFill>
                  <a:schemeClr val="tx1"/>
                </a:solidFill>
              </a:rPr>
              <a:t>Organizasyon ve koordinasyon sağlandıktan</a:t>
            </a:r>
            <a:endParaRPr lang="tr-TR" dirty="0" smtClean="0">
              <a:solidFill>
                <a:schemeClr val="tx1"/>
              </a:solidFill>
            </a:endParaRP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200" dirty="0" smtClean="0">
                <a:solidFill>
                  <a:schemeClr val="tx1"/>
                </a:solidFill>
              </a:rPr>
              <a:t>sonra faaliyete geçilmekte, sonuçlar kontrol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dirty="0" smtClean="0">
                <a:solidFill>
                  <a:schemeClr val="tx1"/>
                </a:solidFill>
              </a:rPr>
              <a:t>e</a:t>
            </a:r>
            <a:r>
              <a:rPr lang="tr-TR" sz="3200" dirty="0" smtClean="0">
                <a:solidFill>
                  <a:schemeClr val="tx1"/>
                </a:solidFill>
              </a:rPr>
              <a:t>dilerek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sz="3200" dirty="0" smtClean="0">
                <a:solidFill>
                  <a:schemeClr val="tx1"/>
                </a:solidFill>
              </a:rPr>
              <a:t>yönetim süreci tamamlanmaktadır.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5308E8"/>
                </a:solidFill>
              </a:rPr>
              <a:t>Yönetİmİn</a:t>
            </a:r>
            <a:r>
              <a:rPr lang="tr-TR" dirty="0" smtClean="0">
                <a:solidFill>
                  <a:srgbClr val="5308E8"/>
                </a:solidFill>
              </a:rPr>
              <a:t> </a:t>
            </a:r>
            <a:r>
              <a:rPr lang="tr-TR" dirty="0" err="1" smtClean="0">
                <a:solidFill>
                  <a:srgbClr val="5308E8"/>
                </a:solidFill>
              </a:rPr>
              <a:t>Özellİklerİ</a:t>
            </a:r>
            <a:endParaRPr lang="tr-TR" dirty="0">
              <a:solidFill>
                <a:srgbClr val="5308E8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solidFill>
                  <a:schemeClr val="tx1"/>
                </a:solidFill>
              </a:rPr>
              <a:t>Aktif bir süreçtir.</a:t>
            </a:r>
          </a:p>
          <a:p>
            <a:pPr algn="just"/>
            <a:r>
              <a:rPr lang="tr-TR" dirty="0" smtClean="0">
                <a:solidFill>
                  <a:schemeClr val="tx1"/>
                </a:solidFill>
              </a:rPr>
              <a:t>Üretim için gereklidir.</a:t>
            </a:r>
          </a:p>
          <a:p>
            <a:pPr algn="just"/>
            <a:r>
              <a:rPr lang="tr-TR" dirty="0" smtClean="0">
                <a:solidFill>
                  <a:schemeClr val="tx1"/>
                </a:solidFill>
              </a:rPr>
              <a:t>Bir dizi karar verme sürecidir.</a:t>
            </a:r>
          </a:p>
          <a:p>
            <a:pPr algn="just"/>
            <a:r>
              <a:rPr lang="tr-TR" dirty="0" smtClean="0">
                <a:solidFill>
                  <a:schemeClr val="tx1"/>
                </a:solidFill>
              </a:rPr>
              <a:t>Çok çeşitli fonksiyonları gerektirir.</a:t>
            </a:r>
          </a:p>
          <a:p>
            <a:pPr algn="just"/>
            <a:r>
              <a:rPr lang="tr-TR" dirty="0" smtClean="0">
                <a:solidFill>
                  <a:schemeClr val="tx1"/>
                </a:solidFill>
              </a:rPr>
              <a:t>Hem bir yetenek,hem de bir bilimdir.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259</TotalTime>
  <Words>358</Words>
  <Application>Microsoft Office PowerPoint</Application>
  <PresentationFormat>Ekran Gösterisi (4:3)</PresentationFormat>
  <Paragraphs>116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2" baseType="lpstr">
      <vt:lpstr>Calibri</vt:lpstr>
      <vt:lpstr>Comic Sans MS</vt:lpstr>
      <vt:lpstr>Franklin Gothic Book</vt:lpstr>
      <vt:lpstr>Franklin Gothic Medium</vt:lpstr>
      <vt:lpstr>Wingdings</vt:lpstr>
      <vt:lpstr>Wingdings 2</vt:lpstr>
      <vt:lpstr>Gezinti</vt:lpstr>
      <vt:lpstr>TBS’de yönetİm</vt:lpstr>
      <vt:lpstr>TOPLU BESLENME SİSTEMLERİ (TBS)</vt:lpstr>
      <vt:lpstr>TBS’de</vt:lpstr>
      <vt:lpstr>Toplu beslenme sİstemlerİnde İşlerİn İstenİlen bİçİmde İşlemesİ….</vt:lpstr>
      <vt:lpstr>PowerPoint Sunusu</vt:lpstr>
      <vt:lpstr>Yönetim</vt:lpstr>
      <vt:lpstr>PLANLAMA</vt:lpstr>
      <vt:lpstr>PowerPoint Sunusu</vt:lpstr>
      <vt:lpstr>Yönetİmİn Özellİklerİ</vt:lpstr>
      <vt:lpstr>Yönetİcİler, Yönetİm fonksİyonunu uygulayan   kİmsedİr.</vt:lpstr>
      <vt:lpstr>   </vt:lpstr>
      <vt:lpstr>PowerPoint Sunusu</vt:lpstr>
      <vt:lpstr>ORGANİZASYON</vt:lpstr>
      <vt:lpstr>ORGANİZASYON ŞEMASI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TOPLU BESLENME SİSTEMLERİ I</dc:title>
  <dc:creator>creaa</dc:creator>
  <cp:lastModifiedBy>exper</cp:lastModifiedBy>
  <cp:revision>43</cp:revision>
  <dcterms:created xsi:type="dcterms:W3CDTF">2013-07-05T13:28:04Z</dcterms:created>
  <dcterms:modified xsi:type="dcterms:W3CDTF">2017-01-27T08:55:13Z</dcterms:modified>
</cp:coreProperties>
</file>