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5" r:id="rId3"/>
    <p:sldId id="267" r:id="rId4"/>
    <p:sldId id="266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55" d="100"/>
          <a:sy n="55" d="100"/>
        </p:scale>
        <p:origin x="-205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printerSettings" Target="printerSettings/printerSettings1.bin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4069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09599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98499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8575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851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78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1661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969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6038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48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813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E3D8C-AF71-2646-AADA-C735D885E414}" type="datetimeFigureOut">
              <a:rPr lang="en-US" smtClean="0"/>
              <a:t>4.07.18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1DF3F1-27EA-DC48-8520-8B6F958C82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8504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b="1" dirty="0" smtClean="0">
                <a:latin typeface="Calibri"/>
                <a:cs typeface="Calibri"/>
              </a:rPr>
              <a:t>KARBOHİDRAT ANALİZLERİ</a:t>
            </a:r>
            <a:endParaRPr lang="en-US" sz="4000" b="1" dirty="0">
              <a:latin typeface="Calibri"/>
              <a:cs typeface="Calibri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Prof. Dr.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Emel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EMREGÜL</a:t>
            </a:r>
          </a:p>
          <a:p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Ankara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Üniversitesi</a:t>
            </a:r>
            <a:endParaRPr lang="en-US" dirty="0" smtClean="0">
              <a:solidFill>
                <a:schemeClr val="tx1"/>
              </a:solidFill>
              <a:latin typeface="Calibri"/>
              <a:cs typeface="Calibri"/>
            </a:endParaRPr>
          </a:p>
          <a:p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Kimya</a:t>
            </a:r>
            <a:r>
              <a:rPr lang="en-US" dirty="0" smtClean="0">
                <a:solidFill>
                  <a:schemeClr val="tx1"/>
                </a:solidFill>
                <a:latin typeface="Calibri"/>
                <a:cs typeface="Calibri"/>
              </a:rPr>
              <a:t> </a:t>
            </a:r>
            <a:r>
              <a:rPr lang="en-US" dirty="0" err="1" smtClean="0">
                <a:solidFill>
                  <a:schemeClr val="tx1"/>
                </a:solidFill>
                <a:latin typeface="Calibri"/>
                <a:cs typeface="Calibri"/>
              </a:rPr>
              <a:t>Bölümü</a:t>
            </a:r>
            <a:endParaRPr lang="en-US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3225" y="719031"/>
            <a:ext cx="728917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/>
              <a:t>KİM 443 ANALİTİK BİYOKİMYA </a:t>
            </a:r>
            <a:endParaRPr lang="en-US" sz="4400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39910" y="502162"/>
            <a:ext cx="1236579" cy="1236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9022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Biyokimyasal</a:t>
            </a:r>
            <a:r>
              <a:rPr lang="en-US" dirty="0"/>
              <a:t> </a:t>
            </a:r>
            <a:r>
              <a:rPr lang="en-US" dirty="0" err="1" smtClean="0"/>
              <a:t>Metotlar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u="sng" dirty="0" err="1" smtClean="0"/>
              <a:t>Enzimatik</a:t>
            </a:r>
            <a:r>
              <a:rPr lang="en-US" u="sng" dirty="0" smtClean="0"/>
              <a:t> </a:t>
            </a:r>
            <a:r>
              <a:rPr lang="en-US" u="sng" dirty="0" err="1"/>
              <a:t>metotlar</a:t>
            </a:r>
            <a:r>
              <a:rPr lang="en-US" u="sng" dirty="0"/>
              <a:t>: </a:t>
            </a:r>
            <a:r>
              <a:rPr lang="en-US" dirty="0" err="1"/>
              <a:t>Enzimatik</a:t>
            </a:r>
            <a:r>
              <a:rPr lang="en-US" dirty="0"/>
              <a:t> </a:t>
            </a:r>
            <a:r>
              <a:rPr lang="en-US" dirty="0" err="1"/>
              <a:t>metotlarda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, mono, </a:t>
            </a:r>
            <a:r>
              <a:rPr lang="en-US" dirty="0" err="1"/>
              <a:t>oligo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polisakkaritlerin</a:t>
            </a:r>
            <a:r>
              <a:rPr lang="en-US" dirty="0"/>
              <a:t> </a:t>
            </a:r>
            <a:r>
              <a:rPr lang="en-US" dirty="0" err="1"/>
              <a:t>çeşitli</a:t>
            </a:r>
            <a:r>
              <a:rPr lang="en-US" dirty="0"/>
              <a:t> </a:t>
            </a:r>
            <a:r>
              <a:rPr lang="en-US" dirty="0" err="1"/>
              <a:t>enzimlerle</a:t>
            </a:r>
            <a:r>
              <a:rPr lang="en-US" dirty="0"/>
              <a:t> </a:t>
            </a:r>
            <a:r>
              <a:rPr lang="en-US" dirty="0" err="1"/>
              <a:t>muamele</a:t>
            </a:r>
            <a:r>
              <a:rPr lang="en-US" dirty="0"/>
              <a:t> </a:t>
            </a:r>
            <a:r>
              <a:rPr lang="en-US" dirty="0" err="1"/>
              <a:t>edilerek</a:t>
            </a:r>
            <a:r>
              <a:rPr lang="en-US" dirty="0"/>
              <a:t> </a:t>
            </a:r>
            <a:r>
              <a:rPr lang="en-US" dirty="0" err="1"/>
              <a:t>ortaya</a:t>
            </a:r>
            <a:r>
              <a:rPr lang="en-US" dirty="0"/>
              <a:t> </a:t>
            </a:r>
            <a:r>
              <a:rPr lang="en-US" dirty="0" err="1"/>
              <a:t>çıkan</a:t>
            </a:r>
            <a:r>
              <a:rPr lang="en-US" dirty="0"/>
              <a:t> </a:t>
            </a:r>
            <a:r>
              <a:rPr lang="en-US" dirty="0" err="1"/>
              <a:t>ürünlerden</a:t>
            </a:r>
            <a:r>
              <a:rPr lang="en-US" dirty="0"/>
              <a:t> </a:t>
            </a:r>
            <a:r>
              <a:rPr lang="en-US" dirty="0" err="1"/>
              <a:t>hareketle</a:t>
            </a:r>
            <a:r>
              <a:rPr lang="en-US" dirty="0"/>
              <a:t> </a:t>
            </a:r>
            <a:r>
              <a:rPr lang="en-US" dirty="0" err="1"/>
              <a:t>tayin</a:t>
            </a:r>
            <a:r>
              <a:rPr lang="en-US" dirty="0"/>
              <a:t> </a:t>
            </a:r>
            <a:r>
              <a:rPr lang="en-US" dirty="0" err="1"/>
              <a:t>işlemleri</a:t>
            </a:r>
            <a:r>
              <a:rPr lang="en-US" dirty="0"/>
              <a:t> </a:t>
            </a:r>
            <a:r>
              <a:rPr lang="en-US" dirty="0" err="1"/>
              <a:t>gerçekleştirilir</a:t>
            </a:r>
            <a:r>
              <a:rPr lang="en-US" dirty="0"/>
              <a:t>. Bu </a:t>
            </a:r>
            <a:r>
              <a:rPr lang="en-US" dirty="0" err="1"/>
              <a:t>amaçla</a:t>
            </a:r>
            <a:r>
              <a:rPr lang="en-US" dirty="0"/>
              <a:t> α </a:t>
            </a:r>
            <a:r>
              <a:rPr lang="en-US" dirty="0" err="1"/>
              <a:t>amilaz</a:t>
            </a:r>
            <a:r>
              <a:rPr lang="en-US" dirty="0"/>
              <a:t>, β </a:t>
            </a:r>
            <a:r>
              <a:rPr lang="en-US" dirty="0" err="1"/>
              <a:t>amilaz</a:t>
            </a:r>
            <a:r>
              <a:rPr lang="en-US" dirty="0"/>
              <a:t> </a:t>
            </a:r>
            <a:r>
              <a:rPr lang="en-US" dirty="0" err="1"/>
              <a:t>glikoamilaz</a:t>
            </a:r>
            <a:r>
              <a:rPr lang="en-US" dirty="0"/>
              <a:t>, </a:t>
            </a:r>
            <a:r>
              <a:rPr lang="en-US" dirty="0" err="1"/>
              <a:t>invertaz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enzimler</a:t>
            </a:r>
            <a:r>
              <a:rPr lang="en-US" dirty="0"/>
              <a:t> </a:t>
            </a:r>
            <a:r>
              <a:rPr lang="en-US" dirty="0" err="1"/>
              <a:t>kullanılır</a:t>
            </a:r>
            <a:r>
              <a:rPr lang="en-US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76700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 dirty="0" err="1"/>
              <a:t>Tayinleri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Biyokimyasal</a:t>
            </a:r>
            <a:r>
              <a:rPr lang="en-US" dirty="0"/>
              <a:t> </a:t>
            </a:r>
            <a:r>
              <a:rPr lang="en-US" dirty="0" err="1" smtClean="0"/>
              <a:t>Metotlar</a:t>
            </a:r>
            <a:r>
              <a:rPr lang="en-US" dirty="0" smtClean="0"/>
              <a:t> </a:t>
            </a:r>
          </a:p>
          <a:p>
            <a:pPr marL="0" indent="0">
              <a:buNone/>
            </a:pPr>
            <a:r>
              <a:rPr lang="en-US" u="sng" dirty="0" err="1" smtClean="0"/>
              <a:t>Mikrobiyolojik</a:t>
            </a:r>
            <a:r>
              <a:rPr lang="en-US" u="sng" dirty="0" smtClean="0"/>
              <a:t> </a:t>
            </a:r>
            <a:r>
              <a:rPr lang="en-US" u="sng" dirty="0" err="1"/>
              <a:t>metotlar</a:t>
            </a:r>
            <a:r>
              <a:rPr lang="en-US" u="sng" dirty="0"/>
              <a:t>: </a:t>
            </a:r>
            <a:r>
              <a:rPr lang="en-US" dirty="0" err="1"/>
              <a:t>Bazı</a:t>
            </a:r>
            <a:r>
              <a:rPr lang="en-US" dirty="0"/>
              <a:t> </a:t>
            </a:r>
            <a:r>
              <a:rPr lang="en-US" dirty="0" err="1"/>
              <a:t>mayaların</a:t>
            </a:r>
            <a:r>
              <a:rPr lang="en-US" dirty="0"/>
              <a:t> </a:t>
            </a:r>
            <a:r>
              <a:rPr lang="en-US" dirty="0" err="1"/>
              <a:t>seçici</a:t>
            </a:r>
            <a:r>
              <a:rPr lang="en-US" dirty="0"/>
              <a:t> </a:t>
            </a:r>
            <a:r>
              <a:rPr lang="en-US" dirty="0" err="1"/>
              <a:t>fermantasyon</a:t>
            </a:r>
            <a:r>
              <a:rPr lang="en-US" dirty="0"/>
              <a:t> </a:t>
            </a:r>
            <a:r>
              <a:rPr lang="en-US" dirty="0" err="1"/>
              <a:t>özelliğinden</a:t>
            </a:r>
            <a:r>
              <a:rPr lang="en-US" dirty="0"/>
              <a:t> </a:t>
            </a:r>
            <a:r>
              <a:rPr lang="en-US" dirty="0" err="1"/>
              <a:t>yararlanılarak</a:t>
            </a:r>
            <a:r>
              <a:rPr lang="en-US" dirty="0"/>
              <a:t> </a:t>
            </a:r>
            <a:r>
              <a:rPr lang="en-US" dirty="0" err="1"/>
              <a:t>pentoz</a:t>
            </a:r>
            <a:r>
              <a:rPr lang="en-US" dirty="0"/>
              <a:t>, </a:t>
            </a:r>
            <a:r>
              <a:rPr lang="en-US" dirty="0" err="1"/>
              <a:t>heksoz</a:t>
            </a:r>
            <a:r>
              <a:rPr lang="en-US" dirty="0"/>
              <a:t>, </a:t>
            </a:r>
            <a:r>
              <a:rPr lang="en-US" dirty="0" err="1"/>
              <a:t>laktoz</a:t>
            </a:r>
            <a:r>
              <a:rPr lang="en-US" dirty="0"/>
              <a:t>, </a:t>
            </a:r>
            <a:r>
              <a:rPr lang="en-US" dirty="0" err="1"/>
              <a:t>maltoz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şekerlerin</a:t>
            </a:r>
            <a:r>
              <a:rPr lang="en-US" dirty="0"/>
              <a:t> </a:t>
            </a:r>
            <a:r>
              <a:rPr lang="en-US" dirty="0" err="1"/>
              <a:t>analizi</a:t>
            </a:r>
            <a:r>
              <a:rPr lang="en-US" dirty="0"/>
              <a:t> </a:t>
            </a:r>
            <a:r>
              <a:rPr lang="en-US" dirty="0" err="1"/>
              <a:t>yapılabilmektedir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451422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err="1"/>
              <a:t>Karbohidrat</a:t>
            </a:r>
            <a:r>
              <a:rPr lang="en-US" dirty="0"/>
              <a:t> </a:t>
            </a:r>
            <a:r>
              <a:rPr lang="en-US"/>
              <a:t>Tayinleri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u="sng" dirty="0" err="1" smtClean="0"/>
              <a:t>Kromatografik</a:t>
            </a:r>
            <a:r>
              <a:rPr lang="en-US" u="sng" dirty="0" smtClean="0"/>
              <a:t> </a:t>
            </a:r>
            <a:r>
              <a:rPr lang="en-US" u="sng" dirty="0" err="1" smtClean="0"/>
              <a:t>metotlar</a:t>
            </a:r>
            <a:r>
              <a:rPr lang="en-US" u="sng" dirty="0" smtClean="0"/>
              <a:t>: </a:t>
            </a:r>
            <a:r>
              <a:rPr lang="en-US" dirty="0"/>
              <a:t>Bu </a:t>
            </a:r>
            <a:r>
              <a:rPr lang="en-US" dirty="0" err="1"/>
              <a:t>yöntemlerde</a:t>
            </a:r>
            <a:r>
              <a:rPr lang="en-US" dirty="0"/>
              <a:t> </a:t>
            </a:r>
            <a:r>
              <a:rPr lang="en-US" dirty="0" err="1"/>
              <a:t>çok</a:t>
            </a:r>
            <a:r>
              <a:rPr lang="en-US" dirty="0"/>
              <a:t> </a:t>
            </a:r>
            <a:r>
              <a:rPr lang="en-US" dirty="0" err="1"/>
              <a:t>az</a:t>
            </a:r>
            <a:r>
              <a:rPr lang="en-US" dirty="0"/>
              <a:t> </a:t>
            </a:r>
            <a:r>
              <a:rPr lang="en-US" dirty="0" err="1"/>
              <a:t>miktarlardaki</a:t>
            </a:r>
            <a:r>
              <a:rPr lang="en-US" dirty="0"/>
              <a:t> </a:t>
            </a:r>
            <a:r>
              <a:rPr lang="en-US" dirty="0" err="1"/>
              <a:t>karbonhidratlar</a:t>
            </a:r>
            <a:r>
              <a:rPr lang="en-US" dirty="0"/>
              <a:t> bile </a:t>
            </a:r>
            <a:r>
              <a:rPr lang="en-US" dirty="0" err="1"/>
              <a:t>tespit</a:t>
            </a:r>
            <a:r>
              <a:rPr lang="en-US" dirty="0"/>
              <a:t> </a:t>
            </a:r>
            <a:r>
              <a:rPr lang="en-US" dirty="0" err="1"/>
              <a:t>edilebilmektedir</a:t>
            </a:r>
            <a:r>
              <a:rPr lang="en-US" dirty="0"/>
              <a:t>. Bu </a:t>
            </a:r>
            <a:r>
              <a:rPr lang="en-US" dirty="0" err="1"/>
              <a:t>amaçla</a:t>
            </a:r>
            <a:r>
              <a:rPr lang="en-US" dirty="0"/>
              <a:t> </a:t>
            </a:r>
            <a:r>
              <a:rPr lang="en-US" dirty="0" err="1"/>
              <a:t>kullanılan</a:t>
            </a:r>
            <a:r>
              <a:rPr lang="en-US" dirty="0"/>
              <a:t> </a:t>
            </a:r>
            <a:r>
              <a:rPr lang="en-US" dirty="0" err="1"/>
              <a:t>metotlar</a:t>
            </a:r>
            <a:r>
              <a:rPr lang="en-US" dirty="0"/>
              <a:t>, a. </a:t>
            </a:r>
            <a:r>
              <a:rPr lang="en-US" dirty="0" err="1"/>
              <a:t>Gaz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</a:t>
            </a:r>
            <a:r>
              <a:rPr lang="en-US" dirty="0"/>
              <a:t>. </a:t>
            </a:r>
            <a:r>
              <a:rPr lang="en-US" dirty="0" err="1"/>
              <a:t>İnce</a:t>
            </a:r>
            <a:r>
              <a:rPr lang="en-US" dirty="0"/>
              <a:t> </a:t>
            </a:r>
            <a:r>
              <a:rPr lang="en-US" dirty="0" err="1"/>
              <a:t>tabaka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c</a:t>
            </a:r>
            <a:r>
              <a:rPr lang="en-US" dirty="0"/>
              <a:t>. </a:t>
            </a:r>
            <a:r>
              <a:rPr lang="en-US" dirty="0" err="1"/>
              <a:t>Kolon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</a:t>
            </a:r>
            <a:r>
              <a:rPr lang="en-US" dirty="0"/>
              <a:t>. </a:t>
            </a:r>
            <a:r>
              <a:rPr lang="en-US" dirty="0" err="1"/>
              <a:t>İyon</a:t>
            </a:r>
            <a:r>
              <a:rPr lang="en-US" dirty="0"/>
              <a:t> </a:t>
            </a:r>
            <a:r>
              <a:rPr lang="en-US" dirty="0" err="1"/>
              <a:t>değiştirme</a:t>
            </a:r>
            <a:r>
              <a:rPr lang="en-US" dirty="0"/>
              <a:t> </a:t>
            </a:r>
            <a:r>
              <a:rPr lang="en-US" dirty="0" err="1"/>
              <a:t>kromatografisi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</a:t>
            </a:r>
            <a:r>
              <a:rPr lang="en-US" dirty="0"/>
              <a:t>.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Basınçlı</a:t>
            </a:r>
            <a:r>
              <a:rPr lang="en-US" dirty="0"/>
              <a:t> </a:t>
            </a:r>
            <a:r>
              <a:rPr lang="en-US" dirty="0" err="1"/>
              <a:t>Sıvı</a:t>
            </a:r>
            <a:r>
              <a:rPr lang="en-US" dirty="0"/>
              <a:t> </a:t>
            </a:r>
            <a:r>
              <a:rPr lang="en-US" dirty="0" err="1"/>
              <a:t>romatografisi</a:t>
            </a:r>
            <a:r>
              <a:rPr lang="en-US" dirty="0"/>
              <a:t> (HPLC)</a:t>
            </a:r>
          </a:p>
        </p:txBody>
      </p:sp>
    </p:spTree>
    <p:extLst>
      <p:ext uri="{BB962C8B-B14F-4D97-AF65-F5344CB8AC3E}">
        <p14:creationId xmlns:p14="http://schemas.microsoft.com/office/powerpoint/2010/main" val="1398246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131</Words>
  <Application>Microsoft Macintosh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KARBOHİDRAT ANALİZLERİ</vt:lpstr>
      <vt:lpstr>Karbohidrat Tayinleri</vt:lpstr>
      <vt:lpstr>Karbohidrat Tayinleri</vt:lpstr>
      <vt:lpstr>Karbohidrat Tayinleri</vt:lpstr>
    </vt:vector>
  </TitlesOfParts>
  <Company>AU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BİYOKİMYAYA GİRİŞ ve YAŞAMIN MOLEKÜLER ANLAMI ve SU</dc:title>
  <dc:creator>hatice ercan</dc:creator>
  <cp:lastModifiedBy>hatice ercan</cp:lastModifiedBy>
  <cp:revision>19</cp:revision>
  <dcterms:created xsi:type="dcterms:W3CDTF">2018-05-08T12:08:33Z</dcterms:created>
  <dcterms:modified xsi:type="dcterms:W3CDTF">2018-07-04T11:59:53Z</dcterms:modified>
</cp:coreProperties>
</file>