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5" r:id="rId1"/>
  </p:sldMasterIdLst>
  <p:notesMasterIdLst>
    <p:notesMasterId r:id="rId32"/>
  </p:notesMasterIdLst>
  <p:sldIdLst>
    <p:sldId id="256" r:id="rId2"/>
    <p:sldId id="286" r:id="rId3"/>
    <p:sldId id="269" r:id="rId4"/>
    <p:sldId id="270" r:id="rId5"/>
    <p:sldId id="271" r:id="rId6"/>
    <p:sldId id="272" r:id="rId7"/>
    <p:sldId id="257" r:id="rId8"/>
    <p:sldId id="258" r:id="rId9"/>
    <p:sldId id="259" r:id="rId10"/>
    <p:sldId id="260" r:id="rId11"/>
    <p:sldId id="274" r:id="rId12"/>
    <p:sldId id="275" r:id="rId13"/>
    <p:sldId id="279" r:id="rId14"/>
    <p:sldId id="276" r:id="rId15"/>
    <p:sldId id="277" r:id="rId16"/>
    <p:sldId id="278" r:id="rId17"/>
    <p:sldId id="280" r:id="rId18"/>
    <p:sldId id="261" r:id="rId19"/>
    <p:sldId id="281" r:id="rId20"/>
    <p:sldId id="282" r:id="rId21"/>
    <p:sldId id="283" r:id="rId22"/>
    <p:sldId id="262" r:id="rId23"/>
    <p:sldId id="284" r:id="rId24"/>
    <p:sldId id="265" r:id="rId25"/>
    <p:sldId id="285" r:id="rId26"/>
    <p:sldId id="266" r:id="rId27"/>
    <p:sldId id="267" r:id="rId28"/>
    <p:sldId id="268" r:id="rId29"/>
    <p:sldId id="263" r:id="rId30"/>
    <p:sldId id="287"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CB1E8A-FCDA-45D1-8312-4ADCDAE7D787}" type="datetimeFigureOut">
              <a:rPr lang="tr-TR" smtClean="0"/>
              <a:t>15.2.2018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7DCE9D-3680-4522-AA9A-2BD412D6995A}" type="slidenum">
              <a:rPr lang="tr-TR" smtClean="0"/>
              <a:t>‹#›</a:t>
            </a:fld>
            <a:endParaRPr lang="tr-TR"/>
          </a:p>
        </p:txBody>
      </p:sp>
    </p:spTree>
    <p:extLst>
      <p:ext uri="{BB962C8B-B14F-4D97-AF65-F5344CB8AC3E}">
        <p14:creationId xmlns:p14="http://schemas.microsoft.com/office/powerpoint/2010/main" val="2621187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smtClean="0"/>
          </a:p>
        </p:txBody>
      </p:sp>
      <p:sp>
        <p:nvSpPr>
          <p:cNvPr id="37892"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B656353-5E7E-4AF1-AFBB-DE530E3CA61C}" type="slidenum">
              <a:rPr lang="tr-TR" altLang="tr-TR" sz="1200">
                <a:solidFill>
                  <a:srgbClr val="000000"/>
                </a:solidFill>
              </a:rPr>
              <a:pPr eaLnBrk="1" hangingPunct="1"/>
              <a:t>2</a:t>
            </a:fld>
            <a:endParaRPr lang="tr-TR" altLang="tr-TR" sz="1200">
              <a:solidFill>
                <a:srgbClr val="000000"/>
              </a:solidFill>
            </a:endParaRPr>
          </a:p>
        </p:txBody>
      </p:sp>
    </p:spTree>
    <p:extLst>
      <p:ext uri="{BB962C8B-B14F-4D97-AF65-F5344CB8AC3E}">
        <p14:creationId xmlns:p14="http://schemas.microsoft.com/office/powerpoint/2010/main" val="32509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8024E41-E5BD-4A2B-86D1-D433EE9BEA3A}"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Kızılhan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110112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8FD8CCA-1F97-44FD-B56A-34FFC5898BB4}" type="datetime1">
              <a:rPr lang="tr-TR" smtClean="0"/>
              <a:t>15.2.2018</a:t>
            </a:fld>
            <a:endParaRPr lang="tr-TR"/>
          </a:p>
        </p:txBody>
      </p:sp>
      <p:sp>
        <p:nvSpPr>
          <p:cNvPr id="6" name="Footer Placeholder 5"/>
          <p:cNvSpPr>
            <a:spLocks noGrp="1"/>
          </p:cNvSpPr>
          <p:nvPr>
            <p:ph type="ftr" sz="quarter" idx="11"/>
          </p:nvPr>
        </p:nvSpPr>
        <p:spPr/>
        <p:txBody>
          <a:bodyPr/>
          <a:lstStyle/>
          <a:p>
            <a:r>
              <a:rPr lang="sv-SE" smtClean="0"/>
              <a:t>Öğr. Gör. Dr. Pınar Kızılhan</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98318875"/>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8FD8CCA-1F97-44FD-B56A-34FFC5898BB4}"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Kızılhan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15915036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8FD8CCA-1F97-44FD-B56A-34FFC5898BB4}"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Kızılhan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150962967"/>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8FD8CCA-1F97-44FD-B56A-34FFC5898BB4}"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Kızılhan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628555133"/>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8FD8CCA-1F97-44FD-B56A-34FFC5898BB4}" type="datetime1">
              <a:rPr lang="tr-TR" smtClean="0"/>
              <a:t>15.2.2018</a:t>
            </a:fld>
            <a:endParaRPr lang="tr-TR"/>
          </a:p>
        </p:txBody>
      </p:sp>
      <p:sp>
        <p:nvSpPr>
          <p:cNvPr id="4" name="Footer Placeholder 4"/>
          <p:cNvSpPr>
            <a:spLocks noGrp="1"/>
          </p:cNvSpPr>
          <p:nvPr>
            <p:ph type="ftr" sz="quarter" idx="11"/>
          </p:nvPr>
        </p:nvSpPr>
        <p:spPr/>
        <p:txBody>
          <a:bodyPr/>
          <a:lstStyle/>
          <a:p>
            <a:r>
              <a:rPr lang="sv-SE" smtClean="0"/>
              <a:t>Öğr. Gör. Dr. Pınar Kızılhan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12003174"/>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8FD8CCA-1F97-44FD-B56A-34FFC5898BB4}" type="datetime1">
              <a:rPr lang="tr-TR" smtClean="0"/>
              <a:t>15.2.2018</a:t>
            </a:fld>
            <a:endParaRPr lang="tr-TR"/>
          </a:p>
        </p:txBody>
      </p:sp>
      <p:sp>
        <p:nvSpPr>
          <p:cNvPr id="4" name="Footer Placeholder 4"/>
          <p:cNvSpPr>
            <a:spLocks noGrp="1"/>
          </p:cNvSpPr>
          <p:nvPr>
            <p:ph type="ftr" sz="quarter" idx="11"/>
          </p:nvPr>
        </p:nvSpPr>
        <p:spPr/>
        <p:txBody>
          <a:bodyPr/>
          <a:lstStyle/>
          <a:p>
            <a:r>
              <a:rPr lang="sv-SE" smtClean="0"/>
              <a:t>Öğr. Gör. Dr. Pınar Kızılhan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518293760"/>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FD8CCA-1F97-44FD-B56A-34FFC5898BB4}"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Kızılhan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90298979"/>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A52D5-2664-4149-B2DC-24C8B8230E7C}"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Kızılhan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124913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2B77629E-ECB8-4BB7-9C3A-79498A0DC910}"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Kızılhan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353478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CCCF75A-A07F-44EC-9EF2-C6E1EAE59F2B}"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Kızılhan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30243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CA936B8-84D4-4D83-8944-D1B7B29476B3}" type="datetime1">
              <a:rPr lang="tr-TR" smtClean="0"/>
              <a:t>15.2.2018</a:t>
            </a:fld>
            <a:endParaRPr lang="tr-TR"/>
          </a:p>
        </p:txBody>
      </p:sp>
      <p:sp>
        <p:nvSpPr>
          <p:cNvPr id="6" name="Footer Placeholder 5"/>
          <p:cNvSpPr>
            <a:spLocks noGrp="1"/>
          </p:cNvSpPr>
          <p:nvPr>
            <p:ph type="ftr" sz="quarter" idx="11"/>
          </p:nvPr>
        </p:nvSpPr>
        <p:spPr/>
        <p:txBody>
          <a:bodyPr/>
          <a:lstStyle/>
          <a:p>
            <a:r>
              <a:rPr lang="sv-SE" smtClean="0"/>
              <a:t>Öğr. Gör. Dr. Pınar Kızılhan</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67070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A708F7-844D-4312-9612-E7F44FFBEBED}" type="datetime1">
              <a:rPr lang="tr-TR" smtClean="0"/>
              <a:t>15.2.2018</a:t>
            </a:fld>
            <a:endParaRPr lang="tr-TR"/>
          </a:p>
        </p:txBody>
      </p:sp>
      <p:sp>
        <p:nvSpPr>
          <p:cNvPr id="8" name="Footer Placeholder 7"/>
          <p:cNvSpPr>
            <a:spLocks noGrp="1"/>
          </p:cNvSpPr>
          <p:nvPr>
            <p:ph type="ftr" sz="quarter" idx="11"/>
          </p:nvPr>
        </p:nvSpPr>
        <p:spPr/>
        <p:txBody>
          <a:bodyPr/>
          <a:lstStyle/>
          <a:p>
            <a:r>
              <a:rPr lang="sv-SE" smtClean="0"/>
              <a:t>Öğr. Gör. Dr. Pınar Kızılhan</a:t>
            </a:r>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63583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7E55CC8C-AA7F-4BF6-A2C6-6DDD6EA05991}" type="datetime1">
              <a:rPr lang="tr-TR" smtClean="0"/>
              <a:t>15.2.2018</a:t>
            </a:fld>
            <a:endParaRPr lang="tr-TR"/>
          </a:p>
        </p:txBody>
      </p:sp>
      <p:sp>
        <p:nvSpPr>
          <p:cNvPr id="5" name="Footer Placeholder 3"/>
          <p:cNvSpPr>
            <a:spLocks noGrp="1"/>
          </p:cNvSpPr>
          <p:nvPr>
            <p:ph type="ftr" sz="quarter" idx="11"/>
          </p:nvPr>
        </p:nvSpPr>
        <p:spPr/>
        <p:txBody>
          <a:bodyPr/>
          <a:lstStyle/>
          <a:p>
            <a:r>
              <a:rPr lang="sv-SE" smtClean="0"/>
              <a:t>Öğr. Gör. Dr. Pınar Kızılhan</a:t>
            </a:r>
            <a:endParaRPr lang="tr-TR"/>
          </a:p>
        </p:txBody>
      </p:sp>
      <p:sp>
        <p:nvSpPr>
          <p:cNvPr id="6"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23771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90E8A1A-116E-4149-996C-7F3E98A97D3B}" type="datetime1">
              <a:rPr lang="tr-TR" smtClean="0"/>
              <a:t>15.2.2018</a:t>
            </a:fld>
            <a:endParaRPr lang="tr-TR"/>
          </a:p>
        </p:txBody>
      </p:sp>
      <p:sp>
        <p:nvSpPr>
          <p:cNvPr id="5" name="Footer Placeholder 2"/>
          <p:cNvSpPr>
            <a:spLocks noGrp="1"/>
          </p:cNvSpPr>
          <p:nvPr>
            <p:ph type="ftr" sz="quarter" idx="11"/>
          </p:nvPr>
        </p:nvSpPr>
        <p:spPr/>
        <p:txBody>
          <a:bodyPr/>
          <a:lstStyle/>
          <a:p>
            <a:r>
              <a:rPr lang="sv-SE" smtClean="0"/>
              <a:t>Öğr. Gör. Dr. Pınar Kızılhan</a:t>
            </a:r>
            <a:endParaRPr lang="tr-TR"/>
          </a:p>
        </p:txBody>
      </p:sp>
      <p:sp>
        <p:nvSpPr>
          <p:cNvPr id="6"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952295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p>
            <a:fld id="{77D5EB63-ACDA-4DBF-B25F-7C90990ACD03}" type="datetime1">
              <a:rPr lang="tr-TR" smtClean="0"/>
              <a:t>15.2.2018</a:t>
            </a:fld>
            <a:endParaRPr lang="tr-TR"/>
          </a:p>
        </p:txBody>
      </p:sp>
      <p:sp>
        <p:nvSpPr>
          <p:cNvPr id="5" name="Footer Placeholder 5"/>
          <p:cNvSpPr>
            <a:spLocks noGrp="1"/>
          </p:cNvSpPr>
          <p:nvPr>
            <p:ph type="ftr" sz="quarter" idx="11"/>
          </p:nvPr>
        </p:nvSpPr>
        <p:spPr/>
        <p:txBody>
          <a:bodyPr/>
          <a:lstStyle/>
          <a:p>
            <a:r>
              <a:rPr lang="sv-SE" smtClean="0"/>
              <a:t>Öğr. Gör. Dr. Pınar Kızılhan</a:t>
            </a:r>
            <a:endParaRPr lang="tr-TR"/>
          </a:p>
        </p:txBody>
      </p:sp>
      <p:sp>
        <p:nvSpPr>
          <p:cNvPr id="6"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462269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24CD385-B808-4A87-8CBB-F8AE2DE6B83B}" type="datetime1">
              <a:rPr lang="tr-TR" smtClean="0"/>
              <a:t>15.2.2018</a:t>
            </a:fld>
            <a:endParaRPr lang="tr-TR"/>
          </a:p>
        </p:txBody>
      </p:sp>
      <p:sp>
        <p:nvSpPr>
          <p:cNvPr id="6" name="Footer Placeholder 5"/>
          <p:cNvSpPr>
            <a:spLocks noGrp="1"/>
          </p:cNvSpPr>
          <p:nvPr>
            <p:ph type="ftr" sz="quarter" idx="11"/>
          </p:nvPr>
        </p:nvSpPr>
        <p:spPr/>
        <p:txBody>
          <a:bodyPr/>
          <a:lstStyle/>
          <a:p>
            <a:r>
              <a:rPr lang="sv-SE" smtClean="0"/>
              <a:t>Öğr. Gör. Dr. Pınar Kızılhan</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29407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8FD8CCA-1F97-44FD-B56A-34FFC5898BB4}" type="datetime1">
              <a:rPr lang="tr-TR" smtClean="0"/>
              <a:t>15.2.2018</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sv-SE" smtClean="0"/>
              <a:t>Öğr. Gör. Dr. Pınar Kızılhan</a:t>
            </a:r>
            <a:endParaRPr lang="tr-T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01203556"/>
      </p:ext>
    </p:extLst>
  </p:cSld>
  <p:clrMap bg1="dk1" tx1="lt1" bg2="dk2" tx2="lt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 id="2147483772" r:id="rId17"/>
  </p:sldLayoutIdLst>
  <p:hf hdr="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EĞİTİMDE ETKİN ÖĞRETİM</a:t>
            </a:r>
            <a:endParaRPr lang="tr-TR" dirty="0"/>
          </a:p>
        </p:txBody>
      </p:sp>
      <p:sp>
        <p:nvSpPr>
          <p:cNvPr id="3" name="Alt Başlık 2"/>
          <p:cNvSpPr>
            <a:spLocks noGrp="1"/>
          </p:cNvSpPr>
          <p:nvPr>
            <p:ph type="subTitle" idx="1"/>
          </p:nvPr>
        </p:nvSpPr>
        <p:spPr/>
        <p:txBody>
          <a:bodyPr/>
          <a:lstStyle/>
          <a:p>
            <a:r>
              <a:rPr lang="tr-TR" dirty="0" smtClean="0"/>
              <a:t>YARATICI DÜŞÜNME TEKNİKLERİ</a:t>
            </a:r>
            <a:endParaRPr lang="tr-TR" dirty="0"/>
          </a:p>
        </p:txBody>
      </p:sp>
    </p:spTree>
    <p:extLst>
      <p:ext uri="{BB962C8B-B14F-4D97-AF65-F5344CB8AC3E}">
        <p14:creationId xmlns:p14="http://schemas.microsoft.com/office/powerpoint/2010/main" val="31942704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Morfolojik sentez</a:t>
            </a:r>
            <a:endParaRPr lang="tr-TR" b="1" dirty="0"/>
          </a:p>
        </p:txBody>
      </p:sp>
      <p:sp>
        <p:nvSpPr>
          <p:cNvPr id="3" name="İçerik Yer Tutucusu 2"/>
          <p:cNvSpPr>
            <a:spLocks noGrp="1"/>
          </p:cNvSpPr>
          <p:nvPr>
            <p:ph idx="1"/>
          </p:nvPr>
        </p:nvSpPr>
        <p:spPr/>
        <p:txBody>
          <a:bodyPr>
            <a:normAutofit fontScale="92500" lnSpcReduction="20000"/>
          </a:bodyPr>
          <a:lstStyle/>
          <a:p>
            <a:pPr algn="just"/>
            <a:r>
              <a:rPr lang="tr-TR" sz="2400" dirty="0" smtClean="0"/>
              <a:t>Morfolojik sentez tekniği ile yaratıcı bileşimler yapabilmek.</a:t>
            </a:r>
          </a:p>
          <a:p>
            <a:pPr algn="just"/>
            <a:endParaRPr lang="tr-TR" sz="2400" dirty="0" smtClean="0"/>
          </a:p>
          <a:p>
            <a:pPr algn="just"/>
            <a:r>
              <a:rPr lang="tr-TR" sz="2400" dirty="0" smtClean="0"/>
              <a:t>Morfolojik sentez tekniği ile farklı olan nesnelerin, düşüncelerin ya da imgelerin ögeleri (boyut, işlev, renk </a:t>
            </a:r>
            <a:r>
              <a:rPr lang="tr-TR" sz="2400" dirty="0" err="1" smtClean="0"/>
              <a:t>v.b</a:t>
            </a:r>
            <a:r>
              <a:rPr lang="tr-TR" sz="2400" dirty="0" smtClean="0"/>
              <a:t>.) arasında transferler yapılarak ya da bu ögeler birleştirilerek (kombinasyon) </a:t>
            </a:r>
            <a:r>
              <a:rPr lang="tr-TR" sz="2400" dirty="0" err="1" smtClean="0"/>
              <a:t>başmbaşka</a:t>
            </a:r>
            <a:r>
              <a:rPr lang="tr-TR" sz="2400" dirty="0" smtClean="0"/>
              <a:t> yeni bir ürün elde edilir. Birleştirilen öğelerin çoğu zaman orijinal kimliklerini birleşim içinde yitirmelerinden dolayı morfolojik sentez tekniğin kullanımı yapısal değişimleri ve yenilikleri de beraberinde getirmektedir (Sak, 2008).</a:t>
            </a:r>
            <a:endParaRPr lang="tr-TR" sz="2400" dirty="0"/>
          </a:p>
        </p:txBody>
      </p:sp>
      <p:sp>
        <p:nvSpPr>
          <p:cNvPr id="4" name="Veri Yer Tutucusu 3"/>
          <p:cNvSpPr>
            <a:spLocks noGrp="1"/>
          </p:cNvSpPr>
          <p:nvPr>
            <p:ph type="dt" sz="half" idx="10"/>
          </p:nvPr>
        </p:nvSpPr>
        <p:spPr/>
        <p:txBody>
          <a:bodyPr/>
          <a:lstStyle/>
          <a:p>
            <a:fld id="{77368E19-C97C-49F1-838A-E586B7E78A33}"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10</a:t>
            </a:fld>
            <a:endParaRPr lang="tr-TR"/>
          </a:p>
        </p:txBody>
      </p:sp>
    </p:spTree>
    <p:extLst>
      <p:ext uri="{BB962C8B-B14F-4D97-AF65-F5344CB8AC3E}">
        <p14:creationId xmlns:p14="http://schemas.microsoft.com/office/powerpoint/2010/main" val="11466154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Morfolojik sentez</a:t>
            </a:r>
          </a:p>
        </p:txBody>
      </p:sp>
      <p:sp>
        <p:nvSpPr>
          <p:cNvPr id="3" name="İçerik Yer Tutucusu 2"/>
          <p:cNvSpPr>
            <a:spLocks noGrp="1"/>
          </p:cNvSpPr>
          <p:nvPr>
            <p:ph idx="1"/>
          </p:nvPr>
        </p:nvSpPr>
        <p:spPr/>
        <p:txBody>
          <a:bodyPr>
            <a:normAutofit/>
          </a:bodyPr>
          <a:lstStyle/>
          <a:p>
            <a:pPr algn="just"/>
            <a:r>
              <a:rPr lang="tr-TR" dirty="0" smtClean="0"/>
              <a:t>Bu bir anlamda, bir çocuğun </a:t>
            </a:r>
            <a:r>
              <a:rPr lang="tr-TR" dirty="0"/>
              <a:t>L</a:t>
            </a:r>
            <a:r>
              <a:rPr lang="tr-TR" dirty="0" smtClean="0"/>
              <a:t>ego parçalarını seçici bir biçimde birleştirmesine benzemektedir. </a:t>
            </a:r>
          </a:p>
          <a:p>
            <a:pPr algn="just"/>
            <a:endParaRPr lang="tr-TR" dirty="0" smtClean="0"/>
          </a:p>
          <a:p>
            <a:pPr algn="just"/>
            <a:r>
              <a:rPr lang="tr-TR" dirty="0" err="1" smtClean="0"/>
              <a:t>Dahilerin</a:t>
            </a:r>
            <a:r>
              <a:rPr lang="tr-TR" dirty="0" smtClean="0"/>
              <a:t> de düşünceleri, ilkeleri, kuramları, kavramları ve imgeleri defalarca birleştirdikleri, birleşimleri ayrıştırdıkları, yeniden yapılandırdıkları ve yeniden birleştirdikleri görülür </a:t>
            </a:r>
            <a:r>
              <a:rPr lang="tr-TR" dirty="0"/>
              <a:t>(Sak, 2008).</a:t>
            </a:r>
          </a:p>
          <a:p>
            <a:pPr algn="just"/>
            <a:r>
              <a:rPr lang="tr-TR" dirty="0" smtClean="0"/>
              <a:t>. </a:t>
            </a:r>
            <a:endParaRPr lang="tr-TR" dirty="0"/>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11</a:t>
            </a:fld>
            <a:endParaRPr lang="tr-TR"/>
          </a:p>
        </p:txBody>
      </p:sp>
    </p:spTree>
    <p:extLst>
      <p:ext uri="{BB962C8B-B14F-4D97-AF65-F5344CB8AC3E}">
        <p14:creationId xmlns:p14="http://schemas.microsoft.com/office/powerpoint/2010/main" val="2282566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Kombinasyon (Birleştirme)</a:t>
            </a:r>
            <a:endParaRPr lang="tr-TR" b="1" dirty="0"/>
          </a:p>
        </p:txBody>
      </p:sp>
      <p:sp>
        <p:nvSpPr>
          <p:cNvPr id="3" name="İçerik Yer Tutucusu 2"/>
          <p:cNvSpPr>
            <a:spLocks noGrp="1"/>
          </p:cNvSpPr>
          <p:nvPr>
            <p:ph idx="1"/>
          </p:nvPr>
        </p:nvSpPr>
        <p:spPr/>
        <p:txBody>
          <a:bodyPr>
            <a:normAutofit/>
          </a:bodyPr>
          <a:lstStyle/>
          <a:p>
            <a:pPr algn="just"/>
            <a:r>
              <a:rPr lang="tr-TR" dirty="0" smtClean="0"/>
              <a:t>Kombinasyon, birçok icadın ve buluşun temelinde yatan düşünsel bir araçtır. Örneğin, ünlü matematikçi Henry </a:t>
            </a:r>
            <a:r>
              <a:rPr lang="tr-TR" dirty="0" err="1" smtClean="0"/>
              <a:t>Poinçare’ye</a:t>
            </a:r>
            <a:r>
              <a:rPr lang="tr-TR" dirty="0" smtClean="0"/>
              <a:t> göre matematik alanındaki buluşların çoğu farklı fikir ya da kuramların ya da bunların bazı öğelerinin çok farklı yollardan kombine edilmesi ve bu birleşimler arasından en uygun olanının seçilmesi yoluyla elde edilmiş buluşlardır </a:t>
            </a:r>
            <a:r>
              <a:rPr lang="tr-TR" dirty="0"/>
              <a:t>(Sak, 2008).</a:t>
            </a:r>
          </a:p>
          <a:p>
            <a:pPr marL="0" indent="0" algn="just">
              <a:buNone/>
            </a:pPr>
            <a:endParaRPr lang="tr-TR" dirty="0"/>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12</a:t>
            </a:fld>
            <a:endParaRPr lang="tr-TR"/>
          </a:p>
        </p:txBody>
      </p:sp>
    </p:spTree>
    <p:extLst>
      <p:ext uri="{BB962C8B-B14F-4D97-AF65-F5344CB8AC3E}">
        <p14:creationId xmlns:p14="http://schemas.microsoft.com/office/powerpoint/2010/main" val="4261734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pPr algn="just"/>
            <a:r>
              <a:rPr lang="tr-TR" dirty="0" smtClean="0"/>
              <a:t>Birleştirilen </a:t>
            </a:r>
            <a:r>
              <a:rPr lang="tr-TR" dirty="0"/>
              <a:t>düşünceler ya da düşünceler kurumlar birbirlerine ne kadar uzak iseler, ortaya çıkan buluşun yaratıcılık düzeyi de o kadar yüksek </a:t>
            </a:r>
            <a:r>
              <a:rPr lang="tr-TR" dirty="0" smtClean="0"/>
              <a:t>olabilir </a:t>
            </a:r>
            <a:r>
              <a:rPr lang="tr-TR" dirty="0"/>
              <a:t>(Sak, 2008).</a:t>
            </a:r>
          </a:p>
          <a:p>
            <a:pPr marL="0" indent="0" algn="just">
              <a:buNone/>
            </a:pPr>
            <a:r>
              <a:rPr lang="tr-TR" dirty="0" smtClean="0"/>
              <a:t> </a:t>
            </a:r>
            <a:endParaRPr lang="tr-TR" dirty="0"/>
          </a:p>
          <a:p>
            <a:endParaRPr lang="tr-TR" dirty="0"/>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13</a:t>
            </a:fld>
            <a:endParaRPr lang="tr-TR"/>
          </a:p>
        </p:txBody>
      </p:sp>
    </p:spTree>
    <p:extLst>
      <p:ext uri="{BB962C8B-B14F-4D97-AF65-F5344CB8AC3E}">
        <p14:creationId xmlns:p14="http://schemas.microsoft.com/office/powerpoint/2010/main" val="4057649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t>Birleştirme yalnızca matematik ve fen bilimlerinde değil, yaşamın bütün alanlarında kullanılabilir. </a:t>
            </a:r>
          </a:p>
          <a:p>
            <a:pPr algn="just"/>
            <a:endParaRPr lang="tr-TR" dirty="0"/>
          </a:p>
          <a:p>
            <a:pPr algn="just"/>
            <a:r>
              <a:rPr lang="tr-TR" dirty="0" smtClean="0"/>
              <a:t>Evimizin yeniden tasarlanmasında, sinema sektörüne yeni açılımlar getirilmeye kadar farklı alanlarda bu tekniğin yaşamımızı zenginleştirdiği görülür. Örneğin son yıllarda sinema dünyasını etki altına alan çizgi filmleri ve bu filmlerin ana karakteri olan yaratıkları düşünelim. Bu yaratıkların tasarımı rastlantı olmasa gerek (Sak</a:t>
            </a:r>
            <a:r>
              <a:rPr lang="tr-TR" dirty="0"/>
              <a:t>, 2008).</a:t>
            </a:r>
          </a:p>
          <a:p>
            <a:pPr marL="0" indent="0" algn="just">
              <a:buNone/>
            </a:pPr>
            <a:endParaRPr lang="tr-TR" dirty="0"/>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14</a:t>
            </a:fld>
            <a:endParaRPr lang="tr-TR"/>
          </a:p>
        </p:txBody>
      </p:sp>
    </p:spTree>
    <p:extLst>
      <p:ext uri="{BB962C8B-B14F-4D97-AF65-F5344CB8AC3E}">
        <p14:creationId xmlns:p14="http://schemas.microsoft.com/office/powerpoint/2010/main" val="3619103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404664"/>
            <a:ext cx="8363272" cy="5721499"/>
          </a:xfrm>
        </p:spPr>
        <p:txBody>
          <a:bodyPr>
            <a:noAutofit/>
          </a:bodyPr>
          <a:lstStyle/>
          <a:p>
            <a:r>
              <a:rPr lang="tr-TR" sz="2400" dirty="0" smtClean="0"/>
              <a:t>Aksine bu yaratıklar, son derece yaratıcı beyinlerin ürünleridir. Ancak yaratıcı beyinler yöntemsiz, sistemsiz çalışmazlar.</a:t>
            </a:r>
          </a:p>
          <a:p>
            <a:endParaRPr lang="tr-TR" sz="2400" dirty="0" smtClean="0"/>
          </a:p>
          <a:p>
            <a:r>
              <a:rPr lang="tr-TR" sz="2400" dirty="0" smtClean="0"/>
              <a:t>Çizgi film yaratıkları farklı türlerin (insan ya da hayvan) değişik özelliklerini taşıdıkları görülecektir.</a:t>
            </a:r>
          </a:p>
          <a:p>
            <a:endParaRPr lang="tr-TR" sz="2400" dirty="0" smtClean="0"/>
          </a:p>
          <a:p>
            <a:r>
              <a:rPr lang="tr-TR" sz="2400" dirty="0" err="1" smtClean="0"/>
              <a:t>Shrek</a:t>
            </a:r>
            <a:r>
              <a:rPr lang="tr-TR" sz="2400" dirty="0" smtClean="0"/>
              <a:t> çizgi filminin ana kahramanı olan </a:t>
            </a:r>
            <a:r>
              <a:rPr lang="tr-TR" sz="2400" dirty="0" err="1" smtClean="0"/>
              <a:t>Shrek’in</a:t>
            </a:r>
            <a:r>
              <a:rPr lang="tr-TR" sz="2400" dirty="0" smtClean="0"/>
              <a:t> bir dev imajı olsa da sahip olduğu insansı özellikleri hayvansı vücut uzuvları ve saflığı onu </a:t>
            </a:r>
            <a:r>
              <a:rPr lang="tr-TR" sz="2400" dirty="0" err="1" smtClean="0"/>
              <a:t>Shrek</a:t>
            </a:r>
            <a:r>
              <a:rPr lang="tr-TR" sz="2400" dirty="0" smtClean="0"/>
              <a:t> olarak ilginç yapmaktadır. Benzer bir biçimde Yüzüklerin Efendisi filminin ana karakterlerinden olan </a:t>
            </a:r>
            <a:r>
              <a:rPr lang="tr-TR" sz="2400" dirty="0" err="1" smtClean="0"/>
              <a:t>Gollum</a:t>
            </a:r>
            <a:r>
              <a:rPr lang="tr-TR" sz="2400" dirty="0" smtClean="0"/>
              <a:t> hem fiziksel hem de davranışsal olarak tamamen bir insan ve hayvan çeşitleme birleşimidir. Ancak </a:t>
            </a:r>
            <a:r>
              <a:rPr lang="tr-TR" sz="2400" dirty="0" err="1" smtClean="0"/>
              <a:t>Gollum’un</a:t>
            </a:r>
            <a:r>
              <a:rPr lang="tr-TR" sz="2400" dirty="0" smtClean="0"/>
              <a:t> karakteri kötülüğün bir sembolüdür.  </a:t>
            </a:r>
            <a:endParaRPr lang="tr-TR" sz="2400" dirty="0"/>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15</a:t>
            </a:fld>
            <a:endParaRPr lang="tr-TR"/>
          </a:p>
        </p:txBody>
      </p:sp>
    </p:spTree>
    <p:extLst>
      <p:ext uri="{BB962C8B-B14F-4D97-AF65-F5344CB8AC3E}">
        <p14:creationId xmlns:p14="http://schemas.microsoft.com/office/powerpoint/2010/main" val="2827151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endParaRPr lang="tr-TR" dirty="0" smtClean="0"/>
          </a:p>
          <a:p>
            <a:pPr algn="just"/>
            <a:r>
              <a:rPr lang="tr-TR" dirty="0" smtClean="0"/>
              <a:t>Bilim ve teknolojide de kullanılan bu tekniğe ilişkin dünyaca ünlü modern otomobillerin üreticisi Henry Ford </a:t>
            </a:r>
            <a:r>
              <a:rPr lang="tr-TR" i="1" dirty="0" smtClean="0"/>
              <a:t>‘ben yeni bir şey icat etmedim, sadece başkalarının icatlarını birleştirerek bir otomobile dönüştürdüm’.</a:t>
            </a:r>
            <a:endParaRPr lang="tr-TR" i="1" dirty="0"/>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16</a:t>
            </a:fld>
            <a:endParaRPr lang="tr-TR"/>
          </a:p>
        </p:txBody>
      </p:sp>
    </p:spTree>
    <p:extLst>
      <p:ext uri="{BB962C8B-B14F-4D97-AF65-F5344CB8AC3E}">
        <p14:creationId xmlns:p14="http://schemas.microsoft.com/office/powerpoint/2010/main" val="7659181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Küçük ofislerde ve az bütçeli işletmelerde faks, yazıcı, tarayıcı ve fotokopi makinelerinin ayrı ayrı kullanılması ne ekonomik ne de ergonomiktir. Ancak bu makinelerin tamamının işlevlerini yerine getiren bir ürünün, çok önemli bir ihtiyacı yaratıcı bir biçimde karşılayacağı kuşkusuzdur. </a:t>
            </a:r>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17</a:t>
            </a:fld>
            <a:endParaRPr lang="tr-TR"/>
          </a:p>
        </p:txBody>
      </p:sp>
    </p:spTree>
    <p:extLst>
      <p:ext uri="{BB962C8B-B14F-4D97-AF65-F5344CB8AC3E}">
        <p14:creationId xmlns:p14="http://schemas.microsoft.com/office/powerpoint/2010/main" val="2131359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Özellik Listeleme </a:t>
            </a:r>
            <a:endParaRPr lang="tr-TR" b="1" dirty="0"/>
          </a:p>
        </p:txBody>
      </p:sp>
      <p:sp>
        <p:nvSpPr>
          <p:cNvPr id="3" name="İçerik Yer Tutucusu 2"/>
          <p:cNvSpPr>
            <a:spLocks noGrp="1"/>
          </p:cNvSpPr>
          <p:nvPr>
            <p:ph idx="1"/>
          </p:nvPr>
        </p:nvSpPr>
        <p:spPr/>
        <p:txBody>
          <a:bodyPr>
            <a:normAutofit lnSpcReduction="10000"/>
          </a:bodyPr>
          <a:lstStyle/>
          <a:p>
            <a:pPr algn="just"/>
            <a:r>
              <a:rPr lang="tr-TR" dirty="0" smtClean="0"/>
              <a:t>Özellik listeleme tekniği ile yaratıcı modifikasyonlar yapabilmek</a:t>
            </a:r>
          </a:p>
          <a:p>
            <a:pPr algn="just"/>
            <a:endParaRPr lang="tr-TR" dirty="0" smtClean="0"/>
          </a:p>
          <a:p>
            <a:pPr algn="just"/>
            <a:r>
              <a:rPr lang="tr-TR" dirty="0" smtClean="0"/>
              <a:t>Özellik listeleme tekniği, bir düşüncenin, problemin, senaryonun, imgenin ya da nesnenin unsurlarında değişimler yaparak yeni sonuçlar elde etmeye yarayan özel bir tekniktir. Özellik listeleme tekniği kullanılarak bir nesne ya da düşünce kısmen farklı bir biçime dönüştürülebileceği gibi tamamen yeni bir ürün de yaratılabilir. Aslında çoğumuz bu tür değişimleri günlük yaşamımızda farkında olmadan ve sistematik bir yol izlemeden sık sık uyguluyor olabiliriz</a:t>
            </a:r>
            <a:r>
              <a:rPr lang="tr-TR" dirty="0"/>
              <a:t> (Sak, 2008).</a:t>
            </a:r>
          </a:p>
          <a:p>
            <a:pPr algn="just"/>
            <a:endParaRPr lang="tr-TR" dirty="0"/>
          </a:p>
        </p:txBody>
      </p:sp>
      <p:sp>
        <p:nvSpPr>
          <p:cNvPr id="4" name="Veri Yer Tutucusu 3"/>
          <p:cNvSpPr>
            <a:spLocks noGrp="1"/>
          </p:cNvSpPr>
          <p:nvPr>
            <p:ph type="dt" sz="half" idx="10"/>
          </p:nvPr>
        </p:nvSpPr>
        <p:spPr/>
        <p:txBody>
          <a:bodyPr/>
          <a:lstStyle/>
          <a:p>
            <a:fld id="{B8057103-F531-49BF-AF2E-A5DA7E034764}"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18</a:t>
            </a:fld>
            <a:endParaRPr lang="tr-TR"/>
          </a:p>
        </p:txBody>
      </p:sp>
    </p:spTree>
    <p:extLst>
      <p:ext uri="{BB962C8B-B14F-4D97-AF65-F5344CB8AC3E}">
        <p14:creationId xmlns:p14="http://schemas.microsoft.com/office/powerpoint/2010/main" val="15772526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Sinektik</a:t>
            </a:r>
            <a:endParaRPr lang="tr-TR" b="1" dirty="0"/>
          </a:p>
        </p:txBody>
      </p:sp>
      <p:sp>
        <p:nvSpPr>
          <p:cNvPr id="3" name="İçerik Yer Tutucusu 2"/>
          <p:cNvSpPr>
            <a:spLocks noGrp="1"/>
          </p:cNvSpPr>
          <p:nvPr>
            <p:ph idx="1"/>
          </p:nvPr>
        </p:nvSpPr>
        <p:spPr/>
        <p:txBody>
          <a:bodyPr>
            <a:normAutofit/>
          </a:bodyPr>
          <a:lstStyle/>
          <a:p>
            <a:pPr algn="just"/>
            <a:r>
              <a:rPr lang="tr-TR" dirty="0" smtClean="0"/>
              <a:t>Yunanca ‘</a:t>
            </a:r>
            <a:r>
              <a:rPr lang="tr-TR" dirty="0" err="1" smtClean="0"/>
              <a:t>syn</a:t>
            </a:r>
            <a:r>
              <a:rPr lang="tr-TR" dirty="0" smtClean="0"/>
              <a:t>’ sözcük kökünden gelmekte olup farklı olan ve birbiriyle ilgisiz görünen elementlerin bir araya gelmesidir (Gordon, 1987). </a:t>
            </a:r>
          </a:p>
          <a:p>
            <a:pPr algn="just"/>
            <a:endParaRPr lang="tr-TR" dirty="0" smtClean="0"/>
          </a:p>
          <a:p>
            <a:pPr algn="just"/>
            <a:r>
              <a:rPr lang="tr-TR" dirty="0" smtClean="0"/>
              <a:t>Sinektik tekniğinin amacı sorun çözme sürecini daha etkili ve verimli kılmaya yarayan analojileri sistematik biçimde kullanma yollarını öğretmektir </a:t>
            </a:r>
            <a:r>
              <a:rPr lang="tr-TR" dirty="0"/>
              <a:t>(Sak, 2008).</a:t>
            </a:r>
          </a:p>
          <a:p>
            <a:pPr marL="0" indent="0" algn="just">
              <a:buNone/>
            </a:pPr>
            <a:r>
              <a:rPr lang="tr-TR" dirty="0" smtClean="0"/>
              <a:t>  </a:t>
            </a:r>
            <a:endParaRPr lang="tr-TR" dirty="0"/>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19</a:t>
            </a:fld>
            <a:endParaRPr lang="tr-TR"/>
          </a:p>
        </p:txBody>
      </p:sp>
    </p:spTree>
    <p:extLst>
      <p:ext uri="{BB962C8B-B14F-4D97-AF65-F5344CB8AC3E}">
        <p14:creationId xmlns:p14="http://schemas.microsoft.com/office/powerpoint/2010/main" val="3621585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altLang="tr-TR" sz="2800" b="1" dirty="0" smtClean="0">
                <a:solidFill>
                  <a:srgbClr val="FFCC66"/>
                </a:solidFill>
              </a:rPr>
              <a:t>Öğrenme ilkeleri</a:t>
            </a:r>
            <a:endParaRPr lang="en-US" altLang="tr-TR" sz="3600" dirty="0" smtClean="0"/>
          </a:p>
        </p:txBody>
      </p:sp>
      <p:sp>
        <p:nvSpPr>
          <p:cNvPr id="6147" name="Rectangle 3"/>
          <p:cNvSpPr>
            <a:spLocks noGrp="1" noChangeArrowheads="1"/>
          </p:cNvSpPr>
          <p:nvPr>
            <p:ph idx="1"/>
          </p:nvPr>
        </p:nvSpPr>
        <p:spPr/>
        <p:txBody>
          <a:bodyPr/>
          <a:lstStyle/>
          <a:p>
            <a:pPr algn="just" eaLnBrk="1" hangingPunct="1">
              <a:buClr>
                <a:srgbClr val="FFCC66"/>
              </a:buClr>
            </a:pPr>
            <a:endParaRPr lang="tr-TR" altLang="tr-TR" sz="2400" smtClean="0">
              <a:solidFill>
                <a:srgbClr val="EAEAEA"/>
              </a:solidFill>
            </a:endParaRPr>
          </a:p>
          <a:p>
            <a:pPr algn="just" eaLnBrk="1" hangingPunct="1">
              <a:buClr>
                <a:srgbClr val="FFCC66"/>
              </a:buClr>
            </a:pPr>
            <a:r>
              <a:rPr lang="tr-TR" altLang="tr-TR" sz="2400" smtClean="0">
                <a:solidFill>
                  <a:srgbClr val="EAEAEA"/>
                </a:solidFill>
              </a:rPr>
              <a:t>D</a:t>
            </a:r>
            <a:r>
              <a:rPr lang="en-US" altLang="tr-TR" sz="2400" smtClean="0">
                <a:solidFill>
                  <a:srgbClr val="EAEAEA"/>
                </a:solidFill>
              </a:rPr>
              <a:t>ersi yüksek düzeyde öğrenci katılımını sağlayacak biçimde plânlama ve yürütme, </a:t>
            </a:r>
            <a:endParaRPr lang="tr-TR" altLang="tr-TR" sz="2400" smtClean="0">
              <a:solidFill>
                <a:srgbClr val="EAEAEA"/>
              </a:solidFill>
            </a:endParaRPr>
          </a:p>
          <a:p>
            <a:pPr algn="just" eaLnBrk="1" hangingPunct="1">
              <a:buClr>
                <a:srgbClr val="FFCC66"/>
              </a:buClr>
            </a:pPr>
            <a:endParaRPr lang="tr-TR" altLang="tr-TR" sz="2400" smtClean="0">
              <a:solidFill>
                <a:srgbClr val="EAEAEA"/>
              </a:solidFill>
            </a:endParaRPr>
          </a:p>
          <a:p>
            <a:pPr algn="just" eaLnBrk="1" hangingPunct="1">
              <a:buClr>
                <a:srgbClr val="FFCC66"/>
              </a:buClr>
            </a:pPr>
            <a:r>
              <a:rPr lang="tr-TR" altLang="tr-TR" sz="2400" smtClean="0">
                <a:solidFill>
                  <a:srgbClr val="EAEAEA"/>
                </a:solidFill>
              </a:rPr>
              <a:t>Ö</a:t>
            </a:r>
            <a:r>
              <a:rPr lang="en-US" altLang="tr-TR" sz="2400" smtClean="0">
                <a:solidFill>
                  <a:srgbClr val="EAEAEA"/>
                </a:solidFill>
              </a:rPr>
              <a:t>ğrencileri kendi öğrenmelerinden </a:t>
            </a:r>
            <a:r>
              <a:rPr lang="tr-TR" altLang="tr-TR" sz="2400" smtClean="0">
                <a:solidFill>
                  <a:srgbClr val="EAEAEA"/>
                </a:solidFill>
              </a:rPr>
              <a:t>sorumlu hale getirme</a:t>
            </a:r>
            <a:endParaRPr lang="en-US" altLang="tr-TR" sz="2400" smtClean="0">
              <a:solidFill>
                <a:srgbClr val="EAEAEA"/>
              </a:solidFill>
            </a:endParaRPr>
          </a:p>
          <a:p>
            <a:pPr lvl="1" eaLnBrk="1" hangingPunct="1">
              <a:buFontTx/>
              <a:buNone/>
            </a:pPr>
            <a:r>
              <a:rPr lang="tr-TR" altLang="tr-TR" smtClean="0">
                <a:solidFill>
                  <a:srgbClr val="EAEAEA"/>
                </a:solidFill>
              </a:rPr>
              <a:t>							(</a:t>
            </a:r>
            <a:r>
              <a:rPr lang="en-US" altLang="tr-TR" smtClean="0">
                <a:solidFill>
                  <a:srgbClr val="EAEAEA"/>
                </a:solidFill>
              </a:rPr>
              <a:t>Saban</a:t>
            </a:r>
            <a:r>
              <a:rPr lang="tr-TR" altLang="tr-TR" smtClean="0">
                <a:solidFill>
                  <a:srgbClr val="EAEAEA"/>
                </a:solidFill>
              </a:rPr>
              <a:t>, </a:t>
            </a:r>
            <a:r>
              <a:rPr lang="en-US" altLang="tr-TR" smtClean="0">
                <a:solidFill>
                  <a:srgbClr val="EAEAEA"/>
                </a:solidFill>
              </a:rPr>
              <a:t>2000)</a:t>
            </a:r>
            <a:endParaRPr lang="en-US" altLang="tr-TR" smtClean="0"/>
          </a:p>
        </p:txBody>
      </p:sp>
      <p:sp>
        <p:nvSpPr>
          <p:cNvPr id="21508" name="Veri Yer Tutucusu 1"/>
          <p:cNvSpPr>
            <a:spLocks noGrp="1"/>
          </p:cNvSpPr>
          <p:nvPr>
            <p:ph type="dt" sz="half"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970B2BF-9954-4924-9496-E08BA72CB133}" type="datetime1">
              <a:rPr lang="tr-TR" altLang="tr-TR" sz="1400" smtClean="0">
                <a:solidFill>
                  <a:srgbClr val="EAEAEA"/>
                </a:solidFill>
              </a:rPr>
              <a:pPr eaLnBrk="1" hangingPunct="1"/>
              <a:t>15.2.2018</a:t>
            </a:fld>
            <a:endParaRPr lang="en-US" altLang="tr-TR" sz="1400" smtClean="0">
              <a:solidFill>
                <a:srgbClr val="EAEAEA"/>
              </a:solidFill>
            </a:endParaRPr>
          </a:p>
        </p:txBody>
      </p:sp>
      <p:sp>
        <p:nvSpPr>
          <p:cNvPr id="21509" name="Altbilgi Yer Tutucusu 2"/>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sv-SE" altLang="tr-TR" sz="1400" dirty="0" smtClean="0">
                <a:solidFill>
                  <a:srgbClr val="EAEAEA"/>
                </a:solidFill>
              </a:rPr>
              <a:t>Öğr. Gör. Dr. Pınar Kızılhan</a:t>
            </a:r>
            <a:endParaRPr lang="en-US" altLang="tr-TR" sz="1400" dirty="0" smtClean="0">
              <a:solidFill>
                <a:srgbClr val="EAEAEA"/>
              </a:solidFill>
            </a:endParaRPr>
          </a:p>
        </p:txBody>
      </p:sp>
      <p:sp>
        <p:nvSpPr>
          <p:cNvPr id="21510" name="Slayt Numarası Yer Tutucusu 3"/>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3E040A41-C721-47C5-8171-5BDF752B5962}" type="slidenum">
              <a:rPr lang="en-US" altLang="tr-TR" sz="1400">
                <a:solidFill>
                  <a:srgbClr val="EAEAEA"/>
                </a:solidFill>
              </a:rPr>
              <a:pPr eaLnBrk="1" hangingPunct="1"/>
              <a:t>2</a:t>
            </a:fld>
            <a:endParaRPr lang="en-US" altLang="tr-TR" sz="1400">
              <a:solidFill>
                <a:srgbClr val="EAEAEA"/>
              </a:solidFill>
            </a:endParaRPr>
          </a:p>
        </p:txBody>
      </p:sp>
    </p:spTree>
    <p:extLst>
      <p:ext uri="{BB962C8B-B14F-4D97-AF65-F5344CB8AC3E}">
        <p14:creationId xmlns:p14="http://schemas.microsoft.com/office/powerpoint/2010/main" val="22450916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47">
                                            <p:txEl>
                                              <p:pRg st="1" end="1"/>
                                            </p:txEl>
                                          </p:spTgt>
                                        </p:tgtEl>
                                        <p:attrNameLst>
                                          <p:attrName>style.visibility</p:attrName>
                                        </p:attrNameLst>
                                      </p:cBhvr>
                                      <p:to>
                                        <p:strVal val="visible"/>
                                      </p:to>
                                    </p:set>
                                    <p:animEffect transition="in" filter="blinds(horizontal)">
                                      <p:cBhvr>
                                        <p:cTn id="7" dur="500"/>
                                        <p:tgtEl>
                                          <p:spTgt spid="6147">
                                            <p:txEl>
                                              <p:pRg st="1" end="1"/>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147">
                                            <p:txEl>
                                              <p:pRg st="3" end="3"/>
                                            </p:txEl>
                                          </p:spTgt>
                                        </p:tgtEl>
                                        <p:attrNameLst>
                                          <p:attrName>style.visibility</p:attrName>
                                        </p:attrNameLst>
                                      </p:cBhvr>
                                      <p:to>
                                        <p:strVal val="visible"/>
                                      </p:to>
                                    </p:set>
                                    <p:animEffect transition="in" filter="blinds(horizontal)">
                                      <p:cBhvr>
                                        <p:cTn id="12" dur="500"/>
                                        <p:tgtEl>
                                          <p:spTgt spid="6147">
                                            <p:txEl>
                                              <p:pRg st="3" end="3"/>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himes.wav"/>
                                        </p:tgtEl>
                                      </p:cMediaNode>
                                    </p:audio>
                                  </p:subTnLst>
                                </p:cTn>
                              </p:par>
                              <p:par>
                                <p:cTn id="13" presetID="3" presetClass="entr" presetSubtype="10" fill="hold" grpId="0" nodeType="withEffect">
                                  <p:stCondLst>
                                    <p:cond delay="0"/>
                                  </p:stCondLst>
                                  <p:childTnLst>
                                    <p:set>
                                      <p:cBhvr>
                                        <p:cTn id="14" dur="1" fill="hold">
                                          <p:stCondLst>
                                            <p:cond delay="0"/>
                                          </p:stCondLst>
                                        </p:cTn>
                                        <p:tgtEl>
                                          <p:spTgt spid="6147">
                                            <p:txEl>
                                              <p:pRg st="4" end="4"/>
                                            </p:txEl>
                                          </p:spTgt>
                                        </p:tgtEl>
                                        <p:attrNameLst>
                                          <p:attrName>style.visibility</p:attrName>
                                        </p:attrNameLst>
                                      </p:cBhvr>
                                      <p:to>
                                        <p:strVal val="visible"/>
                                      </p:to>
                                    </p:set>
                                    <p:animEffect transition="in" filter="blinds(horizontal)">
                                      <p:cBhvr>
                                        <p:cTn id="15" dur="500"/>
                                        <p:tgtEl>
                                          <p:spTgt spid="6147">
                                            <p:txEl>
                                              <p:pRg st="4" end="4"/>
                                            </p:txEl>
                                          </p:spTgt>
                                        </p:tgtEl>
                                      </p:cBhvr>
                                    </p:animEffect>
                                  </p:childTnLst>
                                  <p:subTnLst>
                                    <p:audio>
                                      <p:cMediaNode>
                                        <p:cTn display="0" masterRel="sameClick">
                                          <p:stCondLst>
                                            <p:cond evt="begin" delay="0">
                                              <p:tn val="13"/>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b="1" dirty="0">
                <a:solidFill>
                  <a:schemeClr val="tx1">
                    <a:lumMod val="95000"/>
                  </a:schemeClr>
                </a:solidFill>
              </a:rPr>
              <a:t>Sinektik</a:t>
            </a:r>
            <a:endParaRPr lang="tr-TR" sz="3200" dirty="0">
              <a:solidFill>
                <a:schemeClr val="tx1">
                  <a:lumMod val="95000"/>
                </a:schemeClr>
              </a:solidFill>
            </a:endParaRPr>
          </a:p>
        </p:txBody>
      </p:sp>
      <p:sp>
        <p:nvSpPr>
          <p:cNvPr id="3" name="İçerik Yer Tutucusu 2"/>
          <p:cNvSpPr>
            <a:spLocks noGrp="1"/>
          </p:cNvSpPr>
          <p:nvPr>
            <p:ph idx="1"/>
          </p:nvPr>
        </p:nvSpPr>
        <p:spPr/>
        <p:txBody>
          <a:bodyPr>
            <a:normAutofit fontScale="85000" lnSpcReduction="10000"/>
          </a:bodyPr>
          <a:lstStyle/>
          <a:p>
            <a:pPr algn="just"/>
            <a:r>
              <a:rPr lang="tr-TR" sz="2800" dirty="0" smtClean="0"/>
              <a:t>Sinektik tekniğinin buluşçusu William Gordon ve çalışma ekibi sinektik tekniğini kullanarak geliştirmiş oldukları ürünlerin ve fikirlerin karşılığında 200’ün üzerinde patent almışlardır.</a:t>
            </a:r>
          </a:p>
          <a:p>
            <a:pPr algn="just"/>
            <a:endParaRPr lang="tr-TR" sz="2800" dirty="0"/>
          </a:p>
          <a:p>
            <a:pPr algn="just"/>
            <a:r>
              <a:rPr lang="tr-TR" sz="2800" dirty="0" err="1" smtClean="0"/>
              <a:t>Pringles</a:t>
            </a:r>
            <a:r>
              <a:rPr lang="tr-TR" sz="2800" dirty="0" smtClean="0"/>
              <a:t> patates cipsleri, çöp küçültücü, elektrikli bıçak, uzay beslenme sistemi, buz makinesi, jet deniz motoru sinektik icatlarının </a:t>
            </a:r>
            <a:r>
              <a:rPr lang="tr-TR" sz="2800" dirty="0"/>
              <a:t>bazılarındandır (Sak, 2008).</a:t>
            </a:r>
          </a:p>
          <a:p>
            <a:pPr marL="0" indent="0" algn="just">
              <a:buNone/>
            </a:pPr>
            <a:r>
              <a:rPr lang="tr-TR" sz="2800" dirty="0" smtClean="0"/>
              <a:t>  </a:t>
            </a:r>
          </a:p>
          <a:p>
            <a:pPr algn="just"/>
            <a:endParaRPr lang="tr-TR" dirty="0"/>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20</a:t>
            </a:fld>
            <a:endParaRPr lang="tr-TR"/>
          </a:p>
        </p:txBody>
      </p:sp>
    </p:spTree>
    <p:extLst>
      <p:ext uri="{BB962C8B-B14F-4D97-AF65-F5344CB8AC3E}">
        <p14:creationId xmlns:p14="http://schemas.microsoft.com/office/powerpoint/2010/main" val="3927485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b="1" dirty="0">
                <a:solidFill>
                  <a:schemeClr val="tx1">
                    <a:lumMod val="95000"/>
                  </a:schemeClr>
                </a:solidFill>
              </a:rPr>
              <a:t>Sinektik</a:t>
            </a:r>
            <a:endParaRPr lang="tr-TR" sz="3200" dirty="0">
              <a:solidFill>
                <a:schemeClr val="tx1">
                  <a:lumMod val="95000"/>
                </a:schemeClr>
              </a:solidFill>
            </a:endParaRPr>
          </a:p>
        </p:txBody>
      </p:sp>
      <p:sp>
        <p:nvSpPr>
          <p:cNvPr id="3" name="İçerik Yer Tutucusu 2"/>
          <p:cNvSpPr>
            <a:spLocks noGrp="1"/>
          </p:cNvSpPr>
          <p:nvPr>
            <p:ph idx="1"/>
          </p:nvPr>
        </p:nvSpPr>
        <p:spPr>
          <a:xfrm>
            <a:off x="395536" y="1340768"/>
            <a:ext cx="8291264" cy="4785395"/>
          </a:xfrm>
        </p:spPr>
        <p:txBody>
          <a:bodyPr>
            <a:normAutofit fontScale="70000" lnSpcReduction="20000"/>
          </a:bodyPr>
          <a:lstStyle/>
          <a:p>
            <a:pPr algn="just"/>
            <a:r>
              <a:rPr lang="tr-TR" sz="2800" dirty="0"/>
              <a:t>Gordon’a  (1987) göre yaratıcı düşünme ile eleştirel düşünme arasında sıkı bir bağ vardır. Bilinen ve alışık olunan şeyleri tuhaflaştırma, tuhaf olanları ise belirginleştirme yaratıcı düşünceye temel teşkil etmektedir. </a:t>
            </a:r>
            <a:endParaRPr lang="tr-TR" sz="2800" dirty="0" smtClean="0"/>
          </a:p>
          <a:p>
            <a:pPr algn="just"/>
            <a:endParaRPr lang="tr-TR" sz="2800" dirty="0" smtClean="0"/>
          </a:p>
          <a:p>
            <a:pPr algn="just"/>
            <a:r>
              <a:rPr lang="tr-TR" sz="2800" dirty="0" smtClean="0"/>
              <a:t>Tuhaf olanı belirgin hale getirmek, analitik bir yaklaşımla ön bilgi kullanımını gerektirirken; aşina olduğumuz şeyleri tuhaflaştırmak, </a:t>
            </a:r>
            <a:r>
              <a:rPr lang="tr-TR" sz="2800" dirty="0" err="1" smtClean="0"/>
              <a:t>varolan</a:t>
            </a:r>
            <a:r>
              <a:rPr lang="tr-TR" sz="2800" dirty="0" smtClean="0"/>
              <a:t> düşüncelerimizden, bildiklerimizden sıyrılıp yeni bir yaklaşım takınmamızı gerektirir. </a:t>
            </a:r>
          </a:p>
          <a:p>
            <a:pPr algn="just"/>
            <a:endParaRPr lang="tr-TR" sz="2800" dirty="0"/>
          </a:p>
          <a:p>
            <a:pPr algn="just"/>
            <a:r>
              <a:rPr lang="tr-TR" sz="2800" dirty="0" smtClean="0"/>
              <a:t>3 alt tekniği vardır:</a:t>
            </a:r>
          </a:p>
          <a:p>
            <a:pPr algn="just"/>
            <a:endParaRPr lang="tr-TR" sz="2800" dirty="0" smtClean="0"/>
          </a:p>
          <a:p>
            <a:pPr lvl="1" algn="just"/>
            <a:r>
              <a:rPr lang="tr-TR" sz="2400" dirty="0" smtClean="0"/>
              <a:t>Doğrudan analoji</a:t>
            </a:r>
          </a:p>
          <a:p>
            <a:pPr lvl="1" algn="just"/>
            <a:r>
              <a:rPr lang="tr-TR" sz="2400" dirty="0" smtClean="0"/>
              <a:t>Kişisel analoji</a:t>
            </a:r>
          </a:p>
          <a:p>
            <a:pPr lvl="1" algn="just"/>
            <a:r>
              <a:rPr lang="tr-TR" sz="2400" dirty="0" smtClean="0"/>
              <a:t>Sembolik </a:t>
            </a:r>
            <a:r>
              <a:rPr lang="tr-TR" sz="2400" dirty="0"/>
              <a:t>analoji (Sak, 2008).</a:t>
            </a:r>
          </a:p>
          <a:p>
            <a:pPr marL="457207" lvl="1" indent="0" algn="just">
              <a:buNone/>
            </a:pPr>
            <a:endParaRPr lang="tr-TR" sz="2400" dirty="0"/>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21</a:t>
            </a:fld>
            <a:endParaRPr lang="tr-TR"/>
          </a:p>
        </p:txBody>
      </p:sp>
    </p:spTree>
    <p:extLst>
      <p:ext uri="{BB962C8B-B14F-4D97-AF65-F5344CB8AC3E}">
        <p14:creationId xmlns:p14="http://schemas.microsoft.com/office/powerpoint/2010/main" val="14742405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b="1" dirty="0" smtClean="0"/>
              <a:t>Doğrudan analoji</a:t>
            </a:r>
            <a:endParaRPr lang="tr-TR" sz="3200" b="1" dirty="0"/>
          </a:p>
        </p:txBody>
      </p:sp>
      <p:sp>
        <p:nvSpPr>
          <p:cNvPr id="3" name="İçerik Yer Tutucusu 2"/>
          <p:cNvSpPr>
            <a:spLocks noGrp="1"/>
          </p:cNvSpPr>
          <p:nvPr>
            <p:ph idx="1"/>
          </p:nvPr>
        </p:nvSpPr>
        <p:spPr>
          <a:xfrm>
            <a:off x="484709" y="2052925"/>
            <a:ext cx="7391249" cy="4195481"/>
          </a:xfrm>
        </p:spPr>
        <p:txBody>
          <a:bodyPr>
            <a:normAutofit/>
          </a:bodyPr>
          <a:lstStyle/>
          <a:p>
            <a:pPr algn="just"/>
            <a:r>
              <a:rPr lang="tr-TR" dirty="0" smtClean="0"/>
              <a:t>Bir durumu başka bir duruma, bir problemi başka bir probleme benzetmek ya da bunlar arasında ilişkiler kurmak doğrudan analojiler yapmaktır. Doğrudan analoji tekniğini kullanarak problem çözmeye çalışan kişi başka problemlerin çözülme yolları konusunda düşünür ve o yolları kendi problemini çözmek için kullanır. </a:t>
            </a:r>
          </a:p>
          <a:p>
            <a:pPr algn="just"/>
            <a:endParaRPr lang="tr-TR" dirty="0"/>
          </a:p>
          <a:p>
            <a:pPr algn="just"/>
            <a:r>
              <a:rPr lang="tr-TR" dirty="0" smtClean="0"/>
              <a:t>Doğrudan analojiye, örümcek ağları ile balık ağları arasında kurulan benzerlik örnek olarak </a:t>
            </a:r>
            <a:r>
              <a:rPr lang="tr-TR" dirty="0"/>
              <a:t>verilebilir (Sak, 2008).</a:t>
            </a:r>
          </a:p>
          <a:p>
            <a:pPr marL="0" indent="0" algn="just">
              <a:buNone/>
            </a:pPr>
            <a:r>
              <a:rPr lang="tr-TR" dirty="0" smtClean="0"/>
              <a:t> </a:t>
            </a:r>
            <a:endParaRPr lang="tr-TR" dirty="0"/>
          </a:p>
        </p:txBody>
      </p:sp>
      <p:sp>
        <p:nvSpPr>
          <p:cNvPr id="4" name="Veri Yer Tutucusu 3"/>
          <p:cNvSpPr>
            <a:spLocks noGrp="1"/>
          </p:cNvSpPr>
          <p:nvPr>
            <p:ph type="dt" sz="half" idx="10"/>
          </p:nvPr>
        </p:nvSpPr>
        <p:spPr/>
        <p:txBody>
          <a:bodyPr/>
          <a:lstStyle/>
          <a:p>
            <a:fld id="{C6CCD780-E828-48FE-BDE2-338529C9887C}"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22</a:t>
            </a:fld>
            <a:endParaRPr lang="tr-TR"/>
          </a:p>
        </p:txBody>
      </p:sp>
    </p:spTree>
    <p:extLst>
      <p:ext uri="{BB962C8B-B14F-4D97-AF65-F5344CB8AC3E}">
        <p14:creationId xmlns:p14="http://schemas.microsoft.com/office/powerpoint/2010/main" val="40826921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dirty="0" smtClean="0"/>
              <a:t>Örneğin, çözmeye çalıştığımız sorunlara benzer olanları kuşların, böceklerin, evcil ya da yabani hayvanların, çiçeklerin ya da doğanın kendisinin nasıl çözdüğünün yolları üzerine düşünmeli ve bağlantılar kurulmalıdır.</a:t>
            </a:r>
          </a:p>
          <a:p>
            <a:pPr algn="just"/>
            <a:endParaRPr lang="tr-TR" dirty="0"/>
          </a:p>
          <a:p>
            <a:pPr algn="just"/>
            <a:r>
              <a:rPr lang="tr-TR" dirty="0" smtClean="0"/>
              <a:t>NASA uzmanlarının şiddetli rüzgarda sineklerin nasıl uçtuğunu araştırarak askeri amaçlı mikro ajan uçaklar geliştirmişlerdir. </a:t>
            </a:r>
            <a:endParaRPr lang="tr-TR" dirty="0"/>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23</a:t>
            </a:fld>
            <a:endParaRPr lang="tr-TR"/>
          </a:p>
        </p:txBody>
      </p:sp>
    </p:spTree>
    <p:extLst>
      <p:ext uri="{BB962C8B-B14F-4D97-AF65-F5344CB8AC3E}">
        <p14:creationId xmlns:p14="http://schemas.microsoft.com/office/powerpoint/2010/main" val="27101464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Kişisel analoji</a:t>
            </a:r>
            <a:endParaRPr lang="tr-TR" b="1" dirty="0"/>
          </a:p>
        </p:txBody>
      </p:sp>
      <p:sp>
        <p:nvSpPr>
          <p:cNvPr id="3" name="İçerik Yer Tutucusu 2"/>
          <p:cNvSpPr>
            <a:spLocks noGrp="1"/>
          </p:cNvSpPr>
          <p:nvPr>
            <p:ph idx="1"/>
          </p:nvPr>
        </p:nvSpPr>
        <p:spPr/>
        <p:txBody>
          <a:bodyPr>
            <a:normAutofit/>
          </a:bodyPr>
          <a:lstStyle/>
          <a:p>
            <a:pPr algn="just"/>
            <a:r>
              <a:rPr lang="tr-TR" dirty="0"/>
              <a:t>Kişisel </a:t>
            </a:r>
            <a:r>
              <a:rPr lang="tr-TR" dirty="0" smtClean="0"/>
              <a:t>analojiler yapabilmek.</a:t>
            </a:r>
          </a:p>
          <a:p>
            <a:pPr algn="just"/>
            <a:endParaRPr lang="tr-TR" dirty="0" smtClean="0"/>
          </a:p>
          <a:p>
            <a:pPr algn="just"/>
            <a:r>
              <a:rPr lang="tr-TR" dirty="0" smtClean="0"/>
              <a:t>Kişisel analoji tekniği ile problem çözmeye çalışan bir kişi problemin bir parçası olur. Bu tür bir yaklaşım, problem konusunda yeni açılımlar ve farklı perspektifler kazandırır. </a:t>
            </a:r>
          </a:p>
          <a:p>
            <a:pPr algn="just"/>
            <a:endParaRPr lang="tr-TR" dirty="0"/>
          </a:p>
          <a:p>
            <a:pPr algn="just"/>
            <a:r>
              <a:rPr lang="tr-TR" dirty="0" smtClean="0"/>
              <a:t>Kişisel analojiye, kendimizi suyu kesilmiş bir derede yeşeren söğüt fidanına benzetmemiz örnek olarak </a:t>
            </a:r>
            <a:r>
              <a:rPr lang="tr-TR" dirty="0"/>
              <a:t>verilebilir (Sak, 2008).</a:t>
            </a:r>
          </a:p>
          <a:p>
            <a:pPr marL="0" indent="0" algn="just">
              <a:buNone/>
            </a:pPr>
            <a:r>
              <a:rPr lang="tr-TR" dirty="0" smtClean="0"/>
              <a:t>  </a:t>
            </a:r>
            <a:endParaRPr lang="tr-TR" dirty="0"/>
          </a:p>
        </p:txBody>
      </p:sp>
      <p:sp>
        <p:nvSpPr>
          <p:cNvPr id="4" name="Veri Yer Tutucusu 3"/>
          <p:cNvSpPr>
            <a:spLocks noGrp="1"/>
          </p:cNvSpPr>
          <p:nvPr>
            <p:ph type="dt" sz="half" idx="10"/>
          </p:nvPr>
        </p:nvSpPr>
        <p:spPr/>
        <p:txBody>
          <a:bodyPr/>
          <a:lstStyle/>
          <a:p>
            <a:fld id="{9481E7FC-38E7-43C3-A65A-8F04A343453A}"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24</a:t>
            </a:fld>
            <a:endParaRPr lang="tr-TR"/>
          </a:p>
        </p:txBody>
      </p:sp>
    </p:spTree>
    <p:extLst>
      <p:ext uri="{BB962C8B-B14F-4D97-AF65-F5344CB8AC3E}">
        <p14:creationId xmlns:p14="http://schemas.microsoft.com/office/powerpoint/2010/main" val="15772526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Bilim dünyasında sık kullanılan bir tekniktir. </a:t>
            </a:r>
          </a:p>
          <a:p>
            <a:pPr algn="just"/>
            <a:endParaRPr lang="tr-TR" dirty="0"/>
          </a:p>
          <a:p>
            <a:pPr algn="just"/>
            <a:r>
              <a:rPr lang="tr-TR" dirty="0" smtClean="0"/>
              <a:t>Einstein, genel görelik kuramını keşfi sürecinde sorunun bir parçası olarak kendini uzayda ışık hızında yol alan bir cisim olarak hayal etmiş</a:t>
            </a:r>
            <a:r>
              <a:rPr lang="tr-TR" smtClean="0"/>
              <a:t>, ‘hayal </a:t>
            </a:r>
            <a:r>
              <a:rPr lang="tr-TR" dirty="0" smtClean="0"/>
              <a:t>gücü bilgiden </a:t>
            </a:r>
            <a:r>
              <a:rPr lang="tr-TR" smtClean="0"/>
              <a:t>daha önemlidir’ </a:t>
            </a:r>
            <a:r>
              <a:rPr lang="tr-TR" dirty="0" smtClean="0"/>
              <a:t>sözüyle bunu desteklemiştir.  </a:t>
            </a:r>
            <a:endParaRPr lang="tr-TR" dirty="0"/>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25</a:t>
            </a:fld>
            <a:endParaRPr lang="tr-TR"/>
          </a:p>
        </p:txBody>
      </p:sp>
    </p:spTree>
    <p:extLst>
      <p:ext uri="{BB962C8B-B14F-4D97-AF65-F5344CB8AC3E}">
        <p14:creationId xmlns:p14="http://schemas.microsoft.com/office/powerpoint/2010/main" val="4813557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Sembolik analoji</a:t>
            </a:r>
            <a:endParaRPr lang="tr-TR" b="1" dirty="0"/>
          </a:p>
        </p:txBody>
      </p:sp>
      <p:sp>
        <p:nvSpPr>
          <p:cNvPr id="3" name="İçerik Yer Tutucusu 2"/>
          <p:cNvSpPr>
            <a:spLocks noGrp="1"/>
          </p:cNvSpPr>
          <p:nvPr>
            <p:ph idx="1"/>
          </p:nvPr>
        </p:nvSpPr>
        <p:spPr/>
        <p:txBody>
          <a:bodyPr>
            <a:normAutofit fontScale="92500" lnSpcReduction="20000"/>
          </a:bodyPr>
          <a:lstStyle/>
          <a:p>
            <a:pPr algn="just"/>
            <a:r>
              <a:rPr lang="tr-TR" dirty="0"/>
              <a:t>Sembolik </a:t>
            </a:r>
            <a:r>
              <a:rPr lang="tr-TR" dirty="0" smtClean="0"/>
              <a:t>analojiler yapabilmek.</a:t>
            </a:r>
          </a:p>
          <a:p>
            <a:pPr algn="just"/>
            <a:endParaRPr lang="tr-TR" dirty="0" smtClean="0"/>
          </a:p>
          <a:p>
            <a:pPr algn="just"/>
            <a:r>
              <a:rPr lang="tr-TR" dirty="0" smtClean="0">
                <a:solidFill>
                  <a:schemeClr val="tx1">
                    <a:lumMod val="95000"/>
                  </a:schemeClr>
                </a:solidFill>
              </a:rPr>
              <a:t>Benzer ya da birbirinin zıddı olan ya da açık bir biçimde ilişkili görülmeyen fikirler, teoriler, davranışlar, tutumlar, imgeler ya da nesneler arasında basit ya da karmaşık ama somut bağlantılar kurmaktır. </a:t>
            </a:r>
          </a:p>
          <a:p>
            <a:pPr algn="just"/>
            <a:endParaRPr lang="tr-TR" dirty="0">
              <a:solidFill>
                <a:schemeClr val="tx1">
                  <a:lumMod val="95000"/>
                </a:schemeClr>
              </a:solidFill>
            </a:endParaRPr>
          </a:p>
          <a:p>
            <a:pPr algn="just"/>
            <a:r>
              <a:rPr lang="tr-TR" dirty="0" smtClean="0">
                <a:solidFill>
                  <a:schemeClr val="tx1">
                    <a:lumMod val="95000"/>
                  </a:schemeClr>
                </a:solidFill>
              </a:rPr>
              <a:t>Anlam transferi, sembolik analojilerin en önemli ayırt edici özelliklerinden birini oluşturur. Bu durumda terimler ya da nesneler gerçek anlamlarının dışında değişmeceli (mecazi) bir biçimde kullanılırlar. Sembolik analojiye akıllıca konuşan fakat delice davrana kişileri atfetmek üzere kullanılan ‘akıllı deli’ benzetmesi örnek olarak verilebilir</a:t>
            </a:r>
            <a:r>
              <a:rPr lang="tr-TR" dirty="0">
                <a:solidFill>
                  <a:schemeClr val="tx1">
                    <a:lumMod val="95000"/>
                  </a:schemeClr>
                </a:solidFill>
              </a:rPr>
              <a:t> (Sak, 2008).</a:t>
            </a:r>
          </a:p>
          <a:p>
            <a:pPr marL="0" indent="0" algn="just">
              <a:buNone/>
            </a:pPr>
            <a:endParaRPr lang="tr-TR" dirty="0"/>
          </a:p>
        </p:txBody>
      </p:sp>
      <p:sp>
        <p:nvSpPr>
          <p:cNvPr id="4" name="Veri Yer Tutucusu 3"/>
          <p:cNvSpPr>
            <a:spLocks noGrp="1"/>
          </p:cNvSpPr>
          <p:nvPr>
            <p:ph type="dt" sz="half" idx="10"/>
          </p:nvPr>
        </p:nvSpPr>
        <p:spPr/>
        <p:txBody>
          <a:bodyPr/>
          <a:lstStyle/>
          <a:p>
            <a:fld id="{5DA49EEF-DBAB-4234-8B4A-3B4757DC5617}"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26</a:t>
            </a:fld>
            <a:endParaRPr lang="tr-TR"/>
          </a:p>
        </p:txBody>
      </p:sp>
    </p:spTree>
    <p:extLst>
      <p:ext uri="{BB962C8B-B14F-4D97-AF65-F5344CB8AC3E}">
        <p14:creationId xmlns:p14="http://schemas.microsoft.com/office/powerpoint/2010/main" val="40826921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Sembolik analoji</a:t>
            </a:r>
          </a:p>
        </p:txBody>
      </p:sp>
      <p:sp>
        <p:nvSpPr>
          <p:cNvPr id="3" name="İçerik Yer Tutucusu 2"/>
          <p:cNvSpPr>
            <a:spLocks noGrp="1"/>
          </p:cNvSpPr>
          <p:nvPr>
            <p:ph idx="1"/>
          </p:nvPr>
        </p:nvSpPr>
        <p:spPr/>
        <p:txBody>
          <a:bodyPr/>
          <a:lstStyle/>
          <a:p>
            <a:pPr algn="just"/>
            <a:endParaRPr lang="tr-TR" dirty="0" smtClean="0"/>
          </a:p>
          <a:p>
            <a:pPr algn="just">
              <a:lnSpc>
                <a:spcPct val="150000"/>
              </a:lnSpc>
            </a:pPr>
            <a:r>
              <a:rPr lang="tr-TR" dirty="0" smtClean="0"/>
              <a:t>‘Ateş düştüğü yeri yakar’ örneğinde somut bir şey olan ateş soyut bir terim olan ‘</a:t>
            </a:r>
            <a:r>
              <a:rPr lang="tr-TR" dirty="0" err="1" smtClean="0"/>
              <a:t>acı’yı</a:t>
            </a:r>
            <a:r>
              <a:rPr lang="tr-TR" dirty="0" smtClean="0"/>
              <a:t> sembolize etmektedir</a:t>
            </a:r>
            <a:r>
              <a:rPr lang="tr-TR" dirty="0"/>
              <a:t> (Sak, 2008).</a:t>
            </a:r>
          </a:p>
          <a:p>
            <a:pPr marL="0" indent="0" algn="just">
              <a:lnSpc>
                <a:spcPct val="150000"/>
              </a:lnSpc>
              <a:buNone/>
            </a:pPr>
            <a:endParaRPr lang="tr-TR" dirty="0"/>
          </a:p>
        </p:txBody>
      </p:sp>
      <p:sp>
        <p:nvSpPr>
          <p:cNvPr id="4" name="Veri Yer Tutucusu 3"/>
          <p:cNvSpPr>
            <a:spLocks noGrp="1"/>
          </p:cNvSpPr>
          <p:nvPr>
            <p:ph type="dt" sz="half" idx="10"/>
          </p:nvPr>
        </p:nvSpPr>
        <p:spPr/>
        <p:txBody>
          <a:bodyPr/>
          <a:lstStyle/>
          <a:p>
            <a:fld id="{D893C1D8-5D28-4E53-8BC5-9114D14788EB}"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27</a:t>
            </a:fld>
            <a:endParaRPr lang="tr-TR"/>
          </a:p>
        </p:txBody>
      </p:sp>
    </p:spTree>
    <p:extLst>
      <p:ext uri="{BB962C8B-B14F-4D97-AF65-F5344CB8AC3E}">
        <p14:creationId xmlns:p14="http://schemas.microsoft.com/office/powerpoint/2010/main" val="24133902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Sembolik analoji</a:t>
            </a:r>
          </a:p>
        </p:txBody>
      </p:sp>
      <p:sp>
        <p:nvSpPr>
          <p:cNvPr id="3" name="İçerik Yer Tutucusu 2"/>
          <p:cNvSpPr>
            <a:spLocks noGrp="1"/>
          </p:cNvSpPr>
          <p:nvPr>
            <p:ph idx="1"/>
          </p:nvPr>
        </p:nvSpPr>
        <p:spPr/>
        <p:txBody>
          <a:bodyPr>
            <a:normAutofit/>
          </a:bodyPr>
          <a:lstStyle/>
          <a:p>
            <a:pPr algn="just"/>
            <a:r>
              <a:rPr lang="tr-TR" dirty="0" smtClean="0">
                <a:solidFill>
                  <a:schemeClr val="tx1">
                    <a:lumMod val="95000"/>
                  </a:schemeClr>
                </a:solidFill>
              </a:rPr>
              <a:t>Sembolik analoji tekniğinin amacı, kendi içinde çelişkili (paradoksal) durumlar oluşturmaktır; özgür mahkum, muhteşem tembel bu tür paradoksa örnek olarak verilebilir. </a:t>
            </a:r>
          </a:p>
          <a:p>
            <a:pPr algn="just"/>
            <a:endParaRPr lang="tr-TR" dirty="0" smtClean="0">
              <a:solidFill>
                <a:schemeClr val="tx1">
                  <a:lumMod val="95000"/>
                </a:schemeClr>
              </a:solidFill>
            </a:endParaRPr>
          </a:p>
          <a:p>
            <a:pPr algn="just"/>
            <a:r>
              <a:rPr lang="tr-TR" dirty="0" smtClean="0">
                <a:solidFill>
                  <a:schemeClr val="tx1">
                    <a:lumMod val="95000"/>
                  </a:schemeClr>
                </a:solidFill>
              </a:rPr>
              <a:t>Sembolik analojilerin en iyi örneklerini yaratıcı yazın ve sanat alanlarında görebiliriz. Edebiyat alanında beğeni toplayan şiirler, romanlar, paradokslar, analojiler ve metaforlar ile örülmüşlerdir. </a:t>
            </a:r>
            <a:endParaRPr lang="tr-TR" dirty="0">
              <a:solidFill>
                <a:schemeClr val="tx1">
                  <a:lumMod val="95000"/>
                </a:schemeClr>
              </a:solidFill>
            </a:endParaRPr>
          </a:p>
        </p:txBody>
      </p:sp>
      <p:sp>
        <p:nvSpPr>
          <p:cNvPr id="4" name="Veri Yer Tutucusu 3"/>
          <p:cNvSpPr>
            <a:spLocks noGrp="1"/>
          </p:cNvSpPr>
          <p:nvPr>
            <p:ph type="dt" sz="half" idx="10"/>
          </p:nvPr>
        </p:nvSpPr>
        <p:spPr/>
        <p:txBody>
          <a:bodyPr/>
          <a:lstStyle/>
          <a:p>
            <a:fld id="{DD8B2483-41DE-4399-9762-B7D83A38252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28</a:t>
            </a:fld>
            <a:endParaRPr lang="tr-TR"/>
          </a:p>
        </p:txBody>
      </p:sp>
    </p:spTree>
    <p:extLst>
      <p:ext uri="{BB962C8B-B14F-4D97-AF65-F5344CB8AC3E}">
        <p14:creationId xmlns:p14="http://schemas.microsoft.com/office/powerpoint/2010/main" val="15982140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smtClean="0"/>
              <a:t>Ünlü </a:t>
            </a:r>
            <a:r>
              <a:rPr lang="tr-TR" dirty="0" smtClean="0">
                <a:solidFill>
                  <a:schemeClr val="tx1">
                    <a:lumMod val="95000"/>
                  </a:schemeClr>
                </a:solidFill>
              </a:rPr>
              <a:t>ressam </a:t>
            </a:r>
            <a:r>
              <a:rPr lang="tr-TR" dirty="0" err="1" smtClean="0">
                <a:solidFill>
                  <a:schemeClr val="tx1">
                    <a:lumMod val="95000"/>
                  </a:schemeClr>
                </a:solidFill>
              </a:rPr>
              <a:t>Frida</a:t>
            </a:r>
            <a:r>
              <a:rPr lang="tr-TR" dirty="0" smtClean="0">
                <a:solidFill>
                  <a:schemeClr val="tx1">
                    <a:lumMod val="95000"/>
                  </a:schemeClr>
                </a:solidFill>
              </a:rPr>
              <a:t> </a:t>
            </a:r>
            <a:r>
              <a:rPr lang="tr-TR" dirty="0" err="1" smtClean="0">
                <a:solidFill>
                  <a:schemeClr val="tx1">
                    <a:lumMod val="95000"/>
                  </a:schemeClr>
                </a:solidFill>
              </a:rPr>
              <a:t>Kahlo’nun</a:t>
            </a:r>
            <a:r>
              <a:rPr lang="tr-TR" dirty="0" smtClean="0">
                <a:solidFill>
                  <a:schemeClr val="tx1">
                    <a:lumMod val="95000"/>
                  </a:schemeClr>
                </a:solidFill>
              </a:rPr>
              <a:t> ‘Geyik’ adlı eseri </a:t>
            </a:r>
          </a:p>
          <a:p>
            <a:pPr algn="just"/>
            <a:endParaRPr lang="tr-TR" dirty="0">
              <a:solidFill>
                <a:schemeClr val="tx1">
                  <a:lumMod val="95000"/>
                </a:schemeClr>
              </a:solidFill>
            </a:endParaRPr>
          </a:p>
          <a:p>
            <a:pPr algn="just"/>
            <a:r>
              <a:rPr lang="tr-TR" dirty="0" smtClean="0"/>
              <a:t>Bu resimde </a:t>
            </a:r>
            <a:r>
              <a:rPr lang="tr-TR" dirty="0" err="1" smtClean="0"/>
              <a:t>Frida</a:t>
            </a:r>
            <a:r>
              <a:rPr lang="tr-TR" dirty="0" smtClean="0"/>
              <a:t>, yaralı bir geyik ile kendi iç dünyası arasında bağlantı kurarak, doğrudan analojiye, kendisini yaralı bir geyiğin yerine koyarak kişisel analojiye ve kendini anlatmak üzere yaralı bir geyiği kullanarak sembolik analojiye yer vermiştir. Diğer yandan bu resimde insan ve hayvan figürlerinin birleştirilerek farklı bir canlı türünün yaratılmasından dolayı morfolojik sentez tekniğine güzel bir örnek olduğu </a:t>
            </a:r>
            <a:r>
              <a:rPr lang="tr-TR" dirty="0"/>
              <a:t>söylenebilir (Sak, 2008).</a:t>
            </a:r>
          </a:p>
          <a:p>
            <a:pPr marL="0" indent="0" algn="just">
              <a:buNone/>
            </a:pPr>
            <a:r>
              <a:rPr lang="tr-TR" dirty="0" smtClean="0"/>
              <a:t>  </a:t>
            </a:r>
            <a:endParaRPr lang="tr-TR" dirty="0"/>
          </a:p>
        </p:txBody>
      </p:sp>
      <p:sp>
        <p:nvSpPr>
          <p:cNvPr id="4" name="Veri Yer Tutucusu 3"/>
          <p:cNvSpPr>
            <a:spLocks noGrp="1"/>
          </p:cNvSpPr>
          <p:nvPr>
            <p:ph type="dt" sz="half" idx="10"/>
          </p:nvPr>
        </p:nvSpPr>
        <p:spPr/>
        <p:txBody>
          <a:bodyPr/>
          <a:lstStyle/>
          <a:p>
            <a:fld id="{2E03F0E5-07B3-4817-A05F-A67DA37EB932}"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29</a:t>
            </a:fld>
            <a:endParaRPr lang="tr-TR"/>
          </a:p>
        </p:txBody>
      </p:sp>
    </p:spTree>
    <p:extLst>
      <p:ext uri="{BB962C8B-B14F-4D97-AF65-F5344CB8AC3E}">
        <p14:creationId xmlns:p14="http://schemas.microsoft.com/office/powerpoint/2010/main" val="2413390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dirty="0" smtClean="0"/>
              <a:t>YARATICILIK KİME GEREKLİ</a:t>
            </a:r>
            <a:endParaRPr lang="tr-TR" sz="3200" dirty="0"/>
          </a:p>
        </p:txBody>
      </p:sp>
      <p:sp>
        <p:nvSpPr>
          <p:cNvPr id="3" name="İçerik Yer Tutucusu 2"/>
          <p:cNvSpPr>
            <a:spLocks noGrp="1"/>
          </p:cNvSpPr>
          <p:nvPr>
            <p:ph idx="1"/>
          </p:nvPr>
        </p:nvSpPr>
        <p:spPr/>
        <p:txBody>
          <a:bodyPr>
            <a:normAutofit/>
          </a:bodyPr>
          <a:lstStyle/>
          <a:p>
            <a:pPr algn="just"/>
            <a:endParaRPr lang="tr-TR" dirty="0" smtClean="0"/>
          </a:p>
          <a:p>
            <a:pPr algn="just">
              <a:lnSpc>
                <a:spcPct val="150000"/>
              </a:lnSpc>
            </a:pPr>
            <a:r>
              <a:rPr lang="tr-TR" dirty="0" smtClean="0"/>
              <a:t>Yaratıcılık geçmişte de bugünde de insanoğlunun dünyayı güzelleştiren, zenginleştiren ve yaşamını kolaylaştıran en önemli özelliği olmuştur8 (Sak, 2008). </a:t>
            </a:r>
          </a:p>
          <a:p>
            <a:pPr algn="just">
              <a:lnSpc>
                <a:spcPct val="150000"/>
              </a:lnSpc>
            </a:pPr>
            <a:endParaRPr lang="tr-TR" dirty="0"/>
          </a:p>
          <a:p>
            <a:pPr marL="0" indent="0" algn="just">
              <a:lnSpc>
                <a:spcPct val="150000"/>
              </a:lnSpc>
              <a:buNone/>
            </a:pPr>
            <a:r>
              <a:rPr lang="tr-TR" sz="1200" dirty="0" smtClean="0"/>
              <a:t>Sak, U. (2008). Yaratıcı Düşünme Teknikleri (İçinde: Okul öncesinde yaratıcılık ve drama eğitimi). Eskişehir, Anadolu Üniversitesi Yayınları. </a:t>
            </a:r>
            <a:endParaRPr lang="tr-TR" sz="1200" dirty="0"/>
          </a:p>
        </p:txBody>
      </p:sp>
      <p:sp>
        <p:nvSpPr>
          <p:cNvPr id="4" name="Veri Yer Tutucusu 3"/>
          <p:cNvSpPr>
            <a:spLocks noGrp="1"/>
          </p:cNvSpPr>
          <p:nvPr>
            <p:ph type="dt" sz="half" idx="10"/>
          </p:nvPr>
        </p:nvSpPr>
        <p:spPr/>
        <p:txBody>
          <a:bodyPr/>
          <a:lstStyle/>
          <a:p>
            <a:fld id="{A54E8EEE-56C1-4272-B17C-A02231B247CC}"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a:t>
            </a:fld>
            <a:endParaRPr lang="tr-TR"/>
          </a:p>
        </p:txBody>
      </p:sp>
    </p:spTree>
    <p:extLst>
      <p:ext uri="{BB962C8B-B14F-4D97-AF65-F5344CB8AC3E}">
        <p14:creationId xmlns:p14="http://schemas.microsoft.com/office/powerpoint/2010/main" val="15772526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sz="1200" dirty="0" smtClean="0"/>
              <a:t>Kaynaklar</a:t>
            </a:r>
          </a:p>
          <a:p>
            <a:pPr marL="0" indent="0">
              <a:buNone/>
            </a:pPr>
            <a:endParaRPr lang="tr-TR" sz="1200" dirty="0" smtClean="0"/>
          </a:p>
          <a:p>
            <a:pPr marL="0" indent="0">
              <a:buNone/>
            </a:pPr>
            <a:r>
              <a:rPr lang="tr-TR" sz="1200" dirty="0" smtClean="0"/>
              <a:t>Sak</a:t>
            </a:r>
            <a:r>
              <a:rPr lang="tr-TR" sz="1200" dirty="0"/>
              <a:t>, U. (2008). Yaratıcı Düşünme Teknikleri (İçinde: Okul öncesinde yaratıcılık ve drama eğitimi). Eskişehir, Anadolu Üniversitesi Yayınları. </a:t>
            </a:r>
          </a:p>
          <a:p>
            <a:endParaRPr lang="tr-TR" dirty="0"/>
          </a:p>
        </p:txBody>
      </p:sp>
      <p:sp>
        <p:nvSpPr>
          <p:cNvPr id="4" name="Veri Yer Tutucusu 3"/>
          <p:cNvSpPr>
            <a:spLocks noGrp="1"/>
          </p:cNvSpPr>
          <p:nvPr>
            <p:ph type="dt" sz="half" idx="10"/>
          </p:nvPr>
        </p:nvSpPr>
        <p:spPr/>
        <p:txBody>
          <a:bodyPr/>
          <a:lstStyle/>
          <a:p>
            <a:fld id="{2B77629E-ECB8-4BB7-9C3A-79498A0DC91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30</a:t>
            </a:fld>
            <a:endParaRPr lang="tr-TR"/>
          </a:p>
        </p:txBody>
      </p:sp>
    </p:spTree>
    <p:extLst>
      <p:ext uri="{BB962C8B-B14F-4D97-AF65-F5344CB8AC3E}">
        <p14:creationId xmlns:p14="http://schemas.microsoft.com/office/powerpoint/2010/main" val="3072123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dirty="0"/>
              <a:t>YARATICILIK KİME GEREKLİ</a:t>
            </a:r>
          </a:p>
        </p:txBody>
      </p:sp>
      <p:sp>
        <p:nvSpPr>
          <p:cNvPr id="3" name="İçerik Yer Tutucusu 2"/>
          <p:cNvSpPr>
            <a:spLocks noGrp="1"/>
          </p:cNvSpPr>
          <p:nvPr>
            <p:ph idx="1"/>
          </p:nvPr>
        </p:nvSpPr>
        <p:spPr/>
        <p:txBody>
          <a:bodyPr/>
          <a:lstStyle/>
          <a:p>
            <a:pPr algn="just"/>
            <a:endParaRPr lang="tr-TR" dirty="0" smtClean="0"/>
          </a:p>
          <a:p>
            <a:pPr algn="just">
              <a:lnSpc>
                <a:spcPct val="150000"/>
              </a:lnSpc>
            </a:pPr>
            <a:r>
              <a:rPr lang="tr-TR" dirty="0" smtClean="0"/>
              <a:t>Binlerce yıl önce insanoğlunun eti kemikten ayırmak için taşı yontup bıçak olarak kullanması ile bugün torunlarının interneti icat etmesi benzer düzeyde yaratılardır (Sak, 2008). </a:t>
            </a:r>
            <a:endParaRPr lang="tr-TR" dirty="0"/>
          </a:p>
        </p:txBody>
      </p:sp>
      <p:sp>
        <p:nvSpPr>
          <p:cNvPr id="4" name="Veri Yer Tutucusu 3"/>
          <p:cNvSpPr>
            <a:spLocks noGrp="1"/>
          </p:cNvSpPr>
          <p:nvPr>
            <p:ph type="dt" sz="half" idx="10"/>
          </p:nvPr>
        </p:nvSpPr>
        <p:spPr/>
        <p:txBody>
          <a:bodyPr/>
          <a:lstStyle/>
          <a:p>
            <a:fld id="{35379CC8-DE68-4EA8-BBA7-4413B83CF047}"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a:t>
            </a:fld>
            <a:endParaRPr lang="tr-TR"/>
          </a:p>
        </p:txBody>
      </p:sp>
    </p:spTree>
    <p:extLst>
      <p:ext uri="{BB962C8B-B14F-4D97-AF65-F5344CB8AC3E}">
        <p14:creationId xmlns:p14="http://schemas.microsoft.com/office/powerpoint/2010/main" val="40826921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lgn="l"/>
            <a:r>
              <a:rPr lang="tr-TR" sz="3600" dirty="0" smtClean="0"/>
              <a:t>Çünkü,</a:t>
            </a:r>
            <a:br>
              <a:rPr lang="tr-TR" sz="3600" dirty="0" smtClean="0"/>
            </a:br>
            <a:endParaRPr lang="tr-TR" sz="3600" dirty="0"/>
          </a:p>
        </p:txBody>
      </p:sp>
      <p:sp>
        <p:nvSpPr>
          <p:cNvPr id="3" name="İçerik Yer Tutucusu 2"/>
          <p:cNvSpPr>
            <a:spLocks noGrp="1"/>
          </p:cNvSpPr>
          <p:nvPr>
            <p:ph idx="1"/>
          </p:nvPr>
        </p:nvSpPr>
        <p:spPr/>
        <p:txBody>
          <a:bodyPr/>
          <a:lstStyle/>
          <a:p>
            <a:pPr marL="0" indent="0" algn="just">
              <a:buNone/>
            </a:pPr>
            <a:endParaRPr lang="tr-TR" dirty="0" smtClean="0"/>
          </a:p>
          <a:p>
            <a:pPr marL="0" indent="0" algn="just">
              <a:lnSpc>
                <a:spcPct val="150000"/>
              </a:lnSpc>
              <a:buNone/>
            </a:pPr>
            <a:r>
              <a:rPr lang="tr-TR" dirty="0" smtClean="0"/>
              <a:t>her ikisi de çağın en çok gereksinim duyulan ve en çok önem verilen buluşlarıdır. Ancak ne internet taş devrinde bir değer taşıyabilirdi, ne de taştan bıçak, bugün bir önem içerirdi. Diğer bir deyişle, yaratıcılık, zamana ve gereksinime bağlı olarak önem kazanır (Sak, 2008).  </a:t>
            </a:r>
          </a:p>
          <a:p>
            <a:endParaRPr lang="tr-TR" dirty="0"/>
          </a:p>
        </p:txBody>
      </p:sp>
      <p:sp>
        <p:nvSpPr>
          <p:cNvPr id="4" name="Veri Yer Tutucusu 3"/>
          <p:cNvSpPr>
            <a:spLocks noGrp="1"/>
          </p:cNvSpPr>
          <p:nvPr>
            <p:ph type="dt" sz="half" idx="10"/>
          </p:nvPr>
        </p:nvSpPr>
        <p:spPr/>
        <p:txBody>
          <a:bodyPr/>
          <a:lstStyle/>
          <a:p>
            <a:fld id="{5218ADE7-BFFE-49E1-85A2-DDA2D23D3564}"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5</a:t>
            </a:fld>
            <a:endParaRPr lang="tr-TR"/>
          </a:p>
        </p:txBody>
      </p:sp>
    </p:spTree>
    <p:extLst>
      <p:ext uri="{BB962C8B-B14F-4D97-AF65-F5344CB8AC3E}">
        <p14:creationId xmlns:p14="http://schemas.microsoft.com/office/powerpoint/2010/main" val="2413390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dirty="0"/>
              <a:t>YARATICILIK KİME GEREKLİ</a:t>
            </a:r>
          </a:p>
        </p:txBody>
      </p:sp>
      <p:sp>
        <p:nvSpPr>
          <p:cNvPr id="3" name="İçerik Yer Tutucusu 2"/>
          <p:cNvSpPr>
            <a:spLocks noGrp="1"/>
          </p:cNvSpPr>
          <p:nvPr>
            <p:ph idx="1"/>
          </p:nvPr>
        </p:nvSpPr>
        <p:spPr/>
        <p:txBody>
          <a:bodyPr/>
          <a:lstStyle/>
          <a:p>
            <a:pPr algn="just"/>
            <a:r>
              <a:rPr lang="tr-TR" dirty="0" smtClean="0"/>
              <a:t>Yaratıcılık yalnızca bilimin, edebiyatın ya da sanatın gelişimi için gerekli değildir. Yaratıcılık, her bireyin, -yetişkin ya da çocuk- gerek duyduğu bir yetenektir. </a:t>
            </a:r>
          </a:p>
          <a:p>
            <a:pPr algn="just"/>
            <a:endParaRPr lang="tr-TR" dirty="0"/>
          </a:p>
          <a:p>
            <a:pPr algn="just"/>
            <a:r>
              <a:rPr lang="tr-TR" dirty="0" smtClean="0"/>
              <a:t>Medeniyeti ileriye taşıyan sıra dışı insanlar gibi sıradan insanlar da en azından yaşamlarının bir bölümünde yaratıcı olmak zorundadırlar (Sak, 2008).  </a:t>
            </a:r>
            <a:endParaRPr lang="tr-TR" dirty="0"/>
          </a:p>
        </p:txBody>
      </p:sp>
      <p:sp>
        <p:nvSpPr>
          <p:cNvPr id="4" name="Veri Yer Tutucusu 3"/>
          <p:cNvSpPr>
            <a:spLocks noGrp="1"/>
          </p:cNvSpPr>
          <p:nvPr>
            <p:ph type="dt" sz="half" idx="10"/>
          </p:nvPr>
        </p:nvSpPr>
        <p:spPr/>
        <p:txBody>
          <a:bodyPr/>
          <a:lstStyle/>
          <a:p>
            <a:fld id="{D2B5830E-7687-4AB4-9D63-0420B2F4D5D2}"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6</a:t>
            </a:fld>
            <a:endParaRPr lang="tr-TR"/>
          </a:p>
        </p:txBody>
      </p:sp>
    </p:spTree>
    <p:extLst>
      <p:ext uri="{BB962C8B-B14F-4D97-AF65-F5344CB8AC3E}">
        <p14:creationId xmlns:p14="http://schemas.microsoft.com/office/powerpoint/2010/main" val="1598214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dirty="0"/>
              <a:t>YARATICILIK KİME GEREKLİ</a:t>
            </a:r>
          </a:p>
        </p:txBody>
      </p:sp>
      <p:sp>
        <p:nvSpPr>
          <p:cNvPr id="3" name="İçerik Yer Tutucusu 2"/>
          <p:cNvSpPr>
            <a:spLocks noGrp="1"/>
          </p:cNvSpPr>
          <p:nvPr>
            <p:ph idx="1"/>
          </p:nvPr>
        </p:nvSpPr>
        <p:spPr/>
        <p:txBody>
          <a:bodyPr/>
          <a:lstStyle/>
          <a:p>
            <a:pPr algn="just">
              <a:lnSpc>
                <a:spcPct val="150000"/>
              </a:lnSpc>
            </a:pPr>
            <a:r>
              <a:rPr lang="tr-TR" dirty="0" smtClean="0"/>
              <a:t>Keşifler, buluşlar ve diğer yenilikler sıra dışı insanlar tarafından yapılırken sıradan insanlar da günlük yaşamlarında karşılaşmış oldukları sorunlara yaratıcı çözümler üretmek zorundadırlar (Sak, 2008).  </a:t>
            </a:r>
            <a:endParaRPr lang="tr-TR" dirty="0"/>
          </a:p>
        </p:txBody>
      </p:sp>
      <p:sp>
        <p:nvSpPr>
          <p:cNvPr id="4" name="Veri Yer Tutucusu 3"/>
          <p:cNvSpPr>
            <a:spLocks noGrp="1"/>
          </p:cNvSpPr>
          <p:nvPr>
            <p:ph type="dt" sz="half" idx="10"/>
          </p:nvPr>
        </p:nvSpPr>
        <p:spPr/>
        <p:txBody>
          <a:bodyPr/>
          <a:lstStyle/>
          <a:p>
            <a:fld id="{B8271000-AFFD-4E24-B0CD-B3FFEC046BDF}"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7</a:t>
            </a:fld>
            <a:endParaRPr lang="tr-TR"/>
          </a:p>
        </p:txBody>
      </p:sp>
    </p:spTree>
    <p:extLst>
      <p:ext uri="{BB962C8B-B14F-4D97-AF65-F5344CB8AC3E}">
        <p14:creationId xmlns:p14="http://schemas.microsoft.com/office/powerpoint/2010/main" val="23424551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YARATICILIK KİME GEREKLİ</a:t>
            </a:r>
          </a:p>
        </p:txBody>
      </p:sp>
      <p:sp>
        <p:nvSpPr>
          <p:cNvPr id="3" name="İçerik Yer Tutucusu 2"/>
          <p:cNvSpPr>
            <a:spLocks noGrp="1"/>
          </p:cNvSpPr>
          <p:nvPr>
            <p:ph idx="1"/>
          </p:nvPr>
        </p:nvSpPr>
        <p:spPr/>
        <p:txBody>
          <a:bodyPr>
            <a:normAutofit fontScale="85000" lnSpcReduction="20000"/>
          </a:bodyPr>
          <a:lstStyle/>
          <a:p>
            <a:pPr algn="just"/>
            <a:r>
              <a:rPr lang="tr-TR" sz="2600" dirty="0" smtClean="0"/>
              <a:t>Damak tadına göre yemek yapması gereken bir aşçının; arkadaşları tarafından oynanmakta olan bir oyuna kabul edilmeyen ve kendi oyun kümesini kurmaya çalışan bir çocuğun; söylenecek sözün kalmadığı bir toplantıda patronlarını ikna etmesi gereken bir genel müdürün; iflas etmek üzere olan bir iş adamının; ilgi duyulmayan sanatına yenilik kazandırmaya çalışan bir ressamın; daha önceki yerçekimi kuramlarının yanlışlığına inanan ve karşıt bir kuram bulmaya çalışan bir bilim insanının sıradan olması beklenemez. Bu tür sorunların çözümünde yaratıcı olunmak zorundadır (Sak, 2008). </a:t>
            </a:r>
          </a:p>
          <a:p>
            <a:endParaRPr lang="tr-TR" dirty="0"/>
          </a:p>
        </p:txBody>
      </p:sp>
      <p:sp>
        <p:nvSpPr>
          <p:cNvPr id="4" name="Veri Yer Tutucusu 3"/>
          <p:cNvSpPr>
            <a:spLocks noGrp="1"/>
          </p:cNvSpPr>
          <p:nvPr>
            <p:ph type="dt" sz="half" idx="10"/>
          </p:nvPr>
        </p:nvSpPr>
        <p:spPr/>
        <p:txBody>
          <a:bodyPr/>
          <a:lstStyle/>
          <a:p>
            <a:fld id="{730697AE-2C83-4D8C-8F89-09B69B27EBFE}"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Kızılhan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8</a:t>
            </a:fld>
            <a:endParaRPr lang="tr-TR"/>
          </a:p>
        </p:txBody>
      </p:sp>
    </p:spTree>
    <p:extLst>
      <p:ext uri="{BB962C8B-B14F-4D97-AF65-F5344CB8AC3E}">
        <p14:creationId xmlns:p14="http://schemas.microsoft.com/office/powerpoint/2010/main" val="757864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80728"/>
            <a:ext cx="8219256" cy="5145435"/>
          </a:xfrm>
        </p:spPr>
        <p:txBody>
          <a:bodyPr>
            <a:normAutofit fontScale="92500" lnSpcReduction="20000"/>
          </a:bodyPr>
          <a:lstStyle/>
          <a:p>
            <a:pPr marL="0" indent="0" algn="ctr">
              <a:buNone/>
            </a:pPr>
            <a:endParaRPr lang="tr-TR" sz="4000" dirty="0"/>
          </a:p>
          <a:p>
            <a:pPr marL="0" indent="0" algn="ctr">
              <a:buNone/>
            </a:pPr>
            <a:endParaRPr lang="tr-TR" sz="4000" b="1" dirty="0" smtClean="0"/>
          </a:p>
          <a:p>
            <a:pPr marL="0" indent="0" algn="ctr">
              <a:buNone/>
            </a:pPr>
            <a:endParaRPr lang="tr-TR" sz="4000" b="1" dirty="0"/>
          </a:p>
          <a:p>
            <a:pPr marL="0" indent="0" algn="ctr">
              <a:buNone/>
            </a:pPr>
            <a:endParaRPr lang="tr-TR" sz="4000" b="1" dirty="0" smtClean="0"/>
          </a:p>
          <a:p>
            <a:pPr marL="0" indent="0" algn="ctr">
              <a:buNone/>
            </a:pPr>
            <a:r>
              <a:rPr lang="tr-TR" sz="4000" b="1" dirty="0" smtClean="0"/>
              <a:t>YARATICI </a:t>
            </a:r>
            <a:r>
              <a:rPr lang="tr-TR" sz="4000" b="1" dirty="0"/>
              <a:t>DÜŞÜNME </a:t>
            </a:r>
            <a:r>
              <a:rPr lang="tr-TR" sz="4000" b="1" dirty="0" smtClean="0"/>
              <a:t>TEKNİKLERİ</a:t>
            </a:r>
          </a:p>
          <a:p>
            <a:pPr marL="0" indent="0" algn="ctr">
              <a:buNone/>
            </a:pPr>
            <a:endParaRPr lang="tr-TR" sz="1100" b="1" dirty="0"/>
          </a:p>
          <a:p>
            <a:pPr marL="0" indent="0" algn="ctr">
              <a:buNone/>
            </a:pPr>
            <a:endParaRPr lang="tr-TR" sz="1100" dirty="0" smtClean="0"/>
          </a:p>
          <a:p>
            <a:pPr marL="0" indent="0" algn="ctr">
              <a:buNone/>
            </a:pPr>
            <a:endParaRPr lang="tr-TR" sz="1100" dirty="0"/>
          </a:p>
          <a:p>
            <a:pPr marL="0" indent="0">
              <a:buNone/>
            </a:pPr>
            <a:r>
              <a:rPr lang="tr-TR" sz="1100" dirty="0" smtClean="0"/>
              <a:t>Sak</a:t>
            </a:r>
            <a:r>
              <a:rPr lang="tr-TR" sz="1100" dirty="0"/>
              <a:t>, U. (2008). Yaratıcı Düşünme Teknikleri (İçinde: Okul öncesinde yaratıcılık ve drama eğitimi). Eskişehir, Anadolu Üniversitesi Yayınları. </a:t>
            </a:r>
            <a:endParaRPr lang="tr-TR" sz="1100" dirty="0" smtClean="0"/>
          </a:p>
          <a:p>
            <a:pPr marL="0" indent="0">
              <a:buNone/>
            </a:pPr>
            <a:endParaRPr lang="tr-TR" sz="1100" i="1" dirty="0" smtClean="0"/>
          </a:p>
          <a:p>
            <a:pPr marL="0" indent="0">
              <a:buNone/>
            </a:pPr>
            <a:endParaRPr lang="tr-TR" sz="1100" i="1" dirty="0"/>
          </a:p>
          <a:p>
            <a:pPr marL="0" indent="0">
              <a:buNone/>
            </a:pPr>
            <a:endParaRPr lang="tr-TR" sz="1100" i="1" dirty="0" smtClean="0"/>
          </a:p>
          <a:p>
            <a:pPr marL="0" indent="0">
              <a:buNone/>
            </a:pPr>
            <a:r>
              <a:rPr lang="tr-TR" sz="1100" i="1" dirty="0" smtClean="0"/>
              <a:t>Not: Bu ders materyali yukarıda referans verilen kitap bölümünden özetlenmiştir. </a:t>
            </a:r>
            <a:endParaRPr lang="tr-TR" sz="1100" i="1" dirty="0"/>
          </a:p>
          <a:p>
            <a:pPr marL="0" indent="0" algn="ctr">
              <a:buNone/>
            </a:pPr>
            <a:endParaRPr lang="tr-TR" sz="4000" b="1" i="1" dirty="0"/>
          </a:p>
          <a:p>
            <a:pPr algn="ctr"/>
            <a:endParaRPr lang="tr-TR" sz="4000" b="1" dirty="0"/>
          </a:p>
        </p:txBody>
      </p:sp>
      <p:sp>
        <p:nvSpPr>
          <p:cNvPr id="4" name="Veri Yer Tutucusu 3"/>
          <p:cNvSpPr>
            <a:spLocks noGrp="1"/>
          </p:cNvSpPr>
          <p:nvPr>
            <p:ph type="dt" sz="half" idx="10"/>
          </p:nvPr>
        </p:nvSpPr>
        <p:spPr/>
        <p:txBody>
          <a:bodyPr/>
          <a:lstStyle/>
          <a:p>
            <a:fld id="{7EF52534-84D7-4C18-A7E7-03E5629B0043}" type="datetime1">
              <a:rPr lang="tr-TR" smtClean="0"/>
              <a:t>15.2.2018</a:t>
            </a:fld>
            <a:endParaRPr lang="tr-TR"/>
          </a:p>
        </p:txBody>
      </p:sp>
      <p:sp>
        <p:nvSpPr>
          <p:cNvPr id="5" name="Altbilgi Yer Tutucusu 4"/>
          <p:cNvSpPr>
            <a:spLocks noGrp="1"/>
          </p:cNvSpPr>
          <p:nvPr>
            <p:ph type="ftr" sz="quarter" idx="11"/>
          </p:nvPr>
        </p:nvSpPr>
        <p:spPr/>
        <p:txBody>
          <a:bodyPr/>
          <a:lstStyle/>
          <a:p>
            <a:r>
              <a:rPr lang="sv-SE" dirty="0" smtClean="0"/>
              <a:t>Öğr. Gör. Dr. Pınar Kızılhan</a:t>
            </a:r>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9</a:t>
            </a:fld>
            <a:endParaRPr lang="tr-TR"/>
          </a:p>
        </p:txBody>
      </p:sp>
    </p:spTree>
    <p:extLst>
      <p:ext uri="{BB962C8B-B14F-4D97-AF65-F5344CB8AC3E}">
        <p14:creationId xmlns:p14="http://schemas.microsoft.com/office/powerpoint/2010/main" val="41474408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181</TotalTime>
  <Words>1855</Words>
  <Application>Microsoft Office PowerPoint</Application>
  <PresentationFormat>Ekran Gösterisi (4:3)</PresentationFormat>
  <Paragraphs>215</Paragraphs>
  <Slides>30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30</vt:i4>
      </vt:variant>
    </vt:vector>
  </HeadingPairs>
  <TitlesOfParts>
    <vt:vector size="36" baseType="lpstr">
      <vt:lpstr>Arial</vt:lpstr>
      <vt:lpstr>Calibri</vt:lpstr>
      <vt:lpstr>Century Gothic</vt:lpstr>
      <vt:lpstr>Times New Roman</vt:lpstr>
      <vt:lpstr>Wingdings 3</vt:lpstr>
      <vt:lpstr>İyon</vt:lpstr>
      <vt:lpstr>EĞİTİMDE ETKİN ÖĞRETİM</vt:lpstr>
      <vt:lpstr>Öğrenme ilkeleri</vt:lpstr>
      <vt:lpstr>YARATICILIK KİME GEREKLİ</vt:lpstr>
      <vt:lpstr>YARATICILIK KİME GEREKLİ</vt:lpstr>
      <vt:lpstr>Çünkü, </vt:lpstr>
      <vt:lpstr>YARATICILIK KİME GEREKLİ</vt:lpstr>
      <vt:lpstr>YARATICILIK KİME GEREKLİ</vt:lpstr>
      <vt:lpstr>YARATICILIK KİME GEREKLİ</vt:lpstr>
      <vt:lpstr>PowerPoint Sunusu</vt:lpstr>
      <vt:lpstr>Morfolojik sentez</vt:lpstr>
      <vt:lpstr>Morfolojik sentez</vt:lpstr>
      <vt:lpstr>Kombinasyon (Birleştirme)</vt:lpstr>
      <vt:lpstr>PowerPoint Sunusu</vt:lpstr>
      <vt:lpstr>PowerPoint Sunusu</vt:lpstr>
      <vt:lpstr>PowerPoint Sunusu</vt:lpstr>
      <vt:lpstr>PowerPoint Sunusu</vt:lpstr>
      <vt:lpstr>PowerPoint Sunusu</vt:lpstr>
      <vt:lpstr>Özellik Listeleme </vt:lpstr>
      <vt:lpstr>Sinektik</vt:lpstr>
      <vt:lpstr>Sinektik</vt:lpstr>
      <vt:lpstr>Sinektik</vt:lpstr>
      <vt:lpstr>Doğrudan analoji</vt:lpstr>
      <vt:lpstr>PowerPoint Sunusu</vt:lpstr>
      <vt:lpstr>Kişisel analoji</vt:lpstr>
      <vt:lpstr>PowerPoint Sunusu</vt:lpstr>
      <vt:lpstr>Sembolik analoji</vt:lpstr>
      <vt:lpstr>Sembolik analoji</vt:lpstr>
      <vt:lpstr>Sembolik analoji</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EĞİTİMDE ETKİN ÖĞRETİM</dc:title>
  <dc:creator>packardbellpc</dc:creator>
  <cp:lastModifiedBy>packardbellpc</cp:lastModifiedBy>
  <cp:revision>27</cp:revision>
  <dcterms:created xsi:type="dcterms:W3CDTF">2014-03-27T22:22:47Z</dcterms:created>
  <dcterms:modified xsi:type="dcterms:W3CDTF">2018-02-15T14:46:41Z</dcterms:modified>
</cp:coreProperties>
</file>