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C495-0555-4A49-B056-E21E8F0674FD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0EF2-2459-40E0-9B35-A4F51F170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403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C495-0555-4A49-B056-E21E8F0674FD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0EF2-2459-40E0-9B35-A4F51F170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02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C495-0555-4A49-B056-E21E8F0674FD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0EF2-2459-40E0-9B35-A4F51F170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341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C495-0555-4A49-B056-E21E8F0674FD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0EF2-2459-40E0-9B35-A4F51F170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58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C495-0555-4A49-B056-E21E8F0674FD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0EF2-2459-40E0-9B35-A4F51F170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365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C495-0555-4A49-B056-E21E8F0674FD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0EF2-2459-40E0-9B35-A4F51F170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841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C495-0555-4A49-B056-E21E8F0674FD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0EF2-2459-40E0-9B35-A4F51F170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143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C495-0555-4A49-B056-E21E8F0674FD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0EF2-2459-40E0-9B35-A4F51F170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306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C495-0555-4A49-B056-E21E8F0674FD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0EF2-2459-40E0-9B35-A4F51F170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23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C495-0555-4A49-B056-E21E8F0674FD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0EF2-2459-40E0-9B35-A4F51F170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274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C495-0555-4A49-B056-E21E8F0674FD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0EF2-2459-40E0-9B35-A4F51F170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323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BC495-0555-4A49-B056-E21E8F0674FD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10EF2-2459-40E0-9B35-A4F51F170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360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Standart Dış Ticaret Teorisi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446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Adam Smith – Mutlak Üstünlükler</a:t>
            </a: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/>
              <a:t>Adam Smith, merkantilizme yönelik eleştirilerin öncülleri arasındadır. </a:t>
            </a:r>
          </a:p>
          <a:p>
            <a:r>
              <a:rPr lang="tr-TR"/>
              <a:t>Uluslararası ticaretin, verimliliği artırmak suretiyle, ticareti yapan bütün ülkelerin refahına katkı sağlayacağını ileri sürmüştür.</a:t>
            </a:r>
          </a:p>
          <a:p>
            <a:r>
              <a:rPr lang="tr-TR"/>
              <a:t>Mutlak üstünlük prensibine göre, bir ülke, ucuza ürettiği malları ihraç edip pahalıya ürettiği malları ithal etmek suretiyle, refahını artırabilir.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5609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Varsayımlar </a:t>
            </a: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İki ülke vardır ve iki mal üretilmektedir. </a:t>
            </a:r>
          </a:p>
          <a:p>
            <a:r>
              <a:rPr lang="tr-TR" dirty="0"/>
              <a:t>Para yoktur. Her bir malın fiyatı, bir diğeri cinsinden ifade edilir. </a:t>
            </a:r>
          </a:p>
          <a:p>
            <a:r>
              <a:rPr lang="tr-TR" dirty="0"/>
              <a:t>Ticarette taşıma gideri yoktur. </a:t>
            </a:r>
          </a:p>
          <a:p>
            <a:r>
              <a:rPr lang="tr-TR" dirty="0"/>
              <a:t>Üretim sadece emek kullanılarak yapılır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Emeğin uluslararası hareketliliği yoktur.  </a:t>
            </a:r>
            <a:endParaRPr lang="tr-TR" dirty="0"/>
          </a:p>
          <a:p>
            <a:r>
              <a:rPr lang="tr-TR" dirty="0"/>
              <a:t>Bir malın değeri, onun üretiminde harcanan emek miktarıyla ölçülür.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780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Mutlak Üstünlükler – Örnek </a:t>
            </a: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981200" y="1341439"/>
            <a:ext cx="8229600" cy="1150937"/>
          </a:xfrm>
        </p:spPr>
        <p:txBody>
          <a:bodyPr/>
          <a:lstStyle/>
          <a:p>
            <a:r>
              <a:rPr lang="tr-TR"/>
              <a:t>Her iki ülkenin, bir günlük emekle üretebileceği mal miktarları:</a:t>
            </a:r>
            <a:endParaRPr lang="en-US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2351089" y="2719388"/>
            <a:ext cx="7405687" cy="366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just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tr-TR" sz="3200">
                <a:latin typeface="Times New Roman" pitchFamily="18" charset="0"/>
              </a:rPr>
              <a:t>                Kumaş (Metre)      Şarap (Litre)</a:t>
            </a:r>
          </a:p>
          <a:p>
            <a:pPr marL="342900" indent="-342900" algn="just">
              <a:spcBef>
                <a:spcPct val="20000"/>
              </a:spcBef>
              <a:buClr>
                <a:schemeClr val="bg2"/>
              </a:buClr>
              <a:buSzPct val="75000"/>
            </a:pPr>
            <a:endParaRPr lang="tr-TR" sz="3200">
              <a:latin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Clr>
                <a:srgbClr val="FFFF00"/>
              </a:buClr>
              <a:buSzPct val="75000"/>
            </a:pPr>
            <a:r>
              <a:rPr lang="tr-TR" sz="3200">
                <a:latin typeface="Times New Roman" pitchFamily="18" charset="0"/>
              </a:rPr>
              <a:t>A Ülkesi       100                        100</a:t>
            </a:r>
          </a:p>
          <a:p>
            <a:pPr marL="342900" indent="-342900" algn="just">
              <a:spcBef>
                <a:spcPct val="20000"/>
              </a:spcBef>
              <a:buClr>
                <a:srgbClr val="FFFF00"/>
              </a:buClr>
              <a:buSzPct val="75000"/>
            </a:pPr>
            <a:endParaRPr lang="tr-TR" sz="3200">
              <a:latin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Clr>
                <a:srgbClr val="FFFF00"/>
              </a:buClr>
              <a:buSzPct val="75000"/>
            </a:pPr>
            <a:r>
              <a:rPr lang="tr-TR" sz="3200">
                <a:latin typeface="Times New Roman" pitchFamily="18" charset="0"/>
              </a:rPr>
              <a:t>B Ülkesi         20                         150</a:t>
            </a:r>
          </a:p>
        </p:txBody>
      </p:sp>
    </p:spTree>
    <p:extLst>
      <p:ext uri="{BB962C8B-B14F-4D97-AF65-F5344CB8AC3E}">
        <p14:creationId xmlns:p14="http://schemas.microsoft.com/office/powerpoint/2010/main" val="3737106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Mutlak Üstünlükler – Örnek</a:t>
            </a: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/>
              <a:t>Uluslararası ticaretin olmadığı durumda </a:t>
            </a:r>
            <a:r>
              <a:rPr lang="tr-TR" i="1"/>
              <a:t>iki günlük</a:t>
            </a:r>
            <a:r>
              <a:rPr lang="tr-TR"/>
              <a:t> toplam kumaş üretimi 120 m., şarap üretimi ise 250 lt.dir. </a:t>
            </a:r>
          </a:p>
          <a:p>
            <a:r>
              <a:rPr lang="tr-TR"/>
              <a:t>Eğer A ülkesi şarap üretmeyip B ülkesinden alırsa ve B ülkesi de tersini yaparsa:</a:t>
            </a:r>
          </a:p>
          <a:p>
            <a:r>
              <a:rPr lang="tr-TR" i="1"/>
              <a:t>İki günlük</a:t>
            </a:r>
            <a:r>
              <a:rPr lang="tr-TR"/>
              <a:t> toplam kumaş üretimi 200 m. şarap üretimi ise 300 lt. olur. </a:t>
            </a:r>
          </a:p>
          <a:p>
            <a:r>
              <a:rPr lang="tr-TR"/>
              <a:t>Uluslararası ticaretin hangi fiyattan yapılacağı sorusuna bu modelde cevap yoktur.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4200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Mukayeseli </a:t>
            </a:r>
            <a:r>
              <a:rPr lang="tr-TR" dirty="0"/>
              <a:t>Üstünlükler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53589" y="2133601"/>
            <a:ext cx="9257211" cy="3261359"/>
          </a:xfrm>
        </p:spPr>
        <p:txBody>
          <a:bodyPr>
            <a:normAutofit/>
          </a:bodyPr>
          <a:lstStyle/>
          <a:p>
            <a:r>
              <a:rPr lang="tr-TR" dirty="0"/>
              <a:t>Eğer bir ülke her iki malı da diğerinden daha ucuza üretiyorsa, uluslararası ticarete ihtiyaç duyar mı</a:t>
            </a:r>
            <a:r>
              <a:rPr lang="tr-TR" dirty="0" smtClean="0"/>
              <a:t>?</a:t>
            </a:r>
          </a:p>
          <a:p>
            <a:r>
              <a:rPr lang="tr-TR" dirty="0" smtClean="0"/>
              <a:t>Ricardo modeli, mutlak üstünlükler gibi, dış ticaretin örüntüsünü emek verimliliğindeki farklarla açıklar.</a:t>
            </a:r>
          </a:p>
          <a:p>
            <a:r>
              <a:rPr lang="tr-TR" dirty="0" smtClean="0"/>
              <a:t>İki yaklaşım arasındaki fark, Ricardo modeli mutlak değil, mukayeseli verim farklarını dikkate alır. </a:t>
            </a:r>
          </a:p>
        </p:txBody>
      </p:sp>
    </p:spTree>
    <p:extLst>
      <p:ext uri="{BB962C8B-B14F-4D97-AF65-F5344CB8AC3E}">
        <p14:creationId xmlns:p14="http://schemas.microsoft.com/office/powerpoint/2010/main" val="658793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Mukayeseli Üstünlükler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Varsayımlar:</a:t>
            </a:r>
          </a:p>
          <a:p>
            <a:r>
              <a:rPr lang="tr-TR" dirty="0" smtClean="0"/>
              <a:t>Üretim tek faktörler (emek) yapılır.</a:t>
            </a:r>
          </a:p>
          <a:p>
            <a:r>
              <a:rPr lang="tr-TR" dirty="0" smtClean="0"/>
              <a:t>İki ülkenin emek verimlilikleri farklıdır.</a:t>
            </a:r>
          </a:p>
          <a:p>
            <a:r>
              <a:rPr lang="tr-TR" dirty="0" smtClean="0"/>
              <a:t>İki mal üretilir (asıl örnekte Kumaş ve Şarap). </a:t>
            </a:r>
          </a:p>
          <a:p>
            <a:r>
              <a:rPr lang="tr-TR" dirty="0" smtClean="0"/>
              <a:t>Hangi malı üretmek daha fazla ücret kazandırıyorsa (kâr yok!), emekçiler, o malı üretir. Her iki malın da üretilebilmesinin tek koşulu, her ikisinin de aynı kazancı sağlamasıdır. </a:t>
            </a:r>
          </a:p>
          <a:p>
            <a:r>
              <a:rPr lang="tr-TR" dirty="0" smtClean="0"/>
              <a:t>İki ülke vardır (bizim ülke ve diğer ülke, ya da asıl örnekte İngiltere ve Portekiz).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16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Mukayeseli Üstünlükler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Ricardo modelinde, İngiltere’deki emeğin kumaş üretimindeki verimliliğinin şarap üretimindeki verimliliğine oranı, Portekiz’deki aynı orana göre yüksektir.</a:t>
            </a:r>
          </a:p>
          <a:p>
            <a:r>
              <a:rPr lang="tr-TR" dirty="0" smtClean="0"/>
              <a:t>Bu durumda, İngiltere kumaş üretiminde, Portekiz ise şarap üretiminde mukayeseli üstünlüğe sahiptir. </a:t>
            </a:r>
          </a:p>
          <a:p>
            <a:r>
              <a:rPr lang="tr-TR" dirty="0" smtClean="0"/>
              <a:t>İki ülke ticaret yaptığında İngiltere kumaş üretiminde tam uzmanlaşır ve kumaş ihraç eder. Karşılığında Portekiz’den şarap satın alır. </a:t>
            </a:r>
          </a:p>
          <a:p>
            <a:r>
              <a:rPr lang="tr-TR" smtClean="0"/>
              <a:t>Portekiz’de ise tam tersi geçerli olur.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623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396</Words>
  <Application>Microsoft Office PowerPoint</Application>
  <PresentationFormat>Widescreen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Standart Dış Ticaret Teorisi</vt:lpstr>
      <vt:lpstr>Adam Smith – Mutlak Üstünlükler</vt:lpstr>
      <vt:lpstr>Varsayımlar </vt:lpstr>
      <vt:lpstr>Mutlak Üstünlükler – Örnek </vt:lpstr>
      <vt:lpstr>Mutlak Üstünlükler – Örnek</vt:lpstr>
      <vt:lpstr>Mukayeseli Üstünlükler</vt:lpstr>
      <vt:lpstr>Mukayeseli Üstünlükler</vt:lpstr>
      <vt:lpstr>Mukayeseli Üstünlükler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Standart Dış Ticaret Teorisi</dc:title>
  <dc:creator>Kemal Kızılca</dc:creator>
  <cp:lastModifiedBy>Kemal Kızılca</cp:lastModifiedBy>
  <cp:revision>6</cp:revision>
  <dcterms:created xsi:type="dcterms:W3CDTF">2019-09-22T16:44:16Z</dcterms:created>
  <dcterms:modified xsi:type="dcterms:W3CDTF">2019-09-22T17:18:06Z</dcterms:modified>
</cp:coreProperties>
</file>