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8" r:id="rId3"/>
    <p:sldId id="305" r:id="rId4"/>
    <p:sldId id="306" r:id="rId5"/>
    <p:sldId id="307" r:id="rId6"/>
    <p:sldId id="304" r:id="rId7"/>
  </p:sldIdLst>
  <p:sldSz cx="12192000" cy="6858000"/>
  <p:notesSz cx="6858000" cy="9144000"/>
  <p:custShowLst>
    <p:custShow name="Özel Gösteri 1" id="0">
      <p:sldLst>
        <p:sld r:id="rId2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32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1167063"/>
          </a:xfrm>
        </p:spPr>
        <p:txBody>
          <a:bodyPr>
            <a:normAutofit/>
          </a:bodyPr>
          <a:lstStyle/>
          <a:p>
            <a:pPr algn="ctr"/>
            <a:r>
              <a:rPr lang="tr-TR" sz="3200" dirty="0"/>
              <a:t>Okul çağı toplumsal gelişim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dirty="0"/>
              <a:t>Arş. Gör. Dr. Münevver ERYALÇIN</a:t>
            </a:r>
          </a:p>
        </p:txBody>
      </p:sp>
    </p:spTree>
    <p:extLst>
      <p:ext uri="{BB962C8B-B14F-4D97-AF65-F5344CB8AC3E}">
        <p14:creationId xmlns:p14="http://schemas.microsoft.com/office/powerpoint/2010/main" val="3241225869"/>
      </p:ext>
    </p:extLst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606A72-78B5-410C-B103-E81A93719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212529"/>
                </a:solidFill>
                <a:latin typeface="MyriadPro"/>
              </a:rPr>
              <a:t>Fiziksel - Motor Gelişim</a:t>
            </a:r>
            <a:br>
              <a:rPr lang="tr-TR" dirty="0">
                <a:solidFill>
                  <a:srgbClr val="212529"/>
                </a:solidFill>
                <a:latin typeface="MyriadPro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D7B817-CB5C-4DD5-8234-5BBE1837C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Tuvalet alışkanlığı kazanırlar.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Kişisel sorumluluklarını yerine getirebilirler.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Öz bakım becerileri gelişmiştir.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 Kaslarının kontrolü gelişmiştir.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Yemeğini yetişkin desteği olmadan rahatlıkla yiyebilirler.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Kıyafetlerini kendileri giyip çıkarabilirler.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5128124"/>
      </p:ext>
    </p:extLst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FF8133-B860-4B0E-A8FE-07F65C21B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212529"/>
                </a:solidFill>
                <a:latin typeface="MyriadPro"/>
              </a:rPr>
              <a:t>Sosyal - Duygusal Gelişim</a:t>
            </a:r>
            <a:br>
              <a:rPr lang="tr-TR" b="1" dirty="0">
                <a:solidFill>
                  <a:srgbClr val="212529"/>
                </a:solidFill>
                <a:latin typeface="MyriadPro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A81E3C-5F44-4445-B063-781144AAA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>
              <a:solidFill>
                <a:srgbClr val="212529"/>
              </a:solidFill>
              <a:latin typeface="MyriadPro"/>
            </a:endParaRP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Kuralları sorgularlar ve sıklıkla neden diye sorarlar.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-aktivitelere katılımda ebeveynleri ile birlikte olmak isterler.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    Kendiliğinden fark ederek öğrendikleri her şey çok önemlidir. Değişken yapıları nedeniyle ev ve okul davranışları arasında farklılıklar görülebilir.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 Zengin hayal güçleri vardır.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Grup oyunlarında beraberlik daha uzundur, grup üyeleri kuralları birlikte koyarlar.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3804552"/>
      </p:ext>
    </p:extLst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0A5680-1034-4065-97FF-8D9DA2AC4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212529"/>
                </a:solidFill>
                <a:latin typeface="MyriadPro"/>
              </a:rPr>
              <a:t>Bilişsel Gelişim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2964A0-CC56-4E83-B9F7-AD3520711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 -          Sorularına yanıt ararlar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Öğrenme ve yaratıcılık faaliyetlerinde en verimli zamanlarını yaşarlar.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Çocuklar çevresine ait yeni keşiflerde bulunur, yetişkin desteğine daha az ihtiyaç duyarlar.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uzun cümleler kurmaya çalışırlar. Olayları ve masalların sırasını bozmadan anlatırlar.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Görsel alanda karmaşık olmayan şekilleri birbirinden ayırt edebilir.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Yön kavramı gelişmeye başlar.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Planlama ve strateji oluşturma becerisine sahiptir.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İfade becerileri artar</a:t>
            </a:r>
          </a:p>
          <a:p>
            <a:pPr algn="l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-          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2678219"/>
      </p:ext>
    </p:extLst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53B0E7-C39E-40E9-A19F-F944F51B9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Aile yaklaşımı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94DB5C-66EC-4112-A5A3-4CE555990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5494" y="2133600"/>
            <a:ext cx="9769118" cy="4565780"/>
          </a:xfrm>
        </p:spPr>
        <p:txBody>
          <a:bodyPr>
            <a:normAutofit/>
          </a:bodyPr>
          <a:lstStyle/>
          <a:p>
            <a:pPr algn="just"/>
            <a:r>
              <a:rPr lang="tr-TR" b="0" i="0" dirty="0">
                <a:solidFill>
                  <a:srgbClr val="212529"/>
                </a:solidFill>
                <a:effectLst/>
                <a:latin typeface="MyriadPro"/>
              </a:rPr>
              <a:t> </a:t>
            </a:r>
            <a:r>
              <a:rPr lang="tr-TR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tr-TR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 dönemde korku, ölüm gibi soyut kavramlara ilişkin uygun yanıtlar verilmelidir. -    </a:t>
            </a:r>
          </a:p>
          <a:p>
            <a:pPr algn="just"/>
            <a:r>
              <a:rPr lang="tr-TR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Cinsellik ile ilgili konular yaşlarına uygun şekilde anlatılmalıdır.</a:t>
            </a:r>
          </a:p>
          <a:p>
            <a:pPr algn="just"/>
            <a:r>
              <a:rPr lang="tr-TR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Aile içinde ne kadar önemli bireyler olduklarına dair mesajlar verilmelidir.</a:t>
            </a:r>
          </a:p>
          <a:p>
            <a:pPr algn="just"/>
            <a:r>
              <a:rPr lang="tr-TR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Akademik becerilerini arttırıcı materyaller ile anne ve baba ile birlikte oynanabilir.</a:t>
            </a:r>
          </a:p>
          <a:p>
            <a:pPr algn="just"/>
            <a:r>
              <a:rPr lang="tr-TR" sz="2400" b="0" i="0" dirty="0"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Öğüt vermek yerine davranışlar ile çocuklara model olunmalıdır.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4620887"/>
      </p:ext>
    </p:extLst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>
                <a:latin typeface="Times New Roman"/>
                <a:ea typeface="Calibri"/>
                <a:cs typeface="Times New Roman"/>
              </a:rPr>
              <a:t>KAYNAKÇA</a:t>
            </a:r>
          </a:p>
          <a:p>
            <a:r>
              <a:rPr lang="tr-TR" dirty="0" err="1"/>
              <a:t>Gander</a:t>
            </a:r>
            <a:r>
              <a:rPr lang="tr-TR" dirty="0"/>
              <a:t>, M. J. ve </a:t>
            </a:r>
            <a:r>
              <a:rPr lang="tr-TR" dirty="0" err="1"/>
              <a:t>Gardiner</a:t>
            </a:r>
            <a:r>
              <a:rPr lang="tr-TR" dirty="0"/>
              <a:t>, H. W. (1993). </a:t>
            </a:r>
            <a:r>
              <a:rPr lang="tr-TR" i="1" dirty="0" err="1"/>
              <a:t>Cocuk</a:t>
            </a:r>
            <a:r>
              <a:rPr lang="tr-TR" i="1" dirty="0"/>
              <a:t> ve Ergen </a:t>
            </a:r>
            <a:r>
              <a:rPr lang="tr-TR" i="1" dirty="0" err="1"/>
              <a:t>Gelisimi</a:t>
            </a:r>
            <a:r>
              <a:rPr lang="tr-TR" dirty="0"/>
              <a:t>. (</a:t>
            </a:r>
            <a:r>
              <a:rPr lang="tr-TR" dirty="0" err="1"/>
              <a:t>Çev</a:t>
            </a:r>
            <a:r>
              <a:rPr lang="tr-TR" dirty="0"/>
              <a:t>.) Çelen, N., Dönmez, A. ve Onur, B. Ankara: İmge </a:t>
            </a:r>
            <a:r>
              <a:rPr lang="tr-TR" dirty="0" err="1"/>
              <a:t>kitabevi</a:t>
            </a:r>
            <a:r>
              <a:rPr lang="tr-TR"/>
              <a:t>.</a:t>
            </a:r>
            <a:endParaRPr lang="tr-TR" dirty="0">
              <a:latin typeface="Times New Roman"/>
              <a:ea typeface="Calibri"/>
              <a:cs typeface="Times New Roman"/>
            </a:endParaRPr>
          </a:p>
          <a:p>
            <a:r>
              <a:rPr lang="tr-TR" dirty="0" err="1">
                <a:latin typeface="Times New Roman"/>
                <a:ea typeface="Calibri"/>
                <a:cs typeface="Times New Roman"/>
              </a:rPr>
              <a:t>Maguire</a:t>
            </a:r>
            <a:r>
              <a:rPr lang="tr-TR" dirty="0">
                <a:latin typeface="Times New Roman"/>
                <a:ea typeface="Calibri"/>
                <a:cs typeface="Times New Roman"/>
              </a:rPr>
              <a:t>, L. (2002).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Clinical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Social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Work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.</a:t>
            </a:r>
            <a:r>
              <a:rPr lang="tr-TR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Canada</a:t>
            </a:r>
            <a:r>
              <a:rPr lang="tr-TR" dirty="0">
                <a:latin typeface="Times New Roman"/>
                <a:ea typeface="Calibri"/>
                <a:cs typeface="Times New Roman"/>
              </a:rPr>
              <a:t>: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Brooks</a:t>
            </a:r>
            <a:r>
              <a:rPr lang="tr-TR" dirty="0">
                <a:latin typeface="Times New Roman"/>
                <a:ea typeface="Calibri"/>
                <a:cs typeface="Times New Roman"/>
              </a:rPr>
              <a:t>/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Cole</a:t>
            </a:r>
            <a:r>
              <a:rPr lang="tr-TR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Product</a:t>
            </a:r>
            <a:r>
              <a:rPr lang="tr-TR" dirty="0">
                <a:latin typeface="Times New Roman"/>
                <a:ea typeface="Calibri"/>
                <a:cs typeface="Times New Roman"/>
              </a:rPr>
              <a:t>.</a:t>
            </a:r>
          </a:p>
          <a:p>
            <a:r>
              <a:rPr lang="tr-TR" dirty="0" err="1"/>
              <a:t>Zastrow</a:t>
            </a:r>
            <a:r>
              <a:rPr lang="tr-TR" dirty="0"/>
              <a:t>, C. (1999).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Practice</a:t>
            </a:r>
            <a:r>
              <a:rPr lang="tr-TR" i="1" dirty="0"/>
              <a:t> of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Work</a:t>
            </a:r>
            <a:r>
              <a:rPr lang="tr-TR" i="1" dirty="0"/>
              <a:t>.</a:t>
            </a:r>
            <a:r>
              <a:rPr lang="tr-TR" b="1" dirty="0"/>
              <a:t> </a:t>
            </a:r>
            <a:r>
              <a:rPr lang="tr-TR" dirty="0"/>
              <a:t>CA: </a:t>
            </a:r>
            <a:r>
              <a:rPr lang="tr-TR" dirty="0" err="1"/>
              <a:t>Brooks</a:t>
            </a:r>
            <a:r>
              <a:rPr lang="tr-TR" dirty="0"/>
              <a:t>/</a:t>
            </a:r>
            <a:r>
              <a:rPr lang="tr-TR" dirty="0" err="1"/>
              <a:t>Cole</a:t>
            </a:r>
            <a:r>
              <a:rPr lang="tr-TR" dirty="0"/>
              <a:t> </a:t>
            </a:r>
            <a:r>
              <a:rPr lang="tr-TR" dirty="0" err="1"/>
              <a:t>Publishing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.</a:t>
            </a:r>
          </a:p>
          <a:p>
            <a:endParaRPr lang="tr-TR" dirty="0">
              <a:latin typeface="Calibri"/>
              <a:ea typeface="Calibri"/>
              <a:cs typeface="Times New Roman"/>
            </a:endParaRPr>
          </a:p>
          <a:p>
            <a:endParaRPr lang="tr-TR" dirty="0">
              <a:latin typeface="Times New Roman"/>
              <a:ea typeface="Calibri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501</TotalTime>
  <Words>331</Words>
  <Application>Microsoft Office PowerPoint</Application>
  <PresentationFormat>Geniş ekran</PresentationFormat>
  <Paragraphs>37</Paragraphs>
  <Slides>6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  <vt:variant>
        <vt:lpstr>Özel Gösteriler</vt:lpstr>
      </vt:variant>
      <vt:variant>
        <vt:i4>1</vt:i4>
      </vt:variant>
    </vt:vector>
  </HeadingPairs>
  <TitlesOfParts>
    <vt:vector size="14" baseType="lpstr">
      <vt:lpstr>Arial</vt:lpstr>
      <vt:lpstr>Calibri</vt:lpstr>
      <vt:lpstr>Century Gothic</vt:lpstr>
      <vt:lpstr>MyriadPro</vt:lpstr>
      <vt:lpstr>Times New Roman</vt:lpstr>
      <vt:lpstr>Wingdings 3</vt:lpstr>
      <vt:lpstr>Duman</vt:lpstr>
      <vt:lpstr>Okul çağı toplumsal gelişim </vt:lpstr>
      <vt:lpstr>Fiziksel - Motor Gelişim </vt:lpstr>
      <vt:lpstr>Sosyal - Duygusal Gelişim </vt:lpstr>
      <vt:lpstr>Bilişsel Gelişim </vt:lpstr>
      <vt:lpstr>Aile yaklaşımı</vt:lpstr>
      <vt:lpstr>PowerPoint Sunusu</vt:lpstr>
      <vt:lpstr>Özel Gösteri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Munevver.Goker</cp:lastModifiedBy>
  <cp:revision>74</cp:revision>
  <dcterms:created xsi:type="dcterms:W3CDTF">2014-05-19T11:47:06Z</dcterms:created>
  <dcterms:modified xsi:type="dcterms:W3CDTF">2021-11-16T14:37:43Z</dcterms:modified>
</cp:coreProperties>
</file>