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24" autoAdjust="0"/>
  </p:normalViewPr>
  <p:slideViewPr>
    <p:cSldViewPr>
      <p:cViewPr varScale="1">
        <p:scale>
          <a:sx n="73" d="100"/>
          <a:sy n="73" d="100"/>
        </p:scale>
        <p:origin x="148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KENTSEL TOPLUMSAL HAREKETLER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Kentsel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David </a:t>
            </a:r>
            <a:r>
              <a:rPr lang="tr-TR" dirty="0" err="1" smtClean="0"/>
              <a:t>Harvey’in</a:t>
            </a:r>
            <a:r>
              <a:rPr lang="tr-TR" dirty="0" smtClean="0"/>
              <a:t> «Asi Şehirler» kitabı üzerinden bir tartışma yürüteceğiz</a:t>
            </a:r>
          </a:p>
          <a:p>
            <a:pPr lvl="1"/>
            <a:endParaRPr lang="tr-TR" dirty="0"/>
          </a:p>
          <a:p>
            <a:pPr marL="457200" lvl="1" indent="0">
              <a:buNone/>
            </a:pPr>
            <a:r>
              <a:rPr lang="en-CA" dirty="0" smtClean="0"/>
              <a:t> </a:t>
            </a:r>
            <a:endParaRPr lang="tr-TR" dirty="0"/>
          </a:p>
          <a:p>
            <a:endParaRPr lang="tr-TR" dirty="0" smtClean="0"/>
          </a:p>
          <a:p>
            <a:pPr lvl="0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836" y="2708920"/>
            <a:ext cx="2952328" cy="3743821"/>
          </a:xfrm>
          <a:prstGeom prst="rect">
            <a:avLst/>
          </a:prstGeom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Kentsel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Harvey’in</a:t>
            </a:r>
            <a:r>
              <a:rPr lang="tr-TR" dirty="0" smtClean="0"/>
              <a:t> temel soruları</a:t>
            </a:r>
          </a:p>
          <a:p>
            <a:pPr lvl="1"/>
            <a:r>
              <a:rPr lang="en-CA" dirty="0"/>
              <a:t>Hem </a:t>
            </a:r>
            <a:r>
              <a:rPr lang="en-CA" dirty="0" err="1"/>
              <a:t>şehir</a:t>
            </a:r>
            <a:r>
              <a:rPr lang="en-CA" dirty="0"/>
              <a:t> </a:t>
            </a:r>
            <a:r>
              <a:rPr lang="en-CA" dirty="0" err="1"/>
              <a:t>içinde</a:t>
            </a:r>
            <a:r>
              <a:rPr lang="en-CA" dirty="0"/>
              <a:t> </a:t>
            </a:r>
            <a:r>
              <a:rPr lang="en-CA" dirty="0" err="1"/>
              <a:t>cereyan</a:t>
            </a:r>
            <a:r>
              <a:rPr lang="en-CA" dirty="0"/>
              <a:t> </a:t>
            </a:r>
            <a:r>
              <a:rPr lang="en-CA" dirty="0" err="1"/>
              <a:t>eden</a:t>
            </a:r>
            <a:r>
              <a:rPr lang="en-CA" dirty="0"/>
              <a:t> hem de </a:t>
            </a:r>
            <a:r>
              <a:rPr lang="en-CA" dirty="0" err="1"/>
              <a:t>şehri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şehir</a:t>
            </a:r>
            <a:r>
              <a:rPr lang="en-CA" dirty="0"/>
              <a:t> </a:t>
            </a:r>
            <a:r>
              <a:rPr lang="en-CA" dirty="0" err="1"/>
              <a:t>yaşamını</a:t>
            </a:r>
            <a:r>
              <a:rPr lang="en-CA" dirty="0"/>
              <a:t> </a:t>
            </a:r>
            <a:r>
              <a:rPr lang="en-CA" dirty="0" err="1"/>
              <a:t>konu</a:t>
            </a:r>
            <a:r>
              <a:rPr lang="en-CA" dirty="0"/>
              <a:t> </a:t>
            </a:r>
            <a:r>
              <a:rPr lang="en-CA" dirty="0" err="1"/>
              <a:t>edinen</a:t>
            </a:r>
            <a:r>
              <a:rPr lang="en-CA" dirty="0"/>
              <a:t> </a:t>
            </a:r>
            <a:r>
              <a:rPr lang="en-CA" dirty="0" err="1" smtClean="0"/>
              <a:t>mücadeleler</a:t>
            </a:r>
            <a:r>
              <a:rPr lang="tr-TR" dirty="0"/>
              <a:t> </a:t>
            </a:r>
            <a:r>
              <a:rPr lang="tr-TR" dirty="0" smtClean="0"/>
              <a:t>ne zaman başlamıştır?</a:t>
            </a:r>
          </a:p>
          <a:p>
            <a:pPr lvl="1"/>
            <a:r>
              <a:rPr lang="tr-TR" dirty="0" smtClean="0"/>
              <a:t>Bugün şehri temel alan hareketlerin eski sınıf hareketlerine göre farklılıkları nelerdir?</a:t>
            </a:r>
          </a:p>
          <a:p>
            <a:pPr lvl="1"/>
            <a:r>
              <a:rPr lang="tr-TR" dirty="0" smtClean="0"/>
              <a:t>Şehir ölçeğinde ve merkezindeki bir hareket genel bir toplumsal dönüşüm yaratabilir mi? </a:t>
            </a:r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Kentsel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Kentsel </a:t>
            </a:r>
            <a:r>
              <a:rPr lang="tr-TR" dirty="0" err="1" smtClean="0"/>
              <a:t>Toplumsla</a:t>
            </a:r>
            <a:r>
              <a:rPr lang="tr-TR" dirty="0" smtClean="0"/>
              <a:t> Hareketlerin Ayrıksı Özellikleri</a:t>
            </a:r>
          </a:p>
          <a:p>
            <a:pPr lvl="1"/>
            <a:r>
              <a:rPr lang="tr-TR" dirty="0"/>
              <a:t>Y</a:t>
            </a:r>
            <a:r>
              <a:rPr lang="en-CA" dirty="0" smtClean="0"/>
              <a:t>akın </a:t>
            </a:r>
            <a:r>
              <a:rPr lang="en-CA" dirty="0" err="1"/>
              <a:t>temas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iletişim</a:t>
            </a:r>
            <a:r>
              <a:rPr lang="en-CA" dirty="0"/>
              <a:t>; </a:t>
            </a:r>
            <a:endParaRPr lang="tr-TR" dirty="0"/>
          </a:p>
          <a:p>
            <a:pPr lvl="1"/>
            <a:r>
              <a:rPr lang="tr-TR" dirty="0"/>
              <a:t>H</a:t>
            </a:r>
            <a:r>
              <a:rPr lang="en-CA" dirty="0" err="1" smtClean="0"/>
              <a:t>eterojenliğe</a:t>
            </a:r>
            <a:r>
              <a:rPr lang="en-CA" dirty="0" smtClean="0"/>
              <a:t> </a:t>
            </a:r>
            <a:r>
              <a:rPr lang="en-CA" dirty="0"/>
              <a:t>ragmen </a:t>
            </a:r>
            <a:r>
              <a:rPr lang="en-CA" dirty="0" err="1" smtClean="0"/>
              <a:t>ortak</a:t>
            </a:r>
            <a:r>
              <a:rPr lang="en-CA" dirty="0" smtClean="0"/>
              <a:t> </a:t>
            </a:r>
            <a:r>
              <a:rPr lang="en-CA" dirty="0" err="1"/>
              <a:t>gündem</a:t>
            </a:r>
            <a:r>
              <a:rPr lang="en-CA" dirty="0"/>
              <a:t>; c) </a:t>
            </a:r>
            <a:endParaRPr lang="tr-TR" dirty="0" smtClean="0"/>
          </a:p>
          <a:p>
            <a:pPr lvl="1"/>
            <a:r>
              <a:rPr lang="en-CA" dirty="0" err="1" smtClean="0"/>
              <a:t>küresel</a:t>
            </a:r>
            <a:r>
              <a:rPr lang="en-CA" dirty="0" smtClean="0"/>
              <a:t> </a:t>
            </a:r>
            <a:r>
              <a:rPr lang="en-CA" dirty="0" err="1"/>
              <a:t>ortak</a:t>
            </a:r>
            <a:r>
              <a:rPr lang="en-CA" dirty="0"/>
              <a:t> </a:t>
            </a:r>
            <a:r>
              <a:rPr lang="en-CA" dirty="0" err="1" smtClean="0"/>
              <a:t>gündem</a:t>
            </a:r>
            <a:r>
              <a:rPr lang="en-CA" dirty="0" smtClean="0"/>
              <a:t>.</a:t>
            </a:r>
            <a:endParaRPr lang="tr-TR" dirty="0" smtClean="0"/>
          </a:p>
          <a:p>
            <a:pPr lvl="1"/>
            <a:r>
              <a:rPr lang="en-CA" dirty="0" err="1" smtClean="0"/>
              <a:t>sermaye</a:t>
            </a:r>
            <a:r>
              <a:rPr lang="en-CA" dirty="0" smtClean="0"/>
              <a:t> </a:t>
            </a:r>
            <a:r>
              <a:rPr lang="en-CA" dirty="0" err="1" smtClean="0"/>
              <a:t>ve</a:t>
            </a:r>
            <a:r>
              <a:rPr lang="en-CA" dirty="0" smtClean="0"/>
              <a:t> </a:t>
            </a:r>
            <a:r>
              <a:rPr lang="en-CA" dirty="0" err="1"/>
              <a:t>iktidarla</a:t>
            </a:r>
            <a:r>
              <a:rPr lang="en-CA" dirty="0"/>
              <a:t> </a:t>
            </a:r>
            <a:r>
              <a:rPr lang="en-CA" dirty="0" err="1" smtClean="0"/>
              <a:t>yüzleşme</a:t>
            </a:r>
            <a:endParaRPr lang="tr-TR" dirty="0" smtClean="0"/>
          </a:p>
          <a:p>
            <a:pPr lvl="1"/>
            <a:r>
              <a:rPr lang="en-CA" dirty="0" err="1" smtClean="0"/>
              <a:t>aynı</a:t>
            </a:r>
            <a:r>
              <a:rPr lang="en-CA" dirty="0" smtClean="0"/>
              <a:t> </a:t>
            </a:r>
            <a:r>
              <a:rPr lang="en-CA" dirty="0" err="1"/>
              <a:t>mekanı</a:t>
            </a:r>
            <a:r>
              <a:rPr lang="en-CA" dirty="0"/>
              <a:t> </a:t>
            </a:r>
            <a:r>
              <a:rPr lang="en-CA" dirty="0" err="1" smtClean="0"/>
              <a:t>paylaşma</a:t>
            </a:r>
            <a:endParaRPr lang="tr-TR" dirty="0"/>
          </a:p>
          <a:p>
            <a:pPr lvl="1"/>
            <a:r>
              <a:rPr lang="en-CA" dirty="0" smtClean="0"/>
              <a:t> </a:t>
            </a:r>
            <a:r>
              <a:rPr lang="en-CA" dirty="0" err="1"/>
              <a:t>bizzat</a:t>
            </a:r>
            <a:r>
              <a:rPr lang="en-CA" dirty="0"/>
              <a:t> </a:t>
            </a:r>
            <a:r>
              <a:rPr lang="en-CA" dirty="0" err="1"/>
              <a:t>şehrin</a:t>
            </a:r>
            <a:r>
              <a:rPr lang="en-CA" dirty="0"/>
              <a:t> </a:t>
            </a:r>
            <a:r>
              <a:rPr lang="en-CA" dirty="0" err="1"/>
              <a:t>topografyası</a:t>
            </a:r>
            <a:r>
              <a:rPr lang="en-CA" dirty="0"/>
              <a:t>, </a:t>
            </a:r>
            <a:r>
              <a:rPr lang="en-CA" dirty="0" err="1"/>
              <a:t>işleyişi</a:t>
            </a:r>
            <a:r>
              <a:rPr lang="en-CA" dirty="0"/>
              <a:t> </a:t>
            </a:r>
            <a:r>
              <a:rPr lang="en-CA" dirty="0" err="1"/>
              <a:t>aksatabilme</a:t>
            </a:r>
            <a:endParaRPr lang="tr-TR" dirty="0"/>
          </a:p>
          <a:p>
            <a:pPr lvl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Kentsel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 </a:t>
            </a:r>
            <a:r>
              <a:rPr lang="tr-TR" dirty="0" smtClean="0"/>
              <a:t>Neden kentler?</a:t>
            </a:r>
          </a:p>
          <a:p>
            <a:pPr lvl="1"/>
            <a:r>
              <a:rPr lang="en-CA" dirty="0" err="1" smtClean="0"/>
              <a:t>Kentleşmenin</a:t>
            </a:r>
            <a:r>
              <a:rPr lang="en-CA" dirty="0" smtClean="0"/>
              <a:t> </a:t>
            </a:r>
            <a:r>
              <a:rPr lang="en-CA" dirty="0" err="1"/>
              <a:t>kendisinin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üretim</a:t>
            </a:r>
            <a:r>
              <a:rPr lang="en-CA" dirty="0"/>
              <a:t> </a:t>
            </a:r>
            <a:r>
              <a:rPr lang="en-CA" dirty="0" err="1"/>
              <a:t>süreci</a:t>
            </a:r>
            <a:r>
              <a:rPr lang="en-CA" dirty="0"/>
              <a:t> </a:t>
            </a:r>
            <a:r>
              <a:rPr lang="en-CA" dirty="0" err="1"/>
              <a:t>olması</a:t>
            </a:r>
            <a:r>
              <a:rPr lang="en-CA" dirty="0"/>
              <a:t>.. </a:t>
            </a:r>
            <a:endParaRPr lang="tr-TR" dirty="0" smtClean="0"/>
          </a:p>
          <a:p>
            <a:pPr lvl="2"/>
            <a:r>
              <a:rPr lang="tr-TR" dirty="0" err="1" smtClean="0"/>
              <a:t>Fabriksanın</a:t>
            </a:r>
            <a:r>
              <a:rPr lang="tr-TR" dirty="0" smtClean="0"/>
              <a:t> sadece şehirde olması</a:t>
            </a:r>
            <a:r>
              <a:rPr lang="en-CA" dirty="0" smtClean="0"/>
              <a:t> </a:t>
            </a:r>
            <a:r>
              <a:rPr lang="en-CA" dirty="0" err="1"/>
              <a:t>değil</a:t>
            </a:r>
            <a:r>
              <a:rPr lang="en-CA" dirty="0"/>
              <a:t> </a:t>
            </a:r>
            <a:r>
              <a:rPr lang="en-CA" dirty="0" err="1"/>
              <a:t>şehrin</a:t>
            </a:r>
            <a:r>
              <a:rPr lang="en-CA" dirty="0"/>
              <a:t> </a:t>
            </a:r>
            <a:r>
              <a:rPr lang="en-CA" dirty="0" err="1"/>
              <a:t>kendisinin</a:t>
            </a:r>
            <a:r>
              <a:rPr lang="en-CA" dirty="0"/>
              <a:t> </a:t>
            </a:r>
            <a:r>
              <a:rPr lang="en-CA" dirty="0" err="1"/>
              <a:t>fabrika</a:t>
            </a:r>
            <a:r>
              <a:rPr lang="en-CA" dirty="0"/>
              <a:t> </a:t>
            </a:r>
            <a:r>
              <a:rPr lang="en-CA" dirty="0" err="1"/>
              <a:t>olması</a:t>
            </a:r>
            <a:r>
              <a:rPr lang="en-CA" dirty="0"/>
              <a:t>. </a:t>
            </a:r>
            <a:endParaRPr lang="tr-TR" dirty="0"/>
          </a:p>
          <a:p>
            <a:pPr lvl="3"/>
            <a:r>
              <a:rPr lang="en-CA" dirty="0" smtClean="0"/>
              <a:t>(</a:t>
            </a:r>
            <a:r>
              <a:rPr lang="en-CA" dirty="0" err="1" smtClean="0"/>
              <a:t>Kiralar</a:t>
            </a:r>
            <a:r>
              <a:rPr lang="en-CA" dirty="0" smtClean="0"/>
              <a:t> </a:t>
            </a:r>
            <a:r>
              <a:rPr lang="en-CA" dirty="0" err="1"/>
              <a:t>yoluyla</a:t>
            </a:r>
            <a:r>
              <a:rPr lang="en-CA" dirty="0"/>
              <a:t> </a:t>
            </a:r>
            <a:r>
              <a:rPr lang="en-CA" dirty="0" err="1"/>
              <a:t>ücretlerin</a:t>
            </a:r>
            <a:r>
              <a:rPr lang="en-CA" dirty="0"/>
              <a:t> </a:t>
            </a:r>
            <a:r>
              <a:rPr lang="en-CA" dirty="0" err="1"/>
              <a:t>gerialınmaıs</a:t>
            </a:r>
            <a:r>
              <a:rPr lang="en-CA" dirty="0"/>
              <a:t>; </a:t>
            </a:r>
            <a:r>
              <a:rPr lang="en-CA" dirty="0" err="1"/>
              <a:t>şehir</a:t>
            </a:r>
            <a:r>
              <a:rPr lang="en-CA" dirty="0"/>
              <a:t> </a:t>
            </a:r>
            <a:r>
              <a:rPr lang="en-CA" dirty="0" err="1"/>
              <a:t>içi</a:t>
            </a:r>
            <a:r>
              <a:rPr lang="en-CA" dirty="0"/>
              <a:t> </a:t>
            </a:r>
            <a:r>
              <a:rPr lang="en-CA" dirty="0" err="1" smtClean="0"/>
              <a:t>tüketim</a:t>
            </a:r>
            <a:r>
              <a:rPr lang="tr-TR" dirty="0" smtClean="0"/>
              <a:t>;</a:t>
            </a:r>
            <a:r>
              <a:rPr lang="tr-TR" dirty="0"/>
              <a:t> </a:t>
            </a:r>
            <a:r>
              <a:rPr lang="tr-TR" dirty="0" smtClean="0"/>
              <a:t>i</a:t>
            </a:r>
            <a:r>
              <a:rPr lang="en-CA" dirty="0" err="1" smtClean="0"/>
              <a:t>nşaat</a:t>
            </a:r>
            <a:r>
              <a:rPr lang="en-CA" dirty="0" smtClean="0"/>
              <a:t> </a:t>
            </a:r>
            <a:r>
              <a:rPr lang="en-CA" dirty="0" err="1" smtClean="0"/>
              <a:t>işçi</a:t>
            </a:r>
            <a:r>
              <a:rPr lang="tr-TR" dirty="0" err="1" smtClean="0"/>
              <a:t>leri</a:t>
            </a:r>
            <a:r>
              <a:rPr lang="en-CA" dirty="0" smtClean="0"/>
              <a:t>, </a:t>
            </a:r>
            <a:r>
              <a:rPr lang="en-CA" dirty="0" err="1"/>
              <a:t>mağaza</a:t>
            </a:r>
            <a:r>
              <a:rPr lang="en-CA" dirty="0"/>
              <a:t> </a:t>
            </a:r>
            <a:r>
              <a:rPr lang="en-CA" dirty="0" err="1"/>
              <a:t>kasiyerleri</a:t>
            </a:r>
            <a:r>
              <a:rPr lang="en-CA" dirty="0"/>
              <a:t>, </a:t>
            </a:r>
            <a:r>
              <a:rPr lang="en-CA" dirty="0" err="1"/>
              <a:t>mobilyacılar</a:t>
            </a:r>
            <a:r>
              <a:rPr lang="en-CA" dirty="0" smtClean="0"/>
              <a:t>.</a:t>
            </a:r>
            <a:r>
              <a:rPr lang="en-CA" dirty="0"/>
              <a:t> </a:t>
            </a:r>
            <a:endParaRPr lang="tr-TR" dirty="0"/>
          </a:p>
          <a:p>
            <a:pPr lvl="0"/>
            <a:r>
              <a:rPr lang="en-CA" dirty="0" smtClean="0"/>
              <a:t> </a:t>
            </a:r>
            <a:r>
              <a:rPr lang="en-CA" dirty="0" err="1"/>
              <a:t>İşçi</a:t>
            </a:r>
            <a:r>
              <a:rPr lang="en-CA" dirty="0"/>
              <a:t> </a:t>
            </a:r>
            <a:r>
              <a:rPr lang="en-CA" dirty="0" err="1"/>
              <a:t>sınıfının</a:t>
            </a:r>
            <a:r>
              <a:rPr lang="en-CA" dirty="0"/>
              <a:t> </a:t>
            </a:r>
            <a:r>
              <a:rPr lang="en-CA" dirty="0" err="1"/>
              <a:t>heterojenleşmesi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ortaklığın</a:t>
            </a:r>
            <a:r>
              <a:rPr lang="en-CA" dirty="0"/>
              <a:t> </a:t>
            </a:r>
            <a:r>
              <a:rPr lang="en-CA" dirty="0" err="1"/>
              <a:t>kent</a:t>
            </a:r>
            <a:r>
              <a:rPr lang="en-CA" dirty="0"/>
              <a:t> </a:t>
            </a:r>
            <a:r>
              <a:rPr lang="en-CA" dirty="0" err="1"/>
              <a:t>düzleminde</a:t>
            </a:r>
            <a:r>
              <a:rPr lang="en-CA" dirty="0"/>
              <a:t> </a:t>
            </a:r>
            <a:r>
              <a:rPr lang="en-CA" dirty="0" err="1"/>
              <a:t>kurulabilmesi</a:t>
            </a:r>
            <a:r>
              <a:rPr lang="en-CA" dirty="0"/>
              <a:t>. </a:t>
            </a:r>
            <a:endParaRPr lang="tr-TR" dirty="0"/>
          </a:p>
          <a:p>
            <a:pPr lvl="0"/>
            <a:r>
              <a:rPr lang="en-CA" dirty="0" err="1"/>
              <a:t>Mülküzleştirme</a:t>
            </a:r>
            <a:r>
              <a:rPr lang="en-CA" dirty="0"/>
              <a:t> </a:t>
            </a:r>
            <a:r>
              <a:rPr lang="en-CA" dirty="0" err="1"/>
              <a:t>yoluyla</a:t>
            </a:r>
            <a:r>
              <a:rPr lang="en-CA" dirty="0"/>
              <a:t> </a:t>
            </a:r>
            <a:r>
              <a:rPr lang="en-CA" dirty="0" err="1"/>
              <a:t>birikim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spatial </a:t>
            </a:r>
            <a:r>
              <a:rPr lang="en-CA" dirty="0" smtClean="0"/>
              <a:t>fix</a:t>
            </a:r>
            <a:r>
              <a:rPr lang="tr-TR" dirty="0" smtClean="0"/>
              <a:t> (mekânsal sabitleme)</a:t>
            </a:r>
            <a:endParaRPr lang="tr-TR" dirty="0"/>
          </a:p>
          <a:p>
            <a:r>
              <a:rPr lang="en-CA" dirty="0" err="1"/>
              <a:t>Hemşehrilik</a:t>
            </a:r>
            <a:r>
              <a:rPr lang="en-CA" dirty="0"/>
              <a:t>, </a:t>
            </a:r>
            <a:r>
              <a:rPr lang="en-CA" dirty="0" err="1" smtClean="0"/>
              <a:t>yurttaşlık</a:t>
            </a:r>
            <a:r>
              <a:rPr lang="tr-TR" dirty="0" smtClean="0"/>
              <a:t> bağları</a:t>
            </a:r>
            <a:endParaRPr lang="tr-TR" dirty="0"/>
          </a:p>
          <a:p>
            <a:pPr lvl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Kentsel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Kentsel Toplumsal Hareketlerin Sınırlılıkları</a:t>
            </a:r>
          </a:p>
          <a:p>
            <a:pPr lvl="1"/>
            <a:r>
              <a:rPr lang="en-CA" dirty="0" err="1" smtClean="0"/>
              <a:t>Kentsel</a:t>
            </a:r>
            <a:r>
              <a:rPr lang="en-CA" dirty="0" smtClean="0"/>
              <a:t> </a:t>
            </a:r>
            <a:r>
              <a:rPr lang="en-CA" dirty="0" err="1"/>
              <a:t>taleplerin</a:t>
            </a:r>
            <a:r>
              <a:rPr lang="en-CA" dirty="0"/>
              <a:t> “democratic </a:t>
            </a:r>
            <a:r>
              <a:rPr lang="tr-TR" dirty="0" smtClean="0"/>
              <a:t>talep</a:t>
            </a:r>
            <a:r>
              <a:rPr lang="en-CA" dirty="0" smtClean="0"/>
              <a:t>”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 smtClean="0"/>
              <a:t>kalması</a:t>
            </a:r>
            <a:r>
              <a:rPr lang="tr-TR" dirty="0"/>
              <a:t> </a:t>
            </a:r>
            <a:r>
              <a:rPr lang="tr-TR" dirty="0" smtClean="0"/>
              <a:t>ve geniş ölçekli toplumsal dönüşümlere uzanamaması</a:t>
            </a:r>
            <a:endParaRPr lang="tr-TR" dirty="0"/>
          </a:p>
          <a:p>
            <a:pPr lvl="1"/>
            <a:r>
              <a:rPr lang="tr-TR" dirty="0" smtClean="0"/>
              <a:t>Katılımcıların güncel</a:t>
            </a:r>
            <a:r>
              <a:rPr lang="en-CA" dirty="0" smtClean="0"/>
              <a:t> </a:t>
            </a:r>
            <a:r>
              <a:rPr lang="en-CA" dirty="0" err="1" smtClean="0"/>
              <a:t>çıkar</a:t>
            </a:r>
            <a:r>
              <a:rPr lang="tr-TR" dirty="0" smtClean="0"/>
              <a:t> ve </a:t>
            </a:r>
            <a:r>
              <a:rPr lang="tr-TR" dirty="0" err="1" smtClean="0"/>
              <a:t>öncelilik</a:t>
            </a:r>
            <a:r>
              <a:rPr lang="en-CA" dirty="0" smtClean="0"/>
              <a:t> </a:t>
            </a:r>
            <a:r>
              <a:rPr lang="en-CA" dirty="0" err="1" smtClean="0"/>
              <a:t>farklılıkları</a:t>
            </a:r>
            <a:endParaRPr lang="tr-TR" dirty="0"/>
          </a:p>
          <a:p>
            <a:pPr lvl="1"/>
            <a:r>
              <a:rPr lang="en-CA" dirty="0" smtClean="0"/>
              <a:t>Kent </a:t>
            </a:r>
            <a:r>
              <a:rPr lang="en-CA" dirty="0" err="1"/>
              <a:t>hakkı</a:t>
            </a:r>
            <a:r>
              <a:rPr lang="en-CA" dirty="0"/>
              <a:t> </a:t>
            </a:r>
            <a:r>
              <a:rPr lang="en-CA" dirty="0" err="1"/>
              <a:t>kavramının</a:t>
            </a:r>
            <a:r>
              <a:rPr lang="en-CA" dirty="0"/>
              <a:t> </a:t>
            </a:r>
            <a:r>
              <a:rPr lang="en-CA" dirty="0" err="1"/>
              <a:t>boş</a:t>
            </a:r>
            <a:r>
              <a:rPr lang="en-CA" dirty="0"/>
              <a:t> </a:t>
            </a:r>
            <a:r>
              <a:rPr lang="en-CA" dirty="0" err="1"/>
              <a:t>gösteren</a:t>
            </a:r>
            <a:r>
              <a:rPr lang="en-CA" dirty="0"/>
              <a:t> </a:t>
            </a:r>
            <a:r>
              <a:rPr lang="en-CA" dirty="0" err="1" smtClean="0"/>
              <a:t>olması</a:t>
            </a:r>
            <a:r>
              <a:rPr lang="tr-TR" dirty="0" smtClean="0"/>
              <a:t>, iktidar eliyle de doldurulabilmesi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Kentsel Toplumsal Hareketler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Tartışma Soruları</a:t>
            </a:r>
          </a:p>
          <a:p>
            <a:pPr lvl="1"/>
            <a:r>
              <a:rPr lang="tr-TR" dirty="0"/>
              <a:t>David </a:t>
            </a:r>
            <a:r>
              <a:rPr lang="tr-TR" dirty="0" err="1"/>
              <a:t>Harvey’in</a:t>
            </a:r>
            <a:r>
              <a:rPr lang="tr-TR" dirty="0"/>
              <a:t> kullandığı “kent hakkı” kavramı etrafında ele aldığı mücadeleler “yeni toplumsal hareketler” ismi verilen toplumsal hareketlerin gündemiyle ne kadar uyumludur?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94767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Kentsel Toplumsal Hareketler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/>
              <a:t>Hem şehir içinde cereyan eden hem de şehir ve şehir yaşamının niteliğini ve geleceğini konu alan toplumsal mücadelelerin özellikle son 20 yılda geçmiş dönemlere göre daha öne çıkması </a:t>
            </a:r>
            <a:r>
              <a:rPr lang="tr-TR"/>
              <a:t>nasıl </a:t>
            </a:r>
            <a:r>
              <a:rPr lang="tr-TR" smtClean="0"/>
              <a:t>açıklanabilir?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74314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255</Words>
  <Application>Microsoft Office PowerPoint</Application>
  <PresentationFormat>Ekran Gösterisi (4:3)</PresentationFormat>
  <Paragraphs>37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KENTSEL TOPLUMSAL HAREKETLER</vt:lpstr>
      <vt:lpstr>Kentsel Toplumsal Hareketler</vt:lpstr>
      <vt:lpstr>Kentsel Toplumsal Hareketler</vt:lpstr>
      <vt:lpstr>Kentsel Toplumsal Hareketler</vt:lpstr>
      <vt:lpstr>Kentsel Toplumsal Hareketler</vt:lpstr>
      <vt:lpstr>Kentsel Toplumsal Hareketler</vt:lpstr>
      <vt:lpstr>Kentsel Toplumsal Hareketler</vt:lpstr>
      <vt:lpstr>Kentsel Toplumsal Hareketler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49</cp:revision>
  <dcterms:created xsi:type="dcterms:W3CDTF">2014-02-18T21:50:20Z</dcterms:created>
  <dcterms:modified xsi:type="dcterms:W3CDTF">2019-11-18T09:53:27Z</dcterms:modified>
</cp:coreProperties>
</file>