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70" r:id="rId12"/>
    <p:sldId id="271" r:id="rId13"/>
    <p:sldId id="274" r:id="rId14"/>
    <p:sldId id="275" r:id="rId15"/>
    <p:sldId id="276" r:id="rId16"/>
    <p:sldId id="280" r:id="rId17"/>
    <p:sldId id="282" r:id="rId18"/>
    <p:sldId id="283" r:id="rId19"/>
    <p:sldId id="284" r:id="rId20"/>
    <p:sldId id="285" r:id="rId21"/>
    <p:sldId id="287" r:id="rId22"/>
    <p:sldId id="288" r:id="rId23"/>
    <p:sldId id="289" r:id="rId24"/>
    <p:sldId id="290" r:id="rId25"/>
    <p:sldId id="291" r:id="rId26"/>
    <p:sldId id="294" r:id="rId27"/>
    <p:sldId id="295" r:id="rId28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56762" y="749299"/>
            <a:ext cx="4944874" cy="605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3524" y="781303"/>
            <a:ext cx="8531351" cy="2311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3714" y="1619503"/>
            <a:ext cx="8030971" cy="414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659384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>
                <a:solidFill>
                  <a:srgbClr val="FAFD00"/>
                </a:solidFill>
              </a:rPr>
              <a:t>Lecture</a:t>
            </a:r>
            <a:r>
              <a:rPr sz="4200" spc="-70" dirty="0">
                <a:solidFill>
                  <a:srgbClr val="FAFD00"/>
                </a:solidFill>
              </a:rPr>
              <a:t> </a:t>
            </a:r>
            <a:r>
              <a:rPr sz="4200" dirty="0">
                <a:solidFill>
                  <a:srgbClr val="FAFD00"/>
                </a:solidFill>
              </a:rPr>
              <a:t>4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263395"/>
            <a:ext cx="2197735" cy="70485"/>
            <a:chOff x="923544" y="1263395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284731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263395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464055"/>
            <a:ext cx="7736840" cy="4923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9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42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80" dirty="0">
                <a:solidFill>
                  <a:srgbClr val="FAFD00"/>
                </a:solidFill>
                <a:latin typeface="Times New Roman"/>
                <a:cs typeface="Times New Roman"/>
              </a:rPr>
              <a:t>systems: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3800" spc="85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8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800" spc="-5" dirty="0">
                <a:solidFill>
                  <a:srgbClr val="FAFD00"/>
                </a:solidFill>
                <a:latin typeface="Times New Roman"/>
                <a:cs typeface="Times New Roman"/>
              </a:rPr>
              <a:t>logic</a:t>
            </a:r>
            <a:endParaRPr sz="3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25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8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35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400" spc="3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thinking?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1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7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40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70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00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8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60" dirty="0">
                <a:solidFill>
                  <a:srgbClr val="FFFFFF"/>
                </a:solidFill>
                <a:latin typeface="Times New Roman"/>
                <a:cs typeface="Times New Roman"/>
              </a:rPr>
              <a:t>hedges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30" dirty="0">
                <a:solidFill>
                  <a:srgbClr val="FFFFFF"/>
                </a:solidFill>
                <a:latin typeface="Times New Roman"/>
                <a:cs typeface="Times New Roman"/>
              </a:rPr>
              <a:t>Operations</a:t>
            </a:r>
            <a:r>
              <a:rPr sz="3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3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4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7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15"/>
              </a:spcBef>
              <a:buClr>
                <a:srgbClr val="FAFD00"/>
              </a:buClr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6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73199"/>
            <a:ext cx="8359140" cy="42271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700"/>
              </a:lnSpc>
              <a:spcBef>
                <a:spcPts val="11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595755" algn="l"/>
                <a:tab pos="30270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-axis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 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universe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discourse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possible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applicable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chosen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our case,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height.	According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men’s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heights consists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tall men.</a:t>
            </a:r>
            <a:endParaRPr sz="3000">
              <a:latin typeface="Times New Roman"/>
              <a:cs typeface="Times New Roman"/>
            </a:endParaRPr>
          </a:p>
          <a:p>
            <a:pPr marL="354965" marR="8445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497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-axis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membership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of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set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case,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set 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”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height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corresponding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115" y="781303"/>
            <a:ext cx="8101965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marR="29146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937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endParaRPr sz="3000">
              <a:latin typeface="Times New Roman"/>
              <a:cs typeface="Times New Roman"/>
            </a:endParaRPr>
          </a:p>
          <a:p>
            <a:pPr marL="393065">
              <a:lnSpc>
                <a:spcPct val="100000"/>
              </a:lnSpc>
              <a:spcBef>
                <a:spcPts val="2935"/>
              </a:spcBef>
              <a:tabLst>
                <a:tab pos="4069079" algn="l"/>
              </a:tabLst>
            </a:pPr>
            <a:r>
              <a:rPr sz="28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):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Symbol"/>
                <a:cs typeface="Symbol"/>
              </a:rPr>
              <a:t>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[0,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1],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	</a:t>
            </a:r>
            <a:r>
              <a:rPr sz="28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x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totally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L="4070985">
              <a:lnSpc>
                <a:spcPct val="100000"/>
              </a:lnSpc>
            </a:pPr>
            <a:r>
              <a:rPr sz="28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2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i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L="3503929">
              <a:lnSpc>
                <a:spcPct val="100000"/>
              </a:lnSpc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&lt;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&lt;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8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partly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93065" marR="43180">
              <a:lnSpc>
                <a:spcPct val="100000"/>
              </a:lnSpc>
              <a:spcBef>
                <a:spcPts val="1385"/>
              </a:spcBef>
              <a:tabLst>
                <a:tab pos="315023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set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allows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continuum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choices.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element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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 equals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degree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degree,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between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1, represents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degree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membership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3000" spc="-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membership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element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3787" y="732535"/>
            <a:ext cx="8370570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65" dirty="0">
                <a:solidFill>
                  <a:srgbClr val="FAFD00"/>
                </a:solidFill>
              </a:rPr>
              <a:t>How</a:t>
            </a:r>
            <a:r>
              <a:rPr sz="3500" spc="-15" dirty="0">
                <a:solidFill>
                  <a:srgbClr val="FAFD00"/>
                </a:solidFill>
              </a:rPr>
              <a:t> </a:t>
            </a:r>
            <a:r>
              <a:rPr sz="3500" spc="95" dirty="0">
                <a:solidFill>
                  <a:srgbClr val="FAFD00"/>
                </a:solidFill>
              </a:rPr>
              <a:t>to</a:t>
            </a:r>
            <a:r>
              <a:rPr sz="3500" spc="-20" dirty="0">
                <a:solidFill>
                  <a:srgbClr val="FAFD00"/>
                </a:solidFill>
              </a:rPr>
              <a:t> </a:t>
            </a:r>
            <a:r>
              <a:rPr sz="3500" spc="145" dirty="0">
                <a:solidFill>
                  <a:srgbClr val="FAFD00"/>
                </a:solidFill>
              </a:rPr>
              <a:t>represent</a:t>
            </a:r>
            <a:r>
              <a:rPr sz="3500" spc="-10" dirty="0">
                <a:solidFill>
                  <a:srgbClr val="FAFD00"/>
                </a:solidFill>
              </a:rPr>
              <a:t> </a:t>
            </a:r>
            <a:r>
              <a:rPr sz="3500" spc="200" dirty="0">
                <a:solidFill>
                  <a:srgbClr val="FAFD00"/>
                </a:solidFill>
              </a:rPr>
              <a:t>a</a:t>
            </a:r>
            <a:r>
              <a:rPr sz="3500" spc="-10" dirty="0">
                <a:solidFill>
                  <a:srgbClr val="FAFD00"/>
                </a:solidFill>
              </a:rPr>
              <a:t> </a:t>
            </a:r>
            <a:r>
              <a:rPr sz="3500" spc="40" dirty="0">
                <a:solidFill>
                  <a:srgbClr val="FAFD00"/>
                </a:solidFill>
              </a:rPr>
              <a:t>fuzzy</a:t>
            </a:r>
            <a:r>
              <a:rPr sz="3500" spc="-20" dirty="0">
                <a:solidFill>
                  <a:srgbClr val="FAFD00"/>
                </a:solidFill>
              </a:rPr>
              <a:t> </a:t>
            </a:r>
            <a:r>
              <a:rPr sz="3500" spc="65" dirty="0">
                <a:solidFill>
                  <a:srgbClr val="FAFD00"/>
                </a:solidFill>
              </a:rPr>
              <a:t>set</a:t>
            </a:r>
            <a:r>
              <a:rPr sz="3500" spc="-15" dirty="0">
                <a:solidFill>
                  <a:srgbClr val="FAFD00"/>
                </a:solidFill>
              </a:rPr>
              <a:t> </a:t>
            </a:r>
            <a:r>
              <a:rPr sz="3500" spc="100" dirty="0">
                <a:solidFill>
                  <a:srgbClr val="FAFD00"/>
                </a:solidFill>
              </a:rPr>
              <a:t>in</a:t>
            </a:r>
            <a:r>
              <a:rPr sz="3500" spc="-15" dirty="0">
                <a:solidFill>
                  <a:srgbClr val="FAFD00"/>
                </a:solidFill>
              </a:rPr>
              <a:t> </a:t>
            </a:r>
            <a:r>
              <a:rPr sz="3500" spc="200" dirty="0">
                <a:solidFill>
                  <a:srgbClr val="FAFD00"/>
                </a:solidFill>
              </a:rPr>
              <a:t>a</a:t>
            </a:r>
            <a:r>
              <a:rPr sz="3500" spc="-10" dirty="0">
                <a:solidFill>
                  <a:srgbClr val="FAFD00"/>
                </a:solidFill>
              </a:rPr>
              <a:t> </a:t>
            </a:r>
            <a:r>
              <a:rPr sz="3500" spc="150" dirty="0">
                <a:solidFill>
                  <a:srgbClr val="FAFD00"/>
                </a:solidFill>
              </a:rPr>
              <a:t>computer?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543303"/>
            <a:ext cx="827341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” 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obtain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short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average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men.</a:t>
            </a:r>
            <a:endParaRPr sz="3000">
              <a:latin typeface="Times New Roman"/>
              <a:cs typeface="Times New Roman"/>
            </a:endParaRPr>
          </a:p>
          <a:p>
            <a:pPr marL="354965" marR="100965" indent="-342900">
              <a:lnSpc>
                <a:spcPct val="99700"/>
              </a:lnSpc>
              <a:spcBef>
                <a:spcPts val="79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men’s heights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sets: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short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average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184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member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average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men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a 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membership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time,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also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member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0.4.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4263" y="732535"/>
            <a:ext cx="68472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5" dirty="0">
                <a:solidFill>
                  <a:srgbClr val="FAFD00"/>
                </a:solidFill>
              </a:rPr>
              <a:t>Linguistic</a:t>
            </a:r>
            <a:r>
              <a:rPr sz="4000" spc="-10" dirty="0">
                <a:solidFill>
                  <a:srgbClr val="FAFD00"/>
                </a:solidFill>
              </a:rPr>
              <a:t> </a:t>
            </a:r>
            <a:r>
              <a:rPr sz="4000" spc="120" dirty="0">
                <a:solidFill>
                  <a:srgbClr val="FAFD00"/>
                </a:solidFill>
              </a:rPr>
              <a:t>variables</a:t>
            </a:r>
            <a:r>
              <a:rPr sz="4000" spc="-10" dirty="0">
                <a:solidFill>
                  <a:srgbClr val="FAFD00"/>
                </a:solidFill>
              </a:rPr>
              <a:t> </a:t>
            </a:r>
            <a:r>
              <a:rPr sz="4000" spc="220" dirty="0">
                <a:solidFill>
                  <a:srgbClr val="FAFD00"/>
                </a:solidFill>
              </a:rPr>
              <a:t>and</a:t>
            </a:r>
            <a:r>
              <a:rPr sz="4000" spc="-5" dirty="0">
                <a:solidFill>
                  <a:srgbClr val="FAFD00"/>
                </a:solidFill>
              </a:rPr>
              <a:t> </a:t>
            </a:r>
            <a:r>
              <a:rPr sz="4000" spc="70" dirty="0">
                <a:solidFill>
                  <a:srgbClr val="FAFD00"/>
                </a:solidFill>
              </a:rPr>
              <a:t>hedges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71903"/>
            <a:ext cx="7854315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6070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root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theory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idea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6953884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linguistic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variable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variable.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example,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statement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“John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tall”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implies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John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takes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linguistic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115" y="1238503"/>
            <a:ext cx="807910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3749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linguistic variables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For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example:</a:t>
            </a:r>
            <a:endParaRPr sz="3000">
              <a:latin typeface="Times New Roman"/>
              <a:cs typeface="Times New Roman"/>
            </a:endParaRPr>
          </a:p>
          <a:p>
            <a:pPr marL="583565" marR="3928745">
              <a:lnSpc>
                <a:spcPct val="100000"/>
              </a:lnSpc>
              <a:spcBef>
                <a:spcPts val="730"/>
              </a:spcBef>
              <a:tabLst>
                <a:tab pos="1847214" algn="l"/>
              </a:tabLst>
            </a:pP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wind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strong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sailing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good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583565" marR="2304415">
              <a:lnSpc>
                <a:spcPct val="100000"/>
              </a:lnSpc>
              <a:tabLst>
                <a:tab pos="1848485" algn="l"/>
              </a:tabLst>
            </a:pP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project_duration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long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completion_risk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high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  <a:tabLst>
                <a:tab pos="1873250" algn="l"/>
              </a:tabLst>
            </a:pP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speed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slow</a:t>
            </a:r>
            <a:endParaRPr sz="300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  <a:tabLst>
                <a:tab pos="1854835" algn="l"/>
              </a:tabLst>
            </a:pP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stopping_distance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short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312784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variable.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speed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0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220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km/h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include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subsets 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very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slow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slow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medium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38036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variable carries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qualifiers,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hedges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118110" indent="-342900">
              <a:lnSpc>
                <a:spcPct val="100000"/>
              </a:lnSpc>
              <a:spcBef>
                <a:spcPts val="720"/>
              </a:spcBef>
              <a:buSzPct val="76666"/>
              <a:buFont typeface="Lucida Sans Unicode"/>
              <a:buChar char="■"/>
              <a:tabLst>
                <a:tab pos="355600" algn="l"/>
                <a:tab pos="1234440" algn="l"/>
              </a:tabLst>
            </a:pP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Hedges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terms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that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modify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shape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sets.	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They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include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adverbs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such as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very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somewhat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quite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more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or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less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slightly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6762" y="749299"/>
            <a:ext cx="494474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45" dirty="0">
                <a:solidFill>
                  <a:srgbClr val="FAFD00"/>
                </a:solidFill>
                <a:latin typeface="Times New Roman"/>
                <a:cs typeface="Times New Roman"/>
              </a:rPr>
              <a:t>Operations</a:t>
            </a:r>
            <a:r>
              <a:rPr sz="3800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8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8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800" spc="4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8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800" spc="5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450338"/>
            <a:ext cx="8220709" cy="1674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20200"/>
              </a:lnSpc>
              <a:spcBef>
                <a:spcPts val="10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developed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19th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century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Georg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Cantor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describes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crisp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interact.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interactions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operations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94815" y="1748027"/>
            <a:ext cx="1618615" cy="32384"/>
            <a:chOff x="1194815" y="1748027"/>
            <a:chExt cx="1618615" cy="32384"/>
          </a:xfrm>
        </p:grpSpPr>
        <p:sp>
          <p:nvSpPr>
            <p:cNvPr id="3" name="object 3"/>
            <p:cNvSpPr/>
            <p:nvPr/>
          </p:nvSpPr>
          <p:spPr>
            <a:xfrm>
              <a:off x="1210055" y="176326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94815" y="174802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94815" y="2193035"/>
            <a:ext cx="1659889" cy="32384"/>
            <a:chOff x="1194815" y="2193035"/>
            <a:chExt cx="1659889" cy="32384"/>
          </a:xfrm>
        </p:grpSpPr>
        <p:sp>
          <p:nvSpPr>
            <p:cNvPr id="6" name="object 6"/>
            <p:cNvSpPr/>
            <p:nvPr/>
          </p:nvSpPr>
          <p:spPr>
            <a:xfrm>
              <a:off x="1210055" y="220827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94815" y="219303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50315" y="576589"/>
            <a:ext cx="7868284" cy="5808345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1080"/>
              </a:spcBef>
              <a:buSzPct val="76470"/>
              <a:buFont typeface="Lucida Sans Unicode"/>
              <a:buChar char="■"/>
              <a:tabLst>
                <a:tab pos="368300" algn="l"/>
              </a:tabLst>
            </a:pP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Complement</a:t>
            </a:r>
            <a:endParaRPr sz="3400">
              <a:latin typeface="Times New Roman"/>
              <a:cs typeface="Times New Roman"/>
            </a:endParaRPr>
          </a:p>
          <a:p>
            <a:pPr marL="443865" marR="123825">
              <a:lnSpc>
                <a:spcPct val="100200"/>
              </a:lnSpc>
              <a:spcBef>
                <a:spcPts val="845"/>
              </a:spcBef>
              <a:tabLst>
                <a:tab pos="2232025" algn="l"/>
                <a:tab pos="2272665" algn="l"/>
              </a:tabLst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Crisp</a:t>
            </a:r>
            <a:r>
              <a:rPr sz="29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	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Who does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not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belong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set?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 Fuzzy</a:t>
            </a:r>
            <a:r>
              <a:rPr sz="29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		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much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do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elements not belong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2900" i="1" spc="-7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set?</a:t>
            </a:r>
            <a:endParaRPr sz="2900">
              <a:latin typeface="Times New Roman"/>
              <a:cs typeface="Times New Roman"/>
            </a:endParaRPr>
          </a:p>
          <a:p>
            <a:pPr marL="443865" marR="43180">
              <a:lnSpc>
                <a:spcPct val="99800"/>
              </a:lnSpc>
              <a:spcBef>
                <a:spcPts val="5"/>
              </a:spcBef>
              <a:tabLst>
                <a:tab pos="6187440" algn="l"/>
                <a:tab pos="64135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complement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 opposite of this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set.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2900" i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complement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	When</a:t>
            </a:r>
            <a:r>
              <a:rPr sz="29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remove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complement.	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endParaRPr sz="2900">
              <a:latin typeface="Times New Roman"/>
              <a:cs typeface="Times New Roman"/>
            </a:endParaRPr>
          </a:p>
          <a:p>
            <a:pPr marL="443865" marR="684530">
              <a:lnSpc>
                <a:spcPts val="3420"/>
              </a:lnSpc>
              <a:spcBef>
                <a:spcPts val="21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set,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complement </a:t>
            </a:r>
            <a:r>
              <a:rPr sz="2900" spc="-5" dirty="0">
                <a:solidFill>
                  <a:srgbClr val="FFFFFF"/>
                </a:solidFill>
                <a:latin typeface="Symbol"/>
                <a:cs typeface="Symbol"/>
              </a:rPr>
              <a:t>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 as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follows:</a:t>
            </a:r>
            <a:endParaRPr sz="2900">
              <a:latin typeface="Times New Roman"/>
              <a:cs typeface="Times New Roman"/>
            </a:endParaRPr>
          </a:p>
          <a:p>
            <a:pPr marL="443865">
              <a:lnSpc>
                <a:spcPct val="100000"/>
              </a:lnSpc>
              <a:spcBef>
                <a:spcPts val="1140"/>
              </a:spcBef>
            </a:pP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</a:t>
            </a:r>
            <a:r>
              <a:rPr sz="3000" i="1" spc="-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Symbol"/>
                <a:cs typeface="Symbol"/>
              </a:rPr>
              <a:t>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-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94815" y="1748027"/>
            <a:ext cx="1618615" cy="32384"/>
            <a:chOff x="1194815" y="1748027"/>
            <a:chExt cx="1618615" cy="32384"/>
          </a:xfrm>
        </p:grpSpPr>
        <p:sp>
          <p:nvSpPr>
            <p:cNvPr id="3" name="object 3"/>
            <p:cNvSpPr/>
            <p:nvPr/>
          </p:nvSpPr>
          <p:spPr>
            <a:xfrm>
              <a:off x="1210055" y="176326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94815" y="174802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94815" y="2193035"/>
            <a:ext cx="1659889" cy="32384"/>
            <a:chOff x="1194815" y="2193035"/>
            <a:chExt cx="1659889" cy="32384"/>
          </a:xfrm>
        </p:grpSpPr>
        <p:sp>
          <p:nvSpPr>
            <p:cNvPr id="6" name="object 6"/>
            <p:cNvSpPr/>
            <p:nvPr/>
          </p:nvSpPr>
          <p:spPr>
            <a:xfrm>
              <a:off x="1210055" y="220827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94815" y="219303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63015" y="576589"/>
            <a:ext cx="8103234" cy="6076950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80"/>
              </a:spcBef>
              <a:buSzPct val="76470"/>
              <a:buFont typeface="Lucida Sans Unicode"/>
              <a:buChar char="■"/>
              <a:tabLst>
                <a:tab pos="355600" algn="l"/>
              </a:tabLst>
            </a:pPr>
            <a:r>
              <a:rPr sz="3400" spc="135" dirty="0">
                <a:solidFill>
                  <a:srgbClr val="FAFD00"/>
                </a:solidFill>
                <a:latin typeface="Times New Roman"/>
                <a:cs typeface="Times New Roman"/>
              </a:rPr>
              <a:t>Containment</a:t>
            </a:r>
            <a:endParaRPr sz="3400">
              <a:latin typeface="Times New Roman"/>
              <a:cs typeface="Times New Roman"/>
            </a:endParaRPr>
          </a:p>
          <a:p>
            <a:pPr marL="431165" marR="154940">
              <a:lnSpc>
                <a:spcPct val="100699"/>
              </a:lnSpc>
              <a:spcBef>
                <a:spcPts val="825"/>
              </a:spcBef>
              <a:tabLst>
                <a:tab pos="2219325" algn="l"/>
                <a:tab pos="2259965" algn="l"/>
              </a:tabLst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Crisp</a:t>
            </a:r>
            <a:r>
              <a:rPr sz="29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	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Which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belong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which other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sets? </a:t>
            </a:r>
            <a:r>
              <a:rPr sz="2900" i="1" spc="-7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29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		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Which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sets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belong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other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sets?</a:t>
            </a:r>
            <a:endParaRPr sz="2900">
              <a:latin typeface="Times New Roman"/>
              <a:cs typeface="Times New Roman"/>
            </a:endParaRPr>
          </a:p>
          <a:p>
            <a:pPr marL="431165" marR="433705">
              <a:lnSpc>
                <a:spcPts val="3479"/>
              </a:lnSpc>
              <a:spcBef>
                <a:spcPts val="105"/>
              </a:spcBef>
              <a:tabLst>
                <a:tab pos="1260475" algn="l"/>
                <a:tab pos="6702425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Chinese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box,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can contain other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	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smaller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subset</a:t>
            </a:r>
            <a:r>
              <a:rPr sz="2900" spc="6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tall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men;</a:t>
            </a:r>
            <a:endParaRPr sz="2900">
              <a:latin typeface="Times New Roman"/>
              <a:cs typeface="Times New Roman"/>
            </a:endParaRPr>
          </a:p>
          <a:p>
            <a:pPr marL="431165">
              <a:lnSpc>
                <a:spcPts val="3350"/>
              </a:lnSpc>
              <a:tabLst>
                <a:tab pos="5919470" algn="l"/>
              </a:tabLst>
            </a:pP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2900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subset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	However,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endParaRPr sz="2900">
              <a:latin typeface="Times New Roman"/>
              <a:cs typeface="Times New Roman"/>
            </a:endParaRPr>
          </a:p>
          <a:p>
            <a:pPr marL="431165" marR="5080">
              <a:lnSpc>
                <a:spcPct val="99800"/>
              </a:lnSpc>
              <a:spcBef>
                <a:spcPts val="5"/>
              </a:spcBef>
              <a:tabLst>
                <a:tab pos="7174865" algn="l"/>
              </a:tabLst>
            </a:pP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just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subset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	In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crisp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elements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subset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entirely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belong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larger set.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 each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element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 belong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less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subset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set.</a:t>
            </a:r>
            <a:endParaRPr sz="2900">
              <a:latin typeface="Times New Roman"/>
              <a:cs typeface="Times New Roman"/>
            </a:endParaRPr>
          </a:p>
          <a:p>
            <a:pPr marL="431165" marR="1472565">
              <a:lnSpc>
                <a:spcPct val="100000"/>
              </a:lnSpc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Elements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subset have smaller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set.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94815" y="1595627"/>
            <a:ext cx="1618615" cy="32384"/>
            <a:chOff x="1194815" y="1595627"/>
            <a:chExt cx="1618615" cy="32384"/>
          </a:xfrm>
        </p:grpSpPr>
        <p:sp>
          <p:nvSpPr>
            <p:cNvPr id="3" name="object 3"/>
            <p:cNvSpPr/>
            <p:nvPr/>
          </p:nvSpPr>
          <p:spPr>
            <a:xfrm>
              <a:off x="1210055" y="161086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94815" y="159562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94815" y="2040635"/>
            <a:ext cx="1659889" cy="32384"/>
            <a:chOff x="1194815" y="2040635"/>
            <a:chExt cx="1659889" cy="32384"/>
          </a:xfrm>
        </p:grpSpPr>
        <p:sp>
          <p:nvSpPr>
            <p:cNvPr id="6" name="object 6"/>
            <p:cNvSpPr/>
            <p:nvPr/>
          </p:nvSpPr>
          <p:spPr>
            <a:xfrm>
              <a:off x="1210055" y="205587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94815" y="204063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50315" y="702056"/>
            <a:ext cx="8240395" cy="6273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2900">
              <a:lnSpc>
                <a:spcPts val="3904"/>
              </a:lnSpc>
              <a:spcBef>
                <a:spcPts val="95"/>
              </a:spcBef>
              <a:buSzPct val="76470"/>
              <a:buFont typeface="Lucida Sans Unicode"/>
              <a:buChar char="■"/>
              <a:tabLst>
                <a:tab pos="368300" algn="l"/>
              </a:tabLst>
            </a:pP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Intersection</a:t>
            </a:r>
            <a:endParaRPr sz="3400">
              <a:latin typeface="Times New Roman"/>
              <a:cs typeface="Times New Roman"/>
            </a:endParaRPr>
          </a:p>
          <a:p>
            <a:pPr marL="443865">
              <a:lnSpc>
                <a:spcPts val="3304"/>
              </a:lnSpc>
              <a:tabLst>
                <a:tab pos="2232025" algn="l"/>
              </a:tabLst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Crisp</a:t>
            </a:r>
            <a:r>
              <a:rPr sz="29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	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Which element belongs</a:t>
            </a:r>
            <a:r>
              <a:rPr sz="29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both sets?</a:t>
            </a:r>
            <a:endParaRPr sz="2900">
              <a:latin typeface="Times New Roman"/>
              <a:cs typeface="Times New Roman"/>
            </a:endParaRPr>
          </a:p>
          <a:p>
            <a:pPr marL="443865" marR="17780">
              <a:lnSpc>
                <a:spcPct val="99800"/>
              </a:lnSpc>
              <a:spcBef>
                <a:spcPts val="30"/>
              </a:spcBef>
              <a:tabLst>
                <a:tab pos="1823085" algn="l"/>
              </a:tabLst>
            </a:pP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much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of the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element is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in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both sets? </a:t>
            </a:r>
            <a:r>
              <a:rPr sz="2900" i="1" spc="-7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intersection between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contains 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elements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shared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 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intersection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 men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fat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area where these sets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overlap.	In</a:t>
            </a:r>
            <a:r>
              <a:rPr sz="29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29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element</a:t>
            </a:r>
            <a:r>
              <a:rPr sz="29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29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partly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belong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both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memberships.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intersection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lower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membership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of each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element.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intersection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2900">
              <a:latin typeface="Times New Roman"/>
              <a:cs typeface="Times New Roman"/>
            </a:endParaRPr>
          </a:p>
          <a:p>
            <a:pPr marL="443865">
              <a:lnSpc>
                <a:spcPct val="100000"/>
              </a:lnSpc>
              <a:spcBef>
                <a:spcPts val="45"/>
              </a:spcBef>
            </a:pP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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10" dirty="0">
                <a:solidFill>
                  <a:srgbClr val="FAFD00"/>
                </a:solidFill>
                <a:latin typeface="Times New Roman"/>
                <a:cs typeface="Times New Roman"/>
              </a:rPr>
              <a:t>min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[</a:t>
            </a:r>
            <a:r>
              <a:rPr sz="3000" spc="3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5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),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)]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Symbol"/>
                <a:cs typeface="Symbol"/>
              </a:rPr>
              <a:t>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endParaRPr sz="3000">
              <a:latin typeface="Times New Roman"/>
              <a:cs typeface="Times New Roman"/>
            </a:endParaRPr>
          </a:p>
          <a:p>
            <a:pPr marL="443865">
              <a:lnSpc>
                <a:spcPct val="100000"/>
              </a:lnSpc>
              <a:spcBef>
                <a:spcPts val="85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29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900" spc="-10" dirty="0">
                <a:solidFill>
                  <a:srgbClr val="FFFFFF"/>
                </a:solidFill>
                <a:latin typeface="Symbol"/>
                <a:cs typeface="Symbol"/>
              </a:rPr>
              <a:t>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699" y="673099"/>
            <a:ext cx="825309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40" dirty="0">
                <a:solidFill>
                  <a:srgbClr val="FAFD00"/>
                </a:solidFill>
              </a:rPr>
              <a:t>Introduction,</a:t>
            </a:r>
            <a:r>
              <a:rPr sz="3800" spc="-20" dirty="0">
                <a:solidFill>
                  <a:srgbClr val="FAFD00"/>
                </a:solidFill>
              </a:rPr>
              <a:t> </a:t>
            </a:r>
            <a:r>
              <a:rPr sz="3800" spc="215" dirty="0">
                <a:solidFill>
                  <a:srgbClr val="FAFD00"/>
                </a:solidFill>
              </a:rPr>
              <a:t>or</a:t>
            </a:r>
            <a:r>
              <a:rPr sz="3800" dirty="0">
                <a:solidFill>
                  <a:srgbClr val="FAFD00"/>
                </a:solidFill>
              </a:rPr>
              <a:t> </a:t>
            </a:r>
            <a:r>
              <a:rPr sz="3800" spc="155" dirty="0">
                <a:solidFill>
                  <a:srgbClr val="FAFD00"/>
                </a:solidFill>
              </a:rPr>
              <a:t>what</a:t>
            </a:r>
            <a:r>
              <a:rPr sz="3800" spc="5" dirty="0">
                <a:solidFill>
                  <a:srgbClr val="FAFD00"/>
                </a:solidFill>
              </a:rPr>
              <a:t> </a:t>
            </a:r>
            <a:r>
              <a:rPr sz="3800" dirty="0">
                <a:solidFill>
                  <a:srgbClr val="FAFD00"/>
                </a:solidFill>
              </a:rPr>
              <a:t>is</a:t>
            </a:r>
            <a:r>
              <a:rPr sz="3800" spc="-20" dirty="0">
                <a:solidFill>
                  <a:srgbClr val="FAFD00"/>
                </a:solidFill>
              </a:rPr>
              <a:t> </a:t>
            </a:r>
            <a:r>
              <a:rPr sz="3800" spc="40" dirty="0">
                <a:solidFill>
                  <a:srgbClr val="FAFD00"/>
                </a:solidFill>
              </a:rPr>
              <a:t>fuzzy</a:t>
            </a:r>
            <a:r>
              <a:rPr sz="3800" spc="-10" dirty="0">
                <a:solidFill>
                  <a:srgbClr val="FAFD00"/>
                </a:solidFill>
              </a:rPr>
              <a:t> </a:t>
            </a:r>
            <a:r>
              <a:rPr sz="3800" spc="135" dirty="0">
                <a:solidFill>
                  <a:srgbClr val="FAFD00"/>
                </a:solidFill>
              </a:rPr>
              <a:t>thinking?</a:t>
            </a:r>
            <a:endParaRPr sz="3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390903"/>
            <a:ext cx="8249284" cy="5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4864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rely on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common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sense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we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represent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expert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that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uses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vague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ambiguous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terms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computer?</a:t>
            </a:r>
            <a:endParaRPr sz="3000">
              <a:latin typeface="Times New Roman"/>
              <a:cs typeface="Times New Roman"/>
            </a:endParaRPr>
          </a:p>
          <a:p>
            <a:pPr marL="354965" marR="13779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9625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fuzziness.	Fuzzy logic 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calibrate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vagueness.</a:t>
            </a:r>
            <a:endParaRPr sz="3000">
              <a:latin typeface="Times New Roman"/>
              <a:cs typeface="Times New Roman"/>
            </a:endParaRPr>
          </a:p>
          <a:p>
            <a:pPr marL="354965" marR="3302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183890" algn="l"/>
                <a:tab pos="4751705" algn="l"/>
                <a:tab pos="75399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logic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based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idea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things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admit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degrees.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Temperature,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height,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speed,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distance,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beauty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sliding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scale.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motor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running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really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Tom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guy.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94815" y="1595627"/>
            <a:ext cx="1618615" cy="32384"/>
            <a:chOff x="1194815" y="1595627"/>
            <a:chExt cx="1618615" cy="32384"/>
          </a:xfrm>
        </p:grpSpPr>
        <p:sp>
          <p:nvSpPr>
            <p:cNvPr id="3" name="object 3"/>
            <p:cNvSpPr/>
            <p:nvPr/>
          </p:nvSpPr>
          <p:spPr>
            <a:xfrm>
              <a:off x="1210055" y="161086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94815" y="1595627"/>
              <a:ext cx="1603375" cy="17145"/>
            </a:xfrm>
            <a:custGeom>
              <a:avLst/>
              <a:gdLst/>
              <a:ahLst/>
              <a:cxnLst/>
              <a:rect l="l" t="t" r="r" b="b"/>
              <a:pathLst>
                <a:path w="1603375" h="17144">
                  <a:moveTo>
                    <a:pt x="1603247" y="16763"/>
                  </a:moveTo>
                  <a:lnTo>
                    <a:pt x="1603247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03247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94815" y="2040635"/>
            <a:ext cx="1659889" cy="32384"/>
            <a:chOff x="1194815" y="2040635"/>
            <a:chExt cx="1659889" cy="32384"/>
          </a:xfrm>
        </p:grpSpPr>
        <p:sp>
          <p:nvSpPr>
            <p:cNvPr id="6" name="object 6"/>
            <p:cNvSpPr/>
            <p:nvPr/>
          </p:nvSpPr>
          <p:spPr>
            <a:xfrm>
              <a:off x="1210055" y="205587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94815" y="2040635"/>
              <a:ext cx="1644650" cy="17145"/>
            </a:xfrm>
            <a:custGeom>
              <a:avLst/>
              <a:gdLst/>
              <a:ahLst/>
              <a:cxnLst/>
              <a:rect l="l" t="t" r="r" b="b"/>
              <a:pathLst>
                <a:path w="1644650" h="17144">
                  <a:moveTo>
                    <a:pt x="1644395" y="16763"/>
                  </a:moveTo>
                  <a:lnTo>
                    <a:pt x="1644395" y="0"/>
                  </a:lnTo>
                  <a:lnTo>
                    <a:pt x="0" y="0"/>
                  </a:lnTo>
                  <a:lnTo>
                    <a:pt x="0" y="16763"/>
                  </a:lnTo>
                  <a:lnTo>
                    <a:pt x="1644395" y="1676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50315" y="702056"/>
            <a:ext cx="8311515" cy="5983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2900">
              <a:lnSpc>
                <a:spcPts val="3904"/>
              </a:lnSpc>
              <a:spcBef>
                <a:spcPts val="95"/>
              </a:spcBef>
              <a:buSzPct val="76470"/>
              <a:buFont typeface="Lucida Sans Unicode"/>
              <a:buChar char="■"/>
              <a:tabLst>
                <a:tab pos="368300" algn="l"/>
              </a:tabLst>
            </a:pPr>
            <a:r>
              <a:rPr sz="3400" spc="70" dirty="0">
                <a:solidFill>
                  <a:srgbClr val="FAFD00"/>
                </a:solidFill>
                <a:latin typeface="Times New Roman"/>
                <a:cs typeface="Times New Roman"/>
              </a:rPr>
              <a:t>Union</a:t>
            </a:r>
            <a:endParaRPr sz="3400">
              <a:latin typeface="Times New Roman"/>
              <a:cs typeface="Times New Roman"/>
            </a:endParaRPr>
          </a:p>
          <a:p>
            <a:pPr marL="443865">
              <a:lnSpc>
                <a:spcPts val="3304"/>
              </a:lnSpc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Crisp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Which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element belongs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either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set?</a:t>
            </a:r>
            <a:endParaRPr sz="2900">
              <a:latin typeface="Times New Roman"/>
              <a:cs typeface="Times New Roman"/>
            </a:endParaRPr>
          </a:p>
          <a:p>
            <a:pPr marL="443865" marR="28575" indent="-635">
              <a:lnSpc>
                <a:spcPct val="99800"/>
              </a:lnSpc>
              <a:spcBef>
                <a:spcPts val="30"/>
              </a:spcBef>
              <a:tabLst>
                <a:tab pos="1753235" algn="l"/>
                <a:tab pos="4088765" algn="l"/>
              </a:tabLst>
            </a:pP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Sets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: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much </a:t>
            </a:r>
            <a:r>
              <a:rPr sz="2900" i="1" dirty="0">
                <a:solidFill>
                  <a:srgbClr val="FAFD00"/>
                </a:solidFill>
                <a:latin typeface="Times New Roman"/>
                <a:cs typeface="Times New Roman"/>
              </a:rPr>
              <a:t>of the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element is 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in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either set? </a:t>
            </a:r>
            <a:r>
              <a:rPr sz="2900" i="1" spc="-7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union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crisp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every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element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falls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	For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union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fat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contains all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men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who 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16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fat.	In fuzzy sets,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union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reverse of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intersection. That is,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union is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largest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 value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element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set.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operation for forming the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union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B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 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as:</a:t>
            </a:r>
            <a:endParaRPr sz="2900">
              <a:latin typeface="Times New Roman"/>
              <a:cs typeface="Times New Roman"/>
            </a:endParaRPr>
          </a:p>
          <a:p>
            <a:pPr marL="443865">
              <a:lnSpc>
                <a:spcPct val="100000"/>
              </a:lnSpc>
              <a:spcBef>
                <a:spcPts val="1245"/>
              </a:spcBef>
            </a:pP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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10" dirty="0">
                <a:solidFill>
                  <a:srgbClr val="FAFD00"/>
                </a:solidFill>
                <a:latin typeface="Times New Roman"/>
                <a:cs typeface="Times New Roman"/>
              </a:rPr>
              <a:t>max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[</a:t>
            </a:r>
            <a:r>
              <a:rPr sz="3000" spc="3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5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),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)]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82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Symbol"/>
                <a:cs typeface="Symbol"/>
              </a:rPr>
              <a:t>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Symbol"/>
                <a:cs typeface="Symbol"/>
              </a:rPr>
              <a:t></a:t>
            </a:r>
            <a:r>
              <a:rPr sz="3000" i="1" spc="67" baseline="-22222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endParaRPr sz="3000">
              <a:latin typeface="Times New Roman"/>
              <a:cs typeface="Times New Roman"/>
            </a:endParaRPr>
          </a:p>
          <a:p>
            <a:pPr marL="443865">
              <a:lnSpc>
                <a:spcPct val="100000"/>
              </a:lnSpc>
              <a:spcBef>
                <a:spcPts val="85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29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900" spc="-10" dirty="0">
                <a:solidFill>
                  <a:srgbClr val="FFFFFF"/>
                </a:solidFill>
                <a:latin typeface="Symbol"/>
                <a:cs typeface="Symbol"/>
              </a:rPr>
              <a:t>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66818" y="694435"/>
            <a:ext cx="25222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>
                <a:solidFill>
                  <a:srgbClr val="FAFD00"/>
                </a:solidFill>
              </a:rPr>
              <a:t>Fuzzy</a:t>
            </a:r>
            <a:r>
              <a:rPr sz="4000" spc="-70" dirty="0">
                <a:solidFill>
                  <a:srgbClr val="FAFD00"/>
                </a:solidFill>
              </a:rPr>
              <a:t> </a:t>
            </a:r>
            <a:r>
              <a:rPr sz="4000" spc="130" dirty="0">
                <a:solidFill>
                  <a:srgbClr val="FAFD00"/>
                </a:solidFill>
              </a:rPr>
              <a:t>rules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29715" y="1619503"/>
            <a:ext cx="7778115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81114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1973,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Lotfi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Zadeh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 his second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influential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paper.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paper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outlined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approach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analysis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complex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Zadeh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5382" y="650239"/>
            <a:ext cx="4165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00" dirty="0">
                <a:solidFill>
                  <a:srgbClr val="FAFD00"/>
                </a:solidFill>
              </a:rPr>
              <a:t>What</a:t>
            </a:r>
            <a:r>
              <a:rPr sz="3600" spc="-20" dirty="0">
                <a:solidFill>
                  <a:srgbClr val="FAFD00"/>
                </a:solidFill>
              </a:rPr>
              <a:t> </a:t>
            </a:r>
            <a:r>
              <a:rPr sz="3600" spc="-5" dirty="0">
                <a:solidFill>
                  <a:srgbClr val="FAFD00"/>
                </a:solidFill>
              </a:rPr>
              <a:t>is</a:t>
            </a:r>
            <a:r>
              <a:rPr sz="3600" spc="-20" dirty="0">
                <a:solidFill>
                  <a:srgbClr val="FAFD00"/>
                </a:solidFill>
              </a:rPr>
              <a:t> </a:t>
            </a:r>
            <a:r>
              <a:rPr sz="3600" spc="204" dirty="0">
                <a:solidFill>
                  <a:srgbClr val="FAFD00"/>
                </a:solidFill>
              </a:rPr>
              <a:t>a</a:t>
            </a:r>
            <a:r>
              <a:rPr sz="3600" spc="-15" dirty="0">
                <a:solidFill>
                  <a:srgbClr val="FAFD00"/>
                </a:solidFill>
              </a:rPr>
              <a:t> </a:t>
            </a:r>
            <a:r>
              <a:rPr sz="3600" spc="35" dirty="0">
                <a:solidFill>
                  <a:srgbClr val="FAFD00"/>
                </a:solidFill>
              </a:rPr>
              <a:t>fuzzy</a:t>
            </a:r>
            <a:r>
              <a:rPr sz="3600" spc="-20" dirty="0">
                <a:solidFill>
                  <a:srgbClr val="FAFD00"/>
                </a:solidFill>
              </a:rPr>
              <a:t> </a:t>
            </a:r>
            <a:r>
              <a:rPr sz="3600" spc="155" dirty="0">
                <a:solidFill>
                  <a:srgbClr val="FAFD00"/>
                </a:solidFill>
              </a:rPr>
              <a:t>rule?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" marR="1275715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fuzzy</a:t>
            </a:r>
            <a:r>
              <a:rPr spc="5" dirty="0"/>
              <a:t> </a:t>
            </a:r>
            <a:r>
              <a:rPr spc="-5" dirty="0"/>
              <a:t>rule</a:t>
            </a:r>
            <a:r>
              <a:rPr spc="5" dirty="0"/>
              <a:t> </a:t>
            </a:r>
            <a:r>
              <a:rPr dirty="0"/>
              <a:t>can be</a:t>
            </a:r>
            <a:r>
              <a:rPr spc="20" dirty="0"/>
              <a:t> </a:t>
            </a:r>
            <a:r>
              <a:rPr spc="-5" dirty="0"/>
              <a:t>defined</a:t>
            </a:r>
            <a:r>
              <a:rPr spc="5" dirty="0"/>
              <a:t> </a:t>
            </a:r>
            <a:r>
              <a:rPr spc="-5" dirty="0"/>
              <a:t>as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conditional </a:t>
            </a:r>
            <a:r>
              <a:rPr spc="-735" dirty="0"/>
              <a:t> </a:t>
            </a:r>
            <a:r>
              <a:rPr dirty="0"/>
              <a:t>statement</a:t>
            </a:r>
            <a:r>
              <a:rPr spc="5" dirty="0"/>
              <a:t> </a:t>
            </a:r>
            <a:r>
              <a:rPr spc="-5" dirty="0"/>
              <a:t>in</a:t>
            </a:r>
            <a:r>
              <a:rPr dirty="0"/>
              <a:t> the</a:t>
            </a:r>
            <a:r>
              <a:rPr spc="-5" dirty="0"/>
              <a:t> </a:t>
            </a:r>
            <a:r>
              <a:rPr dirty="0"/>
              <a:t>form:</a:t>
            </a:r>
          </a:p>
          <a:p>
            <a:pPr marL="15875">
              <a:lnSpc>
                <a:spcPct val="100000"/>
              </a:lnSpc>
              <a:spcBef>
                <a:spcPts val="35"/>
              </a:spcBef>
            </a:pPr>
            <a:endParaRPr sz="3100"/>
          </a:p>
          <a:p>
            <a:pPr marL="28575">
              <a:lnSpc>
                <a:spcPct val="100000"/>
              </a:lnSpc>
              <a:tabLst>
                <a:tab pos="1172845" algn="l"/>
              </a:tabLst>
            </a:pPr>
            <a:r>
              <a:rPr spc="160" dirty="0">
                <a:solidFill>
                  <a:srgbClr val="FAFD00"/>
                </a:solidFill>
              </a:rPr>
              <a:t>IF	</a:t>
            </a:r>
            <a:r>
              <a:rPr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i="1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pc="-5" dirty="0">
                <a:solidFill>
                  <a:srgbClr val="FAFD00"/>
                </a:solidFill>
              </a:rPr>
              <a:t>is</a:t>
            </a:r>
            <a:r>
              <a:rPr spc="-50" dirty="0">
                <a:solidFill>
                  <a:srgbClr val="FAFD00"/>
                </a:solidFill>
              </a:rPr>
              <a:t> </a:t>
            </a:r>
            <a:r>
              <a:rPr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</a:p>
          <a:p>
            <a:pPr marL="28575">
              <a:lnSpc>
                <a:spcPct val="100000"/>
              </a:lnSpc>
            </a:pPr>
            <a:r>
              <a:rPr spc="125" dirty="0">
                <a:solidFill>
                  <a:srgbClr val="FAFD00"/>
                </a:solidFill>
              </a:rPr>
              <a:t>THEN</a:t>
            </a:r>
            <a:r>
              <a:rPr spc="-30" dirty="0">
                <a:solidFill>
                  <a:srgbClr val="FAFD00"/>
                </a:solidFill>
              </a:rPr>
              <a:t> </a:t>
            </a:r>
            <a:r>
              <a:rPr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i="1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pc="-5" dirty="0">
                <a:solidFill>
                  <a:srgbClr val="FAFD00"/>
                </a:solidFill>
              </a:rPr>
              <a:t>is</a:t>
            </a:r>
            <a:r>
              <a:rPr spc="-35" dirty="0">
                <a:solidFill>
                  <a:srgbClr val="FAFD00"/>
                </a:solidFill>
              </a:rPr>
              <a:t> </a:t>
            </a:r>
            <a:r>
              <a:rPr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</a:p>
          <a:p>
            <a:pPr marL="15875"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8575" marR="5080">
              <a:lnSpc>
                <a:spcPct val="100000"/>
              </a:lnSpc>
            </a:pPr>
            <a:r>
              <a:rPr spc="-5" dirty="0"/>
              <a:t>where </a:t>
            </a:r>
            <a:r>
              <a:rPr i="1" dirty="0">
                <a:latin typeface="Times New Roman"/>
                <a:cs typeface="Times New Roman"/>
              </a:rPr>
              <a:t>x </a:t>
            </a:r>
            <a:r>
              <a:rPr spc="-5" dirty="0"/>
              <a:t>and</a:t>
            </a:r>
            <a:r>
              <a:rPr dirty="0"/>
              <a:t> </a:t>
            </a:r>
            <a:r>
              <a:rPr i="1" dirty="0">
                <a:latin typeface="Times New Roman"/>
                <a:cs typeface="Times New Roman"/>
              </a:rPr>
              <a:t>y </a:t>
            </a:r>
            <a:r>
              <a:rPr spc="-5" dirty="0"/>
              <a:t>are</a:t>
            </a:r>
            <a:r>
              <a:rPr dirty="0"/>
              <a:t> linguistic variables;</a:t>
            </a:r>
            <a:r>
              <a:rPr spc="-5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i="1" dirty="0">
                <a:latin typeface="Times New Roman"/>
                <a:cs typeface="Times New Roman"/>
              </a:rPr>
              <a:t>A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i="1" dirty="0">
                <a:latin typeface="Times New Roman"/>
                <a:cs typeface="Times New Roman"/>
              </a:rPr>
              <a:t>B 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-5" dirty="0"/>
              <a:t>are</a:t>
            </a:r>
            <a:r>
              <a:rPr spc="15" dirty="0"/>
              <a:t> </a:t>
            </a:r>
            <a:r>
              <a:rPr spc="-5" dirty="0"/>
              <a:t>linguistic</a:t>
            </a:r>
            <a:r>
              <a:rPr dirty="0"/>
              <a:t> values</a:t>
            </a:r>
            <a:r>
              <a:rPr spc="-5" dirty="0"/>
              <a:t> </a:t>
            </a:r>
            <a:r>
              <a:rPr dirty="0"/>
              <a:t>determined</a:t>
            </a:r>
            <a:r>
              <a:rPr spc="5" dirty="0"/>
              <a:t> </a:t>
            </a:r>
            <a:r>
              <a:rPr dirty="0"/>
              <a:t>by </a:t>
            </a:r>
            <a:r>
              <a:rPr spc="-5" dirty="0"/>
              <a:t>fuzzy</a:t>
            </a:r>
            <a:r>
              <a:rPr dirty="0"/>
              <a:t> </a:t>
            </a:r>
            <a:r>
              <a:rPr spc="-5" dirty="0"/>
              <a:t>sets</a:t>
            </a:r>
            <a:r>
              <a:rPr dirty="0"/>
              <a:t> on </a:t>
            </a:r>
            <a:r>
              <a:rPr spc="-10" dirty="0"/>
              <a:t>the </a:t>
            </a:r>
            <a:r>
              <a:rPr spc="-735" dirty="0"/>
              <a:t> </a:t>
            </a:r>
            <a:r>
              <a:rPr spc="-5" dirty="0"/>
              <a:t>universe</a:t>
            </a:r>
            <a:r>
              <a:rPr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discourses</a:t>
            </a:r>
            <a:r>
              <a:rPr dirty="0"/>
              <a:t> </a:t>
            </a:r>
            <a:r>
              <a:rPr i="1" dirty="0">
                <a:latin typeface="Times New Roman"/>
                <a:cs typeface="Times New Roman"/>
              </a:rPr>
              <a:t>X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i="1" spc="-5" dirty="0">
                <a:latin typeface="Times New Roman"/>
                <a:cs typeface="Times New Roman"/>
              </a:rPr>
              <a:t>Y</a:t>
            </a:r>
            <a:r>
              <a:rPr spc="-5" dirty="0"/>
              <a:t>,</a:t>
            </a:r>
            <a:r>
              <a:rPr spc="15" dirty="0"/>
              <a:t> </a:t>
            </a:r>
            <a:r>
              <a:rPr spc="-5" dirty="0"/>
              <a:t>respectively.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9215" y="673099"/>
            <a:ext cx="8140700" cy="1061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400" spc="185" dirty="0">
                <a:solidFill>
                  <a:srgbClr val="FAFD00"/>
                </a:solidFill>
              </a:rPr>
              <a:t>What</a:t>
            </a:r>
            <a:r>
              <a:rPr sz="3400" spc="-5" dirty="0">
                <a:solidFill>
                  <a:srgbClr val="FAFD00"/>
                </a:solidFill>
              </a:rPr>
              <a:t> </a:t>
            </a:r>
            <a:r>
              <a:rPr sz="3400" dirty="0">
                <a:solidFill>
                  <a:srgbClr val="FAFD00"/>
                </a:solidFill>
              </a:rPr>
              <a:t>is</a:t>
            </a:r>
            <a:r>
              <a:rPr sz="3400" spc="5" dirty="0">
                <a:solidFill>
                  <a:srgbClr val="FAFD00"/>
                </a:solidFill>
              </a:rPr>
              <a:t> </a:t>
            </a:r>
            <a:r>
              <a:rPr sz="3400" spc="120" dirty="0">
                <a:solidFill>
                  <a:srgbClr val="FAFD00"/>
                </a:solidFill>
              </a:rPr>
              <a:t>the</a:t>
            </a:r>
            <a:r>
              <a:rPr sz="3400" dirty="0">
                <a:solidFill>
                  <a:srgbClr val="FAFD00"/>
                </a:solidFill>
              </a:rPr>
              <a:t> </a:t>
            </a:r>
            <a:r>
              <a:rPr sz="3400" spc="75" dirty="0">
                <a:solidFill>
                  <a:srgbClr val="FAFD00"/>
                </a:solidFill>
              </a:rPr>
              <a:t>difference</a:t>
            </a:r>
            <a:r>
              <a:rPr sz="3400" spc="5" dirty="0">
                <a:solidFill>
                  <a:srgbClr val="FAFD00"/>
                </a:solidFill>
              </a:rPr>
              <a:t> </a:t>
            </a:r>
            <a:r>
              <a:rPr sz="3400" spc="75" dirty="0">
                <a:solidFill>
                  <a:srgbClr val="FAFD00"/>
                </a:solidFill>
              </a:rPr>
              <a:t>between</a:t>
            </a:r>
            <a:r>
              <a:rPr sz="3400" spc="-10" dirty="0">
                <a:solidFill>
                  <a:srgbClr val="FAFD00"/>
                </a:solidFill>
              </a:rPr>
              <a:t> </a:t>
            </a:r>
            <a:r>
              <a:rPr sz="3400" spc="40" dirty="0">
                <a:solidFill>
                  <a:srgbClr val="FAFD00"/>
                </a:solidFill>
              </a:rPr>
              <a:t>classical</a:t>
            </a:r>
            <a:r>
              <a:rPr sz="3400" spc="5" dirty="0">
                <a:solidFill>
                  <a:srgbClr val="FAFD00"/>
                </a:solidFill>
              </a:rPr>
              <a:t> </a:t>
            </a:r>
            <a:r>
              <a:rPr sz="3400" spc="185" dirty="0">
                <a:solidFill>
                  <a:srgbClr val="FAFD00"/>
                </a:solidFill>
              </a:rPr>
              <a:t>and </a:t>
            </a:r>
            <a:r>
              <a:rPr sz="3400" spc="-835" dirty="0">
                <a:solidFill>
                  <a:srgbClr val="FAFD00"/>
                </a:solidFill>
              </a:rPr>
              <a:t> </a:t>
            </a:r>
            <a:r>
              <a:rPr sz="3400" spc="35" dirty="0">
                <a:solidFill>
                  <a:srgbClr val="FAFD00"/>
                </a:solidFill>
              </a:rPr>
              <a:t>fuzzy</a:t>
            </a:r>
            <a:r>
              <a:rPr sz="3400" spc="-5" dirty="0">
                <a:solidFill>
                  <a:srgbClr val="FAFD00"/>
                </a:solidFill>
              </a:rPr>
              <a:t> </a:t>
            </a:r>
            <a:r>
              <a:rPr sz="3400" spc="125" dirty="0">
                <a:solidFill>
                  <a:srgbClr val="FAFD00"/>
                </a:solidFill>
              </a:rPr>
              <a:t>rules?</a:t>
            </a:r>
            <a:endParaRPr sz="34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77315" y="1886203"/>
            <a:ext cx="72701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binary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315" y="2985006"/>
            <a:ext cx="4089400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4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  <a:tabLst>
                <a:tab pos="964565" algn="l"/>
              </a:tabLst>
            </a:pP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IF	speed</a:t>
            </a:r>
            <a:r>
              <a:rPr sz="24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&gt;</a:t>
            </a:r>
            <a:r>
              <a:rPr sz="2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100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75360" algn="l"/>
              </a:tabLst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THEN	stopping_distance</a:t>
            </a:r>
            <a:r>
              <a:rPr sz="2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long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20713" y="3030726"/>
            <a:ext cx="4156710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4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  <a:tabLst>
                <a:tab pos="964565" algn="l"/>
              </a:tabLst>
            </a:pP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IF	speed</a:t>
            </a:r>
            <a:r>
              <a:rPr sz="24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&lt;</a:t>
            </a:r>
            <a:r>
              <a:rPr sz="2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40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75360" algn="l"/>
              </a:tabLst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THEN	stopping_distance</a:t>
            </a:r>
            <a:r>
              <a:rPr sz="2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short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7128" y="4477002"/>
            <a:ext cx="8201659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speed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numerical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220 km/h,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stopping_distance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either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long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short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other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black-and-white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Boolean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6364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We</a:t>
            </a:r>
            <a:r>
              <a:rPr spc="5" dirty="0"/>
              <a:t> </a:t>
            </a:r>
            <a:r>
              <a:rPr spc="-5" dirty="0"/>
              <a:t>can</a:t>
            </a:r>
            <a:r>
              <a:rPr spc="5" dirty="0"/>
              <a:t> </a:t>
            </a:r>
            <a:r>
              <a:rPr dirty="0"/>
              <a:t>also</a:t>
            </a:r>
            <a:r>
              <a:rPr spc="5" dirty="0"/>
              <a:t> </a:t>
            </a:r>
            <a:r>
              <a:rPr spc="-5" dirty="0"/>
              <a:t>represent</a:t>
            </a:r>
            <a:r>
              <a:rPr spc="5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5" dirty="0"/>
              <a:t>stopping</a:t>
            </a:r>
            <a:r>
              <a:rPr spc="5" dirty="0"/>
              <a:t> </a:t>
            </a:r>
            <a:r>
              <a:rPr spc="-5" dirty="0"/>
              <a:t>distance</a:t>
            </a:r>
            <a:r>
              <a:rPr spc="5" dirty="0"/>
              <a:t> </a:t>
            </a:r>
            <a:r>
              <a:rPr spc="-5" dirty="0"/>
              <a:t>rules</a:t>
            </a:r>
            <a:r>
              <a:rPr spc="20" dirty="0"/>
              <a:t> </a:t>
            </a:r>
            <a:r>
              <a:rPr spc="-10" dirty="0"/>
              <a:t>in</a:t>
            </a:r>
            <a:r>
              <a:rPr spc="5" dirty="0"/>
              <a:t> </a:t>
            </a:r>
            <a:r>
              <a:rPr dirty="0"/>
              <a:t>a </a:t>
            </a:r>
            <a:r>
              <a:rPr spc="-735" dirty="0"/>
              <a:t> </a:t>
            </a:r>
            <a:r>
              <a:rPr spc="-5" dirty="0"/>
              <a:t>fuzzy </a:t>
            </a:r>
            <a:r>
              <a:rPr dirty="0"/>
              <a:t>form: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77315" y="1925827"/>
            <a:ext cx="4088765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4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  <a:tabLst>
                <a:tab pos="964565" algn="l"/>
              </a:tabLst>
            </a:pP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IF	speed</a:t>
            </a:r>
            <a:r>
              <a:rPr sz="2400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fast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75360" algn="l"/>
              </a:tabLst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THEN	stopping_distance</a:t>
            </a:r>
            <a:r>
              <a:rPr sz="2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long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20713" y="1925827"/>
            <a:ext cx="4156710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Rule:</a:t>
            </a:r>
            <a:r>
              <a:rPr sz="24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  <a:tabLst>
                <a:tab pos="964565" algn="l"/>
              </a:tabLst>
            </a:pP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IF	speed</a:t>
            </a:r>
            <a:r>
              <a:rPr sz="24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slow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75360" algn="l"/>
              </a:tabLst>
            </a:pP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THEN	stopping_distance</a:t>
            </a:r>
            <a:r>
              <a:rPr sz="2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AFD00"/>
                </a:solidFill>
                <a:latin typeface="Times New Roman"/>
                <a:cs typeface="Times New Roman"/>
              </a:rPr>
              <a:t>short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7128" y="3219702"/>
            <a:ext cx="8039734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868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speed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discourse)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220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km/h,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slow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medium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 of discourse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stopping_distance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0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300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short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medium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long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140052"/>
            <a:ext cx="8094345" cy="314198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relate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</a:t>
            </a:r>
            <a:endParaRPr sz="32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6370955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system,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fire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 some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extent,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or in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partially.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antecedent 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degree of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membership,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degree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9715" y="933703"/>
            <a:ext cx="7255509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example: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583565" marR="929640">
              <a:lnSpc>
                <a:spcPct val="100000"/>
              </a:lnSpc>
              <a:tabLst>
                <a:tab pos="1784350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project_duration</a:t>
            </a:r>
            <a:r>
              <a:rPr sz="3000" spc="7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long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	project_staffing</a:t>
            </a:r>
            <a:r>
              <a:rPr sz="3000" spc="7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7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large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	project_funding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inadequate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risk 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high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583565" marR="2557780">
              <a:lnSpc>
                <a:spcPct val="100000"/>
              </a:lnSpc>
              <a:tabLst>
                <a:tab pos="17849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service is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excellent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OR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food is delicious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THEN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tip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generous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9715" y="1086103"/>
            <a:ext cx="7293609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multiple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instance: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583565" marR="2210435">
              <a:lnSpc>
                <a:spcPct val="100000"/>
              </a:lnSpc>
              <a:tabLst>
                <a:tab pos="17849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temperature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hot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THEN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hot_water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reduced;</a:t>
            </a:r>
            <a:endParaRPr sz="3000">
              <a:latin typeface="Times New Roman"/>
              <a:cs typeface="Times New Roman"/>
            </a:endParaRPr>
          </a:p>
          <a:p>
            <a:pPr marL="1784985">
              <a:lnSpc>
                <a:spcPct val="100000"/>
              </a:lnSpc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cold_water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increased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154034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16735" algn="l"/>
                <a:tab pos="5017770" algn="l"/>
                <a:tab pos="629793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Boolean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sharp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distinctions.	It forces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draw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 members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non-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Tom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tall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height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181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cm.	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drew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 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180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David,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179 cm,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small.	Is David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small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drawn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arbitrary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line 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sand?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145915" algn="l"/>
                <a:tab pos="63957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reflects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people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think.	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attempts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making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leading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new,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55" dirty="0">
                <a:solidFill>
                  <a:srgbClr val="FFFFFF"/>
                </a:solidFill>
                <a:latin typeface="Times New Roman"/>
                <a:cs typeface="Times New Roman"/>
              </a:rPr>
              <a:t>intelL</a:t>
            </a:r>
            <a:r>
              <a:rPr sz="4500" spc="-232" baseline="-1851" dirty="0">
                <a:latin typeface="Times New Roman"/>
                <a:cs typeface="Times New Roman"/>
              </a:rPr>
              <a:t>l</a:t>
            </a:r>
            <a:r>
              <a:rPr sz="3000" spc="-155" dirty="0">
                <a:solidFill>
                  <a:srgbClr val="FFFFFF"/>
                </a:solidFill>
                <a:latin typeface="Times New Roman"/>
                <a:cs typeface="Times New Roman"/>
              </a:rPr>
              <a:t>igent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272780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386580" algn="l"/>
                <a:tab pos="6586220" algn="l"/>
                <a:tab pos="6757034" algn="l"/>
                <a:tab pos="681228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multi-valued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introduced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1930s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20" dirty="0">
                <a:solidFill>
                  <a:srgbClr val="FAFD00"/>
                </a:solidFill>
                <a:latin typeface="Times New Roman"/>
                <a:cs typeface="Times New Roman"/>
              </a:rPr>
              <a:t>Jan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Lukasiewicz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Polish philosopher.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(true)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(false),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Lukasiewicz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extended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interval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	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interval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possibility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statement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false.	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possibility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181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tall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0.86.		It</a:t>
            </a:r>
            <a:r>
              <a:rPr sz="3000" spc="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likely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tall.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This work led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inexact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technique often called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possibility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theory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57503"/>
            <a:ext cx="829310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05939" algn="l"/>
                <a:tab pos="1891664" algn="l"/>
                <a:tab pos="2592705" algn="l"/>
                <a:tab pos="4709160" algn="l"/>
                <a:tab pos="6489700" algn="l"/>
                <a:tab pos="6642734" algn="l"/>
                <a:tab pos="73914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Later,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1937,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Max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Black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“Vagueness: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exercise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logical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analysis”.	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paper,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argued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continuum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implies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degrees.	Imagine,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said,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countless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“chairs”.	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Chippendale.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near-Chippendale,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indistinguishable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from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first item.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Succeeding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“chairs”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less and less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chair-like,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ends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log.		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chair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become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log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?	Max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Black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stated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continuum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discrete,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allocated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element.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accepted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vagueness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matter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probability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38503"/>
            <a:ext cx="8293734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580005" algn="l"/>
                <a:tab pos="60890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1965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Lotfi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Zadeh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 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famous paper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“Fuzzy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sets”.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Zadeh extended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work 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possibility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formal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applying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terms.	This</a:t>
            </a:r>
            <a:r>
              <a:rPr sz="3000" spc="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representing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manipulating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terms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logic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Zadeh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became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Master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145539"/>
            <a:ext cx="8241665" cy="405193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105" dirty="0">
                <a:solidFill>
                  <a:srgbClr val="FAFD00"/>
                </a:solidFill>
                <a:latin typeface="Times New Roman"/>
                <a:cs typeface="Times New Roman"/>
              </a:rPr>
              <a:t>Why</a:t>
            </a:r>
            <a:r>
              <a:rPr sz="3000" i="1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fuzzy?</a:t>
            </a:r>
            <a:endParaRPr sz="3000">
              <a:latin typeface="Times New Roman"/>
              <a:cs typeface="Times New Roman"/>
            </a:endParaRPr>
          </a:p>
          <a:p>
            <a:pPr marL="354965" marR="5080" algn="just">
              <a:lnSpc>
                <a:spcPct val="100000"/>
              </a:lnSpc>
              <a:spcBef>
                <a:spcPts val="73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Zadeh said,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concrete,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immediate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descriptive;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 what 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means.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 people 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West were repelled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word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negative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sense.</a:t>
            </a:r>
            <a:endParaRPr sz="30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72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105" dirty="0">
                <a:solidFill>
                  <a:srgbClr val="FAFD00"/>
                </a:solidFill>
                <a:latin typeface="Times New Roman"/>
                <a:cs typeface="Times New Roman"/>
              </a:rPr>
              <a:t>Why</a:t>
            </a:r>
            <a:r>
              <a:rPr sz="30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logic?</a:t>
            </a:r>
            <a:endParaRPr sz="3000">
              <a:latin typeface="Times New Roman"/>
              <a:cs typeface="Times New Roman"/>
            </a:endParaRPr>
          </a:p>
          <a:p>
            <a:pPr marL="354965" marR="31750" algn="just">
              <a:lnSpc>
                <a:spcPct val="100000"/>
              </a:lnSpc>
              <a:spcBef>
                <a:spcPts val="72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Fuzziness rests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theory, and fuzzy logic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small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theory.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1928" y="1009903"/>
            <a:ext cx="789940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6379">
              <a:lnSpc>
                <a:spcPct val="100000"/>
              </a:lnSpc>
              <a:spcBef>
                <a:spcPts val="100"/>
              </a:spcBef>
            </a:pP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logic is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set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mathematical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principles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representation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based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on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degrees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membership.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2374265" algn="l"/>
                <a:tab pos="5654040" algn="l"/>
                <a:tab pos="673417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Unlike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two-valued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Boolean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multi-valued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deals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degrees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membership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degrees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truth</a:t>
            </a:r>
            <a:r>
              <a:rPr sz="3000" spc="16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logic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continuum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logical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(completely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false)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(completely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true).	Instead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black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white,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employs 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spectrum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colours,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accepting that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true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false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time.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8550" y="770635"/>
            <a:ext cx="2240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>
                <a:solidFill>
                  <a:srgbClr val="FAFD00"/>
                </a:solidFill>
              </a:rPr>
              <a:t>Fuzzy</a:t>
            </a:r>
            <a:r>
              <a:rPr sz="4000" spc="-60" dirty="0">
                <a:solidFill>
                  <a:srgbClr val="FAFD00"/>
                </a:solidFill>
              </a:rPr>
              <a:t> </a:t>
            </a:r>
            <a:r>
              <a:rPr sz="4000" spc="50" dirty="0">
                <a:solidFill>
                  <a:srgbClr val="FAFD00"/>
                </a:solidFill>
              </a:rPr>
              <a:t>sets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71903"/>
            <a:ext cx="8265159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062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set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fundamental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own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supreme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car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indicates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set of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cars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mean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2596</Words>
  <Application>Microsoft Office PowerPoint</Application>
  <PresentationFormat>Özel</PresentationFormat>
  <Paragraphs>166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3" baseType="lpstr">
      <vt:lpstr>Arial MT</vt:lpstr>
      <vt:lpstr>Calibri</vt:lpstr>
      <vt:lpstr>Lucida Sans Unicode</vt:lpstr>
      <vt:lpstr>Symbol</vt:lpstr>
      <vt:lpstr>Times New Roman</vt:lpstr>
      <vt:lpstr>Office Theme</vt:lpstr>
      <vt:lpstr>Lecture 4</vt:lpstr>
      <vt:lpstr>Introduction, or what is fuzzy thinking?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Fuzzy sets</vt:lpstr>
      <vt:lpstr>PowerPoint Sunusu</vt:lpstr>
      <vt:lpstr>PowerPoint Sunusu</vt:lpstr>
      <vt:lpstr>How to represent a fuzzy set in a computer?</vt:lpstr>
      <vt:lpstr>Linguistic variables and hedges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Fuzzy rules</vt:lpstr>
      <vt:lpstr>What is a fuzzy rule?</vt:lpstr>
      <vt:lpstr>What is the difference between classical and  fuzzy rules?</vt:lpstr>
      <vt:lpstr>We can also represent the stopping distance rules in a  fuzzy form: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4.ppt</dc:title>
  <dc:creator>michaeln</dc:creator>
  <cp:lastModifiedBy>irem</cp:lastModifiedBy>
  <cp:revision>2</cp:revision>
  <dcterms:created xsi:type="dcterms:W3CDTF">2022-10-07T11:47:13Z</dcterms:created>
  <dcterms:modified xsi:type="dcterms:W3CDTF">2022-10-07T11:49:39Z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