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69F523-D773-4207-8DDA-5FFF869F91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3002255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69F523-D773-4207-8DDA-5FFF869F91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350372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69F523-D773-4207-8DDA-5FFF869F91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89165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69F523-D773-4207-8DDA-5FFF869F91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197873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69F523-D773-4207-8DDA-5FFF869F91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3444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69F523-D773-4207-8DDA-5FFF869F918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2574504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69F523-D773-4207-8DDA-5FFF869F918E}"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1420690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69F523-D773-4207-8DDA-5FFF869F918E}"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1470354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69F523-D773-4207-8DDA-5FFF869F918E}"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3371121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69F523-D773-4207-8DDA-5FFF869F918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412170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69F523-D773-4207-8DDA-5FFF869F918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C74B02-088C-4E36-B1F8-DAED88864546}" type="slidenum">
              <a:rPr lang="tr-TR" smtClean="0"/>
              <a:t>‹#›</a:t>
            </a:fld>
            <a:endParaRPr lang="tr-TR"/>
          </a:p>
        </p:txBody>
      </p:sp>
    </p:spTree>
    <p:extLst>
      <p:ext uri="{BB962C8B-B14F-4D97-AF65-F5344CB8AC3E}">
        <p14:creationId xmlns:p14="http://schemas.microsoft.com/office/powerpoint/2010/main" val="2228871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9F523-D773-4207-8DDA-5FFF869F918E}"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C74B02-088C-4E36-B1F8-DAED88864546}" type="slidenum">
              <a:rPr lang="tr-TR" smtClean="0"/>
              <a:t>‹#›</a:t>
            </a:fld>
            <a:endParaRPr lang="tr-TR"/>
          </a:p>
        </p:txBody>
      </p:sp>
    </p:spTree>
    <p:extLst>
      <p:ext uri="{BB962C8B-B14F-4D97-AF65-F5344CB8AC3E}">
        <p14:creationId xmlns:p14="http://schemas.microsoft.com/office/powerpoint/2010/main" val="3185294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smtClean="0">
                <a:solidFill>
                  <a:srgbClr val="002060"/>
                </a:solidFill>
              </a:rPr>
              <a:t>Fosfor Döngüsü ve Mikrobiyolojisi</a:t>
            </a:r>
            <a:endParaRPr lang="tr-TR" sz="3600" b="1" dirty="0">
              <a:solidFill>
                <a:srgbClr val="002060"/>
              </a:solidFill>
            </a:endParaRPr>
          </a:p>
        </p:txBody>
      </p:sp>
      <p:sp>
        <p:nvSpPr>
          <p:cNvPr id="179203" name="İçerik Yer Tutucusu 2"/>
          <p:cNvSpPr>
            <a:spLocks noGrp="1"/>
          </p:cNvSpPr>
          <p:nvPr>
            <p:ph sz="quarter" idx="1"/>
          </p:nvPr>
        </p:nvSpPr>
        <p:spPr>
          <a:xfrm>
            <a:off x="301625" y="1125538"/>
            <a:ext cx="8504238" cy="5399087"/>
          </a:xfrm>
        </p:spPr>
        <p:txBody>
          <a:bodyPr>
            <a:normAutofit fontScale="92500" lnSpcReduction="10000"/>
          </a:bodyPr>
          <a:lstStyle/>
          <a:p>
            <a:pPr algn="just"/>
            <a:r>
              <a:rPr lang="tr-TR" altLang="tr-TR" smtClean="0"/>
              <a:t>Fosfor, hücrelerin çekirdeklerinde ve sitoplazmasında bulunan DNA ve RNA ‘nın temel yapı taşlarından biridir. </a:t>
            </a:r>
          </a:p>
          <a:p>
            <a:pPr algn="just"/>
            <a:r>
              <a:rPr lang="tr-TR" altLang="tr-TR" smtClean="0"/>
              <a:t>Toprakta organik fosfor fosforik asit radikali, organik ve inorganik radikallere bağlanmıştır.</a:t>
            </a:r>
          </a:p>
          <a:p>
            <a:pPr algn="just"/>
            <a:r>
              <a:rPr lang="tr-TR" altLang="tr-TR" smtClean="0"/>
              <a:t>Hayvan atıkları ve çiftlik gübresi toprağın organik fosforuna katkıda bulunurlar.</a:t>
            </a:r>
          </a:p>
          <a:p>
            <a:pPr algn="just"/>
            <a:r>
              <a:rPr lang="tr-TR" altLang="tr-TR" smtClean="0"/>
              <a:t>Hayvanlar geniş ölçüde üre ve dışkı ile mineral fosfat bırakırlar.</a:t>
            </a:r>
          </a:p>
          <a:p>
            <a:pPr algn="just"/>
            <a:r>
              <a:rPr lang="tr-TR" altLang="tr-TR" smtClean="0"/>
              <a:t>Bitki artıklarının ayrışması sırasında mikroorganizmalar enzimatik reaksiyonlarla fosforu alırlar.</a:t>
            </a:r>
          </a:p>
        </p:txBody>
      </p:sp>
    </p:spTree>
    <p:extLst>
      <p:ext uri="{BB962C8B-B14F-4D97-AF65-F5344CB8AC3E}">
        <p14:creationId xmlns:p14="http://schemas.microsoft.com/office/powerpoint/2010/main" val="34182870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defRPr/>
            </a:pPr>
            <a:r>
              <a:rPr lang="tr-TR" sz="3600" b="1" dirty="0">
                <a:solidFill>
                  <a:srgbClr val="002060"/>
                </a:solidFill>
              </a:rPr>
              <a:t>Tarımda Kullanılan Kimyasal Maddelerin </a:t>
            </a:r>
            <a:r>
              <a:rPr lang="tr-TR" sz="3600" b="1" dirty="0" err="1">
                <a:solidFill>
                  <a:srgbClr val="002060"/>
                </a:solidFill>
              </a:rPr>
              <a:t>Edafon</a:t>
            </a:r>
            <a:r>
              <a:rPr lang="tr-TR" sz="3600" b="1" dirty="0">
                <a:solidFill>
                  <a:srgbClr val="002060"/>
                </a:solidFill>
              </a:rPr>
              <a:t> Üzerine Etkileri</a:t>
            </a:r>
          </a:p>
        </p:txBody>
      </p:sp>
      <p:sp>
        <p:nvSpPr>
          <p:cNvPr id="188419" name="İçerik Yer Tutucusu 2"/>
          <p:cNvSpPr>
            <a:spLocks noGrp="1"/>
          </p:cNvSpPr>
          <p:nvPr>
            <p:ph sz="quarter" idx="1"/>
          </p:nvPr>
        </p:nvSpPr>
        <p:spPr>
          <a:xfrm>
            <a:off x="301625" y="1527175"/>
            <a:ext cx="8504238" cy="4572000"/>
          </a:xfrm>
        </p:spPr>
        <p:txBody>
          <a:bodyPr/>
          <a:lstStyle/>
          <a:p>
            <a:pPr algn="just"/>
            <a:r>
              <a:rPr lang="tr-TR" altLang="tr-TR" smtClean="0"/>
              <a:t> Toprak verimliliği ile çok yakın ilişkileri olan mikorriza oluşumlarının fungisitlerden olumsuz etkilenmesi en önemli toprak biyoteknolojisi sorunlarındandır.</a:t>
            </a:r>
          </a:p>
        </p:txBody>
      </p:sp>
    </p:spTree>
    <p:extLst>
      <p:ext uri="{BB962C8B-B14F-4D97-AF65-F5344CB8AC3E}">
        <p14:creationId xmlns:p14="http://schemas.microsoft.com/office/powerpoint/2010/main" val="23047137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p:cNvSpPr>
          <p:nvPr>
            <p:ph type="title" idx="4294967295"/>
          </p:nvPr>
        </p:nvSpPr>
        <p:spPr/>
        <p:txBody>
          <a:bodyPr>
            <a:normAutofit/>
          </a:bodyPr>
          <a:lstStyle/>
          <a:p>
            <a:r>
              <a:rPr lang="tr-TR" altLang="tr-TR" sz="3600" b="1" dirty="0" smtClean="0">
                <a:solidFill>
                  <a:srgbClr val="002060"/>
                </a:solidFill>
              </a:rPr>
              <a:t>DEMİR SOLUNUMU</a:t>
            </a:r>
            <a:endParaRPr lang="en-US" altLang="tr-TR" sz="3600" b="1" dirty="0" smtClean="0">
              <a:solidFill>
                <a:srgbClr val="002060"/>
              </a:solidFill>
            </a:endParaRPr>
          </a:p>
        </p:txBody>
      </p:sp>
      <p:sp>
        <p:nvSpPr>
          <p:cNvPr id="189443" name="Rectangle 3"/>
          <p:cNvSpPr>
            <a:spLocks noGrp="1"/>
          </p:cNvSpPr>
          <p:nvPr>
            <p:ph type="body" idx="4294967295"/>
          </p:nvPr>
        </p:nvSpPr>
        <p:spPr/>
        <p:txBody>
          <a:bodyPr>
            <a:normAutofit/>
          </a:bodyPr>
          <a:lstStyle/>
          <a:p>
            <a:pPr>
              <a:buFont typeface="Wingdings 2" pitchFamily="18" charset="2"/>
              <a:buNone/>
            </a:pPr>
            <a:r>
              <a:rPr lang="tr-TR" altLang="tr-TR" dirty="0" smtClean="0">
                <a:solidFill>
                  <a:srgbClr val="FF3300"/>
                </a:solidFill>
                <a:latin typeface="+mj-lt"/>
              </a:rPr>
              <a:t>Fe (</a:t>
            </a:r>
            <a:r>
              <a:rPr lang="tr-TR" altLang="tr-TR" dirty="0" err="1" smtClean="0">
                <a:solidFill>
                  <a:srgbClr val="FF3300"/>
                </a:solidFill>
                <a:latin typeface="+mj-lt"/>
              </a:rPr>
              <a:t>ııı</a:t>
            </a:r>
            <a:r>
              <a:rPr lang="tr-TR" altLang="tr-TR" dirty="0" smtClean="0">
                <a:solidFill>
                  <a:srgbClr val="FF3300"/>
                </a:solidFill>
                <a:latin typeface="+mj-lt"/>
              </a:rPr>
              <a:t>)’ün Fe (</a:t>
            </a:r>
            <a:r>
              <a:rPr lang="tr-TR" altLang="tr-TR" dirty="0" err="1" smtClean="0">
                <a:solidFill>
                  <a:srgbClr val="FF3300"/>
                </a:solidFill>
                <a:latin typeface="+mj-lt"/>
              </a:rPr>
              <a:t>ıı</a:t>
            </a:r>
            <a:r>
              <a:rPr lang="tr-TR" altLang="tr-TR" dirty="0" smtClean="0">
                <a:solidFill>
                  <a:srgbClr val="FF3300"/>
                </a:solidFill>
                <a:latin typeface="+mj-lt"/>
              </a:rPr>
              <a:t>) ‘ye redüksiyonu</a:t>
            </a:r>
          </a:p>
          <a:p>
            <a:pPr>
              <a:buFont typeface="Wingdings 2" pitchFamily="18" charset="2"/>
              <a:buNone/>
            </a:pPr>
            <a:r>
              <a:rPr lang="tr-TR" altLang="tr-TR" dirty="0" smtClean="0">
                <a:latin typeface="+mj-lt"/>
              </a:rPr>
              <a:t>Bütün organizmaların</a:t>
            </a:r>
            <a:r>
              <a:rPr lang="tr-TR" altLang="tr-TR" dirty="0" smtClean="0">
                <a:solidFill>
                  <a:srgbClr val="FF3300"/>
                </a:solidFill>
                <a:latin typeface="+mj-lt"/>
              </a:rPr>
              <a:t> </a:t>
            </a:r>
            <a:r>
              <a:rPr lang="tr-TR" altLang="tr-TR" dirty="0" smtClean="0">
                <a:latin typeface="+mj-lt"/>
              </a:rPr>
              <a:t>demire ihtiyaçları vardır.</a:t>
            </a:r>
          </a:p>
          <a:p>
            <a:pPr>
              <a:buFont typeface="Wingdings 2" pitchFamily="18" charset="2"/>
              <a:buNone/>
            </a:pPr>
            <a:r>
              <a:rPr lang="tr-TR" altLang="tr-TR" dirty="0" smtClean="0">
                <a:latin typeface="+mj-lt"/>
              </a:rPr>
              <a:t>Hücre dışında bulunan Fe2+, okside olarak suda çözünemez durumdaki Fe(</a:t>
            </a:r>
            <a:r>
              <a:rPr lang="tr-TR" altLang="tr-TR" dirty="0" err="1" smtClean="0">
                <a:latin typeface="+mj-lt"/>
              </a:rPr>
              <a:t>ııı</a:t>
            </a:r>
            <a:r>
              <a:rPr lang="tr-TR" altLang="tr-TR" dirty="0" smtClean="0">
                <a:latin typeface="+mj-lt"/>
              </a:rPr>
              <a:t>) oksitlere veya hidroksitlere dönüştüğünden hücre içine kolayca alınamaz.</a:t>
            </a:r>
          </a:p>
          <a:p>
            <a:pPr>
              <a:buFont typeface="Wingdings 2" pitchFamily="18" charset="2"/>
              <a:buNone/>
            </a:pPr>
            <a:r>
              <a:rPr lang="tr-TR" altLang="tr-TR" dirty="0" smtClean="0">
                <a:latin typeface="+mj-lt"/>
              </a:rPr>
              <a:t>Çeşitli organizmaların ihtiyaçları olan demiri hücre içine alma mekanizmaları farklıdır.</a:t>
            </a:r>
          </a:p>
          <a:p>
            <a:pPr>
              <a:buFont typeface="Wingdings 2" pitchFamily="18" charset="2"/>
              <a:buNone/>
            </a:pPr>
            <a:endParaRPr lang="en-US" altLang="tr-TR" dirty="0" smtClean="0">
              <a:latin typeface="+mj-lt"/>
            </a:endParaRPr>
          </a:p>
        </p:txBody>
      </p:sp>
    </p:spTree>
    <p:extLst>
      <p:ext uri="{BB962C8B-B14F-4D97-AF65-F5344CB8AC3E}">
        <p14:creationId xmlns:p14="http://schemas.microsoft.com/office/powerpoint/2010/main" val="2144753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p:cNvSpPr>
          <p:nvPr>
            <p:ph type="title" idx="4294967295"/>
          </p:nvPr>
        </p:nvSpPr>
        <p:spPr/>
        <p:txBody>
          <a:bodyPr>
            <a:normAutofit/>
          </a:bodyPr>
          <a:lstStyle/>
          <a:p>
            <a:r>
              <a:rPr lang="tr-TR" altLang="tr-TR" sz="3600" b="1" dirty="0" smtClean="0">
                <a:solidFill>
                  <a:srgbClr val="002060"/>
                </a:solidFill>
              </a:rPr>
              <a:t>DEMİR SOLUNUMU</a:t>
            </a:r>
            <a:endParaRPr lang="en-US" altLang="tr-TR" sz="3600" b="1" dirty="0" smtClean="0">
              <a:solidFill>
                <a:srgbClr val="002060"/>
              </a:solidFill>
            </a:endParaRPr>
          </a:p>
        </p:txBody>
      </p:sp>
      <p:sp>
        <p:nvSpPr>
          <p:cNvPr id="190467" name="Rectangle 3"/>
          <p:cNvSpPr>
            <a:spLocks noGrp="1"/>
          </p:cNvSpPr>
          <p:nvPr>
            <p:ph type="body" idx="4294967295"/>
          </p:nvPr>
        </p:nvSpPr>
        <p:spPr/>
        <p:txBody>
          <a:bodyPr>
            <a:normAutofit fontScale="92500" lnSpcReduction="10000"/>
          </a:bodyPr>
          <a:lstStyle/>
          <a:p>
            <a:pPr>
              <a:buFont typeface="Wingdings 2" pitchFamily="18" charset="2"/>
              <a:buNone/>
            </a:pPr>
            <a:r>
              <a:rPr lang="tr-TR" altLang="tr-TR" dirty="0" smtClean="0"/>
              <a:t>Mikroorganizmalar ; </a:t>
            </a:r>
            <a:r>
              <a:rPr lang="tr-TR" altLang="tr-TR" dirty="0" err="1" smtClean="0"/>
              <a:t>katalaz,peroksidaz</a:t>
            </a:r>
            <a:r>
              <a:rPr lang="tr-TR" altLang="tr-TR" dirty="0" smtClean="0"/>
              <a:t> </a:t>
            </a:r>
            <a:r>
              <a:rPr lang="tr-TR" altLang="tr-TR" dirty="0" err="1" smtClean="0"/>
              <a:t>sitokrom</a:t>
            </a:r>
            <a:r>
              <a:rPr lang="tr-TR" altLang="tr-TR" dirty="0" smtClean="0"/>
              <a:t> enzimleri ve Fe-S proteinleri gibi moleküllerin yapısına giren Fe </a:t>
            </a:r>
            <a:r>
              <a:rPr lang="tr-TR" altLang="tr-TR" baseline="30000" dirty="0" smtClean="0"/>
              <a:t>2+</a:t>
            </a:r>
            <a:r>
              <a:rPr lang="tr-TR" altLang="tr-TR" dirty="0" smtClean="0"/>
              <a:t> iyonlarına gereksindiğinden hücre dışındaki çözünemez Fe (III) oksitleri </a:t>
            </a:r>
            <a:r>
              <a:rPr lang="tr-TR" altLang="tr-TR" dirty="0" err="1" smtClean="0"/>
              <a:t>sideroforlarla</a:t>
            </a:r>
            <a:r>
              <a:rPr lang="tr-TR" altLang="tr-TR" dirty="0" smtClean="0"/>
              <a:t> yakalarlar. </a:t>
            </a:r>
          </a:p>
          <a:p>
            <a:pPr>
              <a:buFont typeface="Wingdings 2" pitchFamily="18" charset="2"/>
              <a:buNone/>
            </a:pPr>
            <a:r>
              <a:rPr lang="tr-TR" altLang="tr-TR" dirty="0" smtClean="0"/>
              <a:t>Bakteriler tarafından salgılanan </a:t>
            </a:r>
            <a:r>
              <a:rPr lang="tr-TR" altLang="tr-TR" dirty="0" err="1" smtClean="0"/>
              <a:t>sideroforlar</a:t>
            </a:r>
            <a:r>
              <a:rPr lang="tr-TR" altLang="tr-TR" dirty="0" smtClean="0"/>
              <a:t> hücre dışında Fe(III) oksitlerin demirleriyle(Fe </a:t>
            </a:r>
            <a:r>
              <a:rPr lang="tr-TR" altLang="tr-TR" baseline="30000" dirty="0" smtClean="0"/>
              <a:t>+3</a:t>
            </a:r>
            <a:r>
              <a:rPr lang="tr-TR" altLang="tr-TR" dirty="0" smtClean="0"/>
              <a:t>) birleşerek kompleks oluşturur.</a:t>
            </a:r>
          </a:p>
          <a:p>
            <a:pPr>
              <a:buFont typeface="Wingdings 2" pitchFamily="18" charset="2"/>
              <a:buNone/>
            </a:pPr>
            <a:r>
              <a:rPr lang="tr-TR" altLang="tr-TR" dirty="0" smtClean="0"/>
              <a:t>Kompleksler enerjiye gereksinen taşınma yolu ile hücre içine alınırlar.</a:t>
            </a:r>
            <a:endParaRPr lang="en-US" altLang="tr-TR" dirty="0" smtClean="0"/>
          </a:p>
        </p:txBody>
      </p:sp>
    </p:spTree>
    <p:extLst>
      <p:ext uri="{BB962C8B-B14F-4D97-AF65-F5344CB8AC3E}">
        <p14:creationId xmlns:p14="http://schemas.microsoft.com/office/powerpoint/2010/main" val="562027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p:cNvSpPr>
          <p:nvPr>
            <p:ph type="title" idx="4294967295"/>
          </p:nvPr>
        </p:nvSpPr>
        <p:spPr/>
        <p:txBody>
          <a:bodyPr>
            <a:normAutofit/>
          </a:bodyPr>
          <a:lstStyle/>
          <a:p>
            <a:r>
              <a:rPr lang="tr-TR" altLang="tr-TR" sz="3600" b="1" dirty="0" smtClean="0">
                <a:solidFill>
                  <a:srgbClr val="002060"/>
                </a:solidFill>
              </a:rPr>
              <a:t>Demir Solunumu</a:t>
            </a:r>
            <a:endParaRPr lang="en-US" altLang="tr-TR" sz="3600" b="1" dirty="0" smtClean="0">
              <a:solidFill>
                <a:srgbClr val="002060"/>
              </a:solidFill>
            </a:endParaRPr>
          </a:p>
        </p:txBody>
      </p:sp>
      <p:sp>
        <p:nvSpPr>
          <p:cNvPr id="191491" name="Rectangle 3"/>
          <p:cNvSpPr>
            <a:spLocks noGrp="1"/>
          </p:cNvSpPr>
          <p:nvPr>
            <p:ph type="body" idx="4294967295"/>
          </p:nvPr>
        </p:nvSpPr>
        <p:spPr/>
        <p:txBody>
          <a:bodyPr/>
          <a:lstStyle/>
          <a:p>
            <a:pPr>
              <a:buFont typeface="Wingdings 2" pitchFamily="18" charset="2"/>
              <a:buNone/>
            </a:pPr>
            <a:r>
              <a:rPr lang="tr-TR" altLang="tr-TR" dirty="0" smtClean="0">
                <a:latin typeface="+mj-lt"/>
              </a:rPr>
              <a:t>Hücre içinde komplekste bulunan Fe</a:t>
            </a:r>
            <a:r>
              <a:rPr lang="tr-TR" altLang="tr-TR" baseline="30000" dirty="0" smtClean="0">
                <a:latin typeface="+mj-lt"/>
              </a:rPr>
              <a:t>+3</a:t>
            </a:r>
            <a:r>
              <a:rPr lang="tr-TR" altLang="tr-TR" dirty="0" smtClean="0">
                <a:latin typeface="+mj-lt"/>
              </a:rPr>
              <a:t>, Fe</a:t>
            </a:r>
            <a:r>
              <a:rPr lang="tr-TR" altLang="tr-TR" baseline="30000" dirty="0" smtClean="0">
                <a:latin typeface="+mj-lt"/>
              </a:rPr>
              <a:t>+2</a:t>
            </a:r>
            <a:r>
              <a:rPr lang="tr-TR" altLang="tr-TR" dirty="0" smtClean="0">
                <a:latin typeface="+mj-lt"/>
              </a:rPr>
              <a:t> ye </a:t>
            </a:r>
            <a:r>
              <a:rPr lang="tr-TR" altLang="tr-TR" dirty="0" err="1" smtClean="0">
                <a:latin typeface="+mj-lt"/>
              </a:rPr>
              <a:t>redükte</a:t>
            </a:r>
            <a:r>
              <a:rPr lang="tr-TR" altLang="tr-TR" dirty="0" smtClean="0">
                <a:latin typeface="+mj-lt"/>
              </a:rPr>
              <a:t> olutken </a:t>
            </a:r>
            <a:r>
              <a:rPr lang="tr-TR" altLang="tr-TR" dirty="0" err="1" smtClean="0">
                <a:latin typeface="+mj-lt"/>
              </a:rPr>
              <a:t>sideroforlar</a:t>
            </a:r>
            <a:r>
              <a:rPr lang="tr-TR" altLang="tr-TR" dirty="0" smtClean="0">
                <a:latin typeface="+mj-lt"/>
              </a:rPr>
              <a:t> demirlerini hücre içinde bırakarak tekrar serbest hale geçer ve hücre dışına çıkarılırlar.</a:t>
            </a:r>
          </a:p>
          <a:p>
            <a:pPr>
              <a:buFont typeface="Wingdings 2" pitchFamily="18" charset="2"/>
              <a:buNone/>
            </a:pPr>
            <a:r>
              <a:rPr lang="tr-TR" altLang="tr-TR" dirty="0" smtClean="0">
                <a:latin typeface="+mj-lt"/>
              </a:rPr>
              <a:t>Bu şekildeki Fe </a:t>
            </a:r>
            <a:r>
              <a:rPr lang="tr-TR" altLang="tr-TR" baseline="30000" dirty="0" smtClean="0">
                <a:latin typeface="+mj-lt"/>
              </a:rPr>
              <a:t>+3</a:t>
            </a:r>
            <a:r>
              <a:rPr lang="tr-TR" altLang="tr-TR" dirty="0" smtClean="0">
                <a:latin typeface="+mj-lt"/>
              </a:rPr>
              <a:t> indirgenmesine </a:t>
            </a:r>
            <a:r>
              <a:rPr lang="tr-TR" altLang="tr-TR" dirty="0" err="1" smtClean="0">
                <a:solidFill>
                  <a:srgbClr val="FF0066"/>
                </a:solidFill>
                <a:latin typeface="+mj-lt"/>
              </a:rPr>
              <a:t>asimilatorik</a:t>
            </a:r>
            <a:r>
              <a:rPr lang="tr-TR" altLang="tr-TR" dirty="0" smtClean="0">
                <a:solidFill>
                  <a:srgbClr val="FF0066"/>
                </a:solidFill>
                <a:latin typeface="+mj-lt"/>
              </a:rPr>
              <a:t> demir redüksiyonu</a:t>
            </a:r>
            <a:r>
              <a:rPr lang="tr-TR" altLang="tr-TR" dirty="0" smtClean="0">
                <a:latin typeface="+mj-lt"/>
              </a:rPr>
              <a:t> denir.</a:t>
            </a:r>
            <a:endParaRPr lang="en-US" altLang="tr-TR" dirty="0" smtClean="0">
              <a:latin typeface="+mj-lt"/>
            </a:endParaRPr>
          </a:p>
        </p:txBody>
      </p:sp>
    </p:spTree>
    <p:extLst>
      <p:ext uri="{BB962C8B-B14F-4D97-AF65-F5344CB8AC3E}">
        <p14:creationId xmlns:p14="http://schemas.microsoft.com/office/powerpoint/2010/main" val="592655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p:cNvSpPr>
          <p:nvPr>
            <p:ph type="title" idx="4294967295"/>
          </p:nvPr>
        </p:nvSpPr>
        <p:spPr/>
        <p:txBody>
          <a:bodyPr/>
          <a:lstStyle/>
          <a:p>
            <a:endParaRPr lang="tr-TR" altLang="tr-TR" smtClean="0"/>
          </a:p>
        </p:txBody>
      </p:sp>
      <p:sp>
        <p:nvSpPr>
          <p:cNvPr id="192515" name="Rectangle 3"/>
          <p:cNvSpPr>
            <a:spLocks noGrp="1"/>
          </p:cNvSpPr>
          <p:nvPr>
            <p:ph type="body" idx="4294967295"/>
          </p:nvPr>
        </p:nvSpPr>
        <p:spPr/>
        <p:txBody>
          <a:bodyPr>
            <a:normAutofit fontScale="92500" lnSpcReduction="10000"/>
          </a:bodyPr>
          <a:lstStyle/>
          <a:p>
            <a:pPr>
              <a:buFont typeface="Wingdings 2" pitchFamily="18" charset="2"/>
              <a:buNone/>
            </a:pPr>
            <a:r>
              <a:rPr lang="tr-TR" altLang="tr-TR" dirty="0" smtClean="0">
                <a:latin typeface="+mj-lt"/>
              </a:rPr>
              <a:t>İKİNCİ MEKANİZMA:</a:t>
            </a:r>
          </a:p>
          <a:p>
            <a:pPr>
              <a:buFont typeface="Wingdings 2" pitchFamily="18" charset="2"/>
              <a:buNone/>
            </a:pPr>
            <a:r>
              <a:rPr lang="tr-TR" altLang="tr-TR" dirty="0" smtClean="0">
                <a:latin typeface="+mj-lt"/>
              </a:rPr>
              <a:t>Bakterilerin suda çözünmeyen Fe(III) oksitlerle doğrudan teması gerekmez. </a:t>
            </a:r>
            <a:r>
              <a:rPr lang="tr-TR" altLang="tr-TR" dirty="0" err="1" smtClean="0">
                <a:latin typeface="+mj-lt"/>
              </a:rPr>
              <a:t>Ekstrasellüler</a:t>
            </a:r>
            <a:r>
              <a:rPr lang="tr-TR" altLang="tr-TR" dirty="0" smtClean="0">
                <a:latin typeface="+mj-lt"/>
              </a:rPr>
              <a:t> bazı moleküllerin Fe(III) oksitteki Fe</a:t>
            </a:r>
            <a:r>
              <a:rPr lang="tr-TR" altLang="tr-TR" baseline="30000" dirty="0" smtClean="0">
                <a:latin typeface="+mj-lt"/>
              </a:rPr>
              <a:t>+3</a:t>
            </a:r>
            <a:r>
              <a:rPr lang="tr-TR" altLang="tr-TR" dirty="0" smtClean="0">
                <a:latin typeface="+mj-lt"/>
              </a:rPr>
              <a:t> ile kompleks oluşturması söz konusudur. </a:t>
            </a:r>
            <a:r>
              <a:rPr lang="tr-TR" altLang="tr-TR" dirty="0" err="1" smtClean="0">
                <a:latin typeface="+mj-lt"/>
              </a:rPr>
              <a:t>Şelat</a:t>
            </a:r>
            <a:r>
              <a:rPr lang="tr-TR" altLang="tr-TR" dirty="0" smtClean="0">
                <a:latin typeface="+mj-lt"/>
              </a:rPr>
              <a:t> oluşturan bu moleküller </a:t>
            </a:r>
            <a:r>
              <a:rPr lang="tr-TR" altLang="tr-TR" dirty="0" err="1" smtClean="0">
                <a:latin typeface="+mj-lt"/>
              </a:rPr>
              <a:t>şelatör</a:t>
            </a:r>
            <a:r>
              <a:rPr lang="tr-TR" altLang="tr-TR" dirty="0" smtClean="0">
                <a:latin typeface="+mj-lt"/>
              </a:rPr>
              <a:t> veya </a:t>
            </a:r>
            <a:r>
              <a:rPr lang="tr-TR" altLang="tr-TR" dirty="0" err="1" smtClean="0">
                <a:latin typeface="+mj-lt"/>
              </a:rPr>
              <a:t>mediatör</a:t>
            </a:r>
            <a:r>
              <a:rPr lang="tr-TR" altLang="tr-TR" dirty="0" smtClean="0">
                <a:latin typeface="+mj-lt"/>
              </a:rPr>
              <a:t> olarak adlandırılır.</a:t>
            </a:r>
          </a:p>
          <a:p>
            <a:pPr>
              <a:buFont typeface="Wingdings 2" pitchFamily="18" charset="2"/>
              <a:buNone/>
            </a:pPr>
            <a:r>
              <a:rPr lang="tr-TR" altLang="tr-TR" dirty="0" smtClean="0">
                <a:latin typeface="+mj-lt"/>
              </a:rPr>
              <a:t>Örneğin suda çözünebilir </a:t>
            </a:r>
            <a:r>
              <a:rPr lang="tr-TR" altLang="tr-TR" dirty="0" err="1" smtClean="0">
                <a:latin typeface="+mj-lt"/>
              </a:rPr>
              <a:t>humik</a:t>
            </a:r>
            <a:r>
              <a:rPr lang="tr-TR" altLang="tr-TR" dirty="0" smtClean="0">
                <a:latin typeface="+mj-lt"/>
              </a:rPr>
              <a:t> asitler </a:t>
            </a:r>
            <a:r>
              <a:rPr lang="tr-TR" altLang="tr-TR" dirty="0" err="1" smtClean="0">
                <a:latin typeface="+mj-lt"/>
              </a:rPr>
              <a:t>ekstraselüler</a:t>
            </a:r>
            <a:r>
              <a:rPr lang="tr-TR" altLang="tr-TR" dirty="0" smtClean="0">
                <a:latin typeface="+mj-lt"/>
              </a:rPr>
              <a:t> doğal </a:t>
            </a:r>
            <a:r>
              <a:rPr lang="tr-TR" altLang="tr-TR" dirty="0" err="1" smtClean="0">
                <a:latin typeface="+mj-lt"/>
              </a:rPr>
              <a:t>şelatör</a:t>
            </a:r>
            <a:r>
              <a:rPr lang="tr-TR" altLang="tr-TR" dirty="0" smtClean="0">
                <a:latin typeface="+mj-lt"/>
              </a:rPr>
              <a:t> </a:t>
            </a:r>
            <a:r>
              <a:rPr lang="tr-TR" altLang="tr-TR" dirty="0" err="1" smtClean="0">
                <a:latin typeface="+mj-lt"/>
              </a:rPr>
              <a:t>moleküllerdir.Elektronların</a:t>
            </a:r>
            <a:r>
              <a:rPr lang="tr-TR" altLang="tr-TR" dirty="0" smtClean="0">
                <a:latin typeface="+mj-lt"/>
              </a:rPr>
              <a:t> taşınmasında görev üstlenirler.</a:t>
            </a:r>
            <a:endParaRPr lang="en-US" altLang="tr-TR" dirty="0" smtClean="0">
              <a:latin typeface="+mj-lt"/>
            </a:endParaRPr>
          </a:p>
        </p:txBody>
      </p:sp>
    </p:spTree>
    <p:extLst>
      <p:ext uri="{BB962C8B-B14F-4D97-AF65-F5344CB8AC3E}">
        <p14:creationId xmlns:p14="http://schemas.microsoft.com/office/powerpoint/2010/main" val="2462873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p:cNvSpPr>
          <p:nvPr>
            <p:ph type="title" idx="4294967295"/>
          </p:nvPr>
        </p:nvSpPr>
        <p:spPr/>
        <p:txBody>
          <a:bodyPr/>
          <a:lstStyle/>
          <a:p>
            <a:endParaRPr lang="tr-TR" altLang="tr-TR" dirty="0" smtClean="0"/>
          </a:p>
        </p:txBody>
      </p:sp>
      <p:sp>
        <p:nvSpPr>
          <p:cNvPr id="193539" name="Rectangle 3"/>
          <p:cNvSpPr>
            <a:spLocks noGrp="1"/>
          </p:cNvSpPr>
          <p:nvPr>
            <p:ph type="body" idx="4294967295"/>
          </p:nvPr>
        </p:nvSpPr>
        <p:spPr/>
        <p:txBody>
          <a:bodyPr>
            <a:normAutofit fontScale="92500" lnSpcReduction="20000"/>
          </a:bodyPr>
          <a:lstStyle/>
          <a:p>
            <a:pPr>
              <a:lnSpc>
                <a:spcPct val="90000"/>
              </a:lnSpc>
              <a:buFont typeface="Wingdings 2" pitchFamily="18" charset="2"/>
              <a:buNone/>
            </a:pPr>
            <a:r>
              <a:rPr lang="tr-TR" altLang="tr-TR" dirty="0" smtClean="0">
                <a:latin typeface="+mj-lt"/>
              </a:rPr>
              <a:t>Fe</a:t>
            </a:r>
            <a:r>
              <a:rPr lang="tr-TR" altLang="tr-TR" baseline="30000" dirty="0" smtClean="0">
                <a:latin typeface="+mj-lt"/>
              </a:rPr>
              <a:t>+3</a:t>
            </a:r>
            <a:r>
              <a:rPr lang="tr-TR" altLang="tr-TR" dirty="0" smtClean="0">
                <a:latin typeface="+mj-lt"/>
              </a:rPr>
              <a:t>/Fe</a:t>
            </a:r>
            <a:r>
              <a:rPr lang="tr-TR" altLang="tr-TR" baseline="30000" dirty="0" smtClean="0">
                <a:latin typeface="+mj-lt"/>
              </a:rPr>
              <a:t>+2</a:t>
            </a:r>
            <a:r>
              <a:rPr lang="tr-TR" altLang="tr-TR" dirty="0" smtClean="0">
                <a:latin typeface="+mj-lt"/>
              </a:rPr>
              <a:t> redoks sistemi kuvvetli pozitif redoks potansiyeline (</a:t>
            </a:r>
            <a:r>
              <a:rPr lang="tr-TR" altLang="tr-TR" i="1" dirty="0" smtClean="0">
                <a:latin typeface="+mj-lt"/>
              </a:rPr>
              <a:t>E’ </a:t>
            </a:r>
            <a:r>
              <a:rPr lang="tr-TR" altLang="tr-TR" baseline="-25000" dirty="0" smtClean="0">
                <a:latin typeface="+mj-lt"/>
              </a:rPr>
              <a:t>o</a:t>
            </a:r>
            <a:r>
              <a:rPr lang="tr-TR" altLang="tr-TR" dirty="0" smtClean="0">
                <a:latin typeface="+mj-lt"/>
              </a:rPr>
              <a:t> =+0.77 V)  sahiptir ve termodinamik kurallara göre anaerobik solunumda son </a:t>
            </a:r>
            <a:r>
              <a:rPr lang="tr-TR" altLang="tr-TR" dirty="0" err="1" smtClean="0">
                <a:latin typeface="+mj-lt"/>
              </a:rPr>
              <a:t>akseptör</a:t>
            </a:r>
            <a:r>
              <a:rPr lang="tr-TR" altLang="tr-TR" dirty="0" smtClean="0">
                <a:latin typeface="+mj-lt"/>
              </a:rPr>
              <a:t> görevi için uygun bir redoks sistemidir.</a:t>
            </a:r>
          </a:p>
          <a:p>
            <a:pPr>
              <a:lnSpc>
                <a:spcPct val="90000"/>
              </a:lnSpc>
              <a:buFont typeface="Wingdings 2" pitchFamily="18" charset="2"/>
              <a:buNone/>
            </a:pPr>
            <a:r>
              <a:rPr lang="tr-TR" altLang="tr-TR" dirty="0" err="1" smtClean="0">
                <a:latin typeface="+mj-lt"/>
              </a:rPr>
              <a:t>Disimilatorik</a:t>
            </a:r>
            <a:r>
              <a:rPr lang="tr-TR" altLang="tr-TR" dirty="0" smtClean="0">
                <a:latin typeface="+mj-lt"/>
              </a:rPr>
              <a:t> demir solunumu yapan bakterilerden </a:t>
            </a:r>
            <a:r>
              <a:rPr lang="tr-TR" altLang="tr-TR" dirty="0" err="1" smtClean="0">
                <a:latin typeface="+mj-lt"/>
              </a:rPr>
              <a:t>Alteromonas</a:t>
            </a:r>
            <a:r>
              <a:rPr lang="tr-TR" altLang="tr-TR" dirty="0" smtClean="0">
                <a:latin typeface="+mj-lt"/>
              </a:rPr>
              <a:t> </a:t>
            </a:r>
            <a:r>
              <a:rPr lang="tr-TR" altLang="tr-TR" dirty="0" err="1" smtClean="0">
                <a:latin typeface="+mj-lt"/>
              </a:rPr>
              <a:t>putrefaciens</a:t>
            </a:r>
            <a:r>
              <a:rPr lang="tr-TR" altLang="tr-TR" dirty="0" smtClean="0">
                <a:latin typeface="+mj-lt"/>
              </a:rPr>
              <a:t>, karbon kaynağı ve H- </a:t>
            </a:r>
            <a:r>
              <a:rPr lang="tr-TR" altLang="tr-TR" dirty="0" err="1" smtClean="0">
                <a:latin typeface="+mj-lt"/>
              </a:rPr>
              <a:t>donörü</a:t>
            </a:r>
            <a:r>
              <a:rPr lang="tr-TR" altLang="tr-TR" dirty="0" smtClean="0">
                <a:latin typeface="+mj-lt"/>
              </a:rPr>
              <a:t> olarak asetatı </a:t>
            </a:r>
            <a:r>
              <a:rPr lang="tr-TR" altLang="tr-TR" dirty="0" err="1" smtClean="0">
                <a:latin typeface="+mj-lt"/>
              </a:rPr>
              <a:t>kullanır.Fe</a:t>
            </a:r>
            <a:r>
              <a:rPr lang="tr-TR" altLang="tr-TR" dirty="0" smtClean="0">
                <a:latin typeface="+mj-lt"/>
              </a:rPr>
              <a:t>(III) de ortamda </a:t>
            </a:r>
            <a:r>
              <a:rPr lang="tr-TR" altLang="tr-TR" dirty="0" err="1" smtClean="0">
                <a:latin typeface="+mj-lt"/>
              </a:rPr>
              <a:t>redükte</a:t>
            </a:r>
            <a:r>
              <a:rPr lang="tr-TR" altLang="tr-TR" dirty="0" smtClean="0">
                <a:latin typeface="+mj-lt"/>
              </a:rPr>
              <a:t> olur. Ancak bu arada Fe(II) Fe(III) –oksit karışımı olan manyetit (Fe</a:t>
            </a:r>
            <a:r>
              <a:rPr lang="tr-TR" altLang="tr-TR" baseline="-25000" dirty="0" smtClean="0">
                <a:latin typeface="+mj-lt"/>
              </a:rPr>
              <a:t>3</a:t>
            </a:r>
            <a:r>
              <a:rPr lang="tr-TR" altLang="tr-TR" dirty="0" smtClean="0">
                <a:latin typeface="+mj-lt"/>
              </a:rPr>
              <a:t>O</a:t>
            </a:r>
            <a:r>
              <a:rPr lang="tr-TR" altLang="tr-TR" baseline="-25000" dirty="0" smtClean="0">
                <a:latin typeface="+mj-lt"/>
              </a:rPr>
              <a:t>4</a:t>
            </a:r>
            <a:r>
              <a:rPr lang="tr-TR" altLang="tr-TR" dirty="0" smtClean="0">
                <a:latin typeface="+mj-lt"/>
              </a:rPr>
              <a:t>) meydana gelir. </a:t>
            </a:r>
          </a:p>
          <a:p>
            <a:pPr>
              <a:lnSpc>
                <a:spcPct val="90000"/>
              </a:lnSpc>
              <a:buFont typeface="Wingdings 2" pitchFamily="18" charset="2"/>
              <a:buNone/>
            </a:pPr>
            <a:r>
              <a:rPr lang="tr-TR" altLang="tr-TR" dirty="0" smtClean="0">
                <a:latin typeface="+mj-lt"/>
              </a:rPr>
              <a:t>Bu sonuç bakterinin Fe</a:t>
            </a:r>
            <a:r>
              <a:rPr lang="tr-TR" altLang="tr-TR" baseline="30000" dirty="0" smtClean="0">
                <a:latin typeface="+mj-lt"/>
              </a:rPr>
              <a:t>+3</a:t>
            </a:r>
            <a:r>
              <a:rPr lang="tr-TR" altLang="tr-TR" dirty="0" smtClean="0">
                <a:latin typeface="+mj-lt"/>
              </a:rPr>
              <a:t> iyonlarını Fe</a:t>
            </a:r>
            <a:r>
              <a:rPr lang="tr-TR" altLang="tr-TR" baseline="30000" dirty="0" smtClean="0">
                <a:latin typeface="+mj-lt"/>
              </a:rPr>
              <a:t>+2</a:t>
            </a:r>
            <a:r>
              <a:rPr lang="tr-TR" altLang="tr-TR" dirty="0" smtClean="0">
                <a:latin typeface="+mj-lt"/>
              </a:rPr>
              <a:t>’ ye </a:t>
            </a:r>
            <a:r>
              <a:rPr lang="tr-TR" altLang="tr-TR" dirty="0" err="1" smtClean="0">
                <a:latin typeface="+mj-lt"/>
              </a:rPr>
              <a:t>redükte</a:t>
            </a:r>
            <a:r>
              <a:rPr lang="tr-TR" altLang="tr-TR" dirty="0" smtClean="0">
                <a:latin typeface="+mj-lt"/>
              </a:rPr>
              <a:t> ettiğinin kanıtıdır.</a:t>
            </a:r>
            <a:endParaRPr lang="en-US" altLang="tr-TR" dirty="0" smtClean="0">
              <a:latin typeface="+mj-lt"/>
            </a:endParaRPr>
          </a:p>
        </p:txBody>
      </p:sp>
    </p:spTree>
    <p:extLst>
      <p:ext uri="{BB962C8B-B14F-4D97-AF65-F5344CB8AC3E}">
        <p14:creationId xmlns:p14="http://schemas.microsoft.com/office/powerpoint/2010/main" val="1941231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a:solidFill>
                  <a:srgbClr val="002060"/>
                </a:solidFill>
              </a:rPr>
              <a:t>Fosfor Döngüsü ve Mikrobiyolojisi</a:t>
            </a:r>
          </a:p>
        </p:txBody>
      </p:sp>
      <p:sp>
        <p:nvSpPr>
          <p:cNvPr id="180227" name="İçerik Yer Tutucusu 2"/>
          <p:cNvSpPr>
            <a:spLocks noGrp="1"/>
          </p:cNvSpPr>
          <p:nvPr>
            <p:ph sz="quarter" idx="1"/>
          </p:nvPr>
        </p:nvSpPr>
        <p:spPr>
          <a:xfrm>
            <a:off x="301625" y="1527175"/>
            <a:ext cx="8504238" cy="4572000"/>
          </a:xfrm>
        </p:spPr>
        <p:txBody>
          <a:bodyPr>
            <a:normAutofit fontScale="92500" lnSpcReduction="10000"/>
          </a:bodyPr>
          <a:lstStyle/>
          <a:p>
            <a:r>
              <a:rPr lang="tr-TR" altLang="tr-TR" smtClean="0"/>
              <a:t>Mikroorganizmalar bir seri transformasyonlar ile fosfor yarayışlılığını etkilerler. Bunlar:</a:t>
            </a:r>
          </a:p>
          <a:p>
            <a:r>
              <a:rPr lang="tr-TR" altLang="tr-TR" smtClean="0"/>
              <a:t>Anorganik fosfor bileşiklerinin çözünürlüğünün değiştirilmesi,</a:t>
            </a:r>
          </a:p>
          <a:p>
            <a:r>
              <a:rPr lang="tr-TR" altLang="tr-TR" smtClean="0"/>
              <a:t>Organik bileşiklerin minerilizasyonu ve anorganik fosfatın serbest bırakılması,</a:t>
            </a:r>
          </a:p>
          <a:p>
            <a:r>
              <a:rPr lang="tr-TR" altLang="tr-TR" smtClean="0"/>
              <a:t>Anorganik yarayışlı fosfor anyonunun hücre içine alınması ve immobilize edilmesi,</a:t>
            </a:r>
          </a:p>
          <a:p>
            <a:r>
              <a:rPr lang="tr-TR" altLang="tr-TR" smtClean="0"/>
              <a:t>Anorganik fosfor bileşiklerinin oksidasyon veya redüksiyonunun oluşturulması.</a:t>
            </a:r>
          </a:p>
        </p:txBody>
      </p:sp>
    </p:spTree>
    <p:extLst>
      <p:ext uri="{BB962C8B-B14F-4D97-AF65-F5344CB8AC3E}">
        <p14:creationId xmlns:p14="http://schemas.microsoft.com/office/powerpoint/2010/main" val="131703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a:solidFill>
                  <a:srgbClr val="002060"/>
                </a:solidFill>
              </a:rPr>
              <a:t>Fosfor Döngüsü ve Mikrobiyolojisi</a:t>
            </a:r>
          </a:p>
        </p:txBody>
      </p:sp>
      <p:sp>
        <p:nvSpPr>
          <p:cNvPr id="181251" name="İçerik Yer Tutucusu 2"/>
          <p:cNvSpPr>
            <a:spLocks noGrp="1"/>
          </p:cNvSpPr>
          <p:nvPr>
            <p:ph sz="quarter" idx="1"/>
          </p:nvPr>
        </p:nvSpPr>
        <p:spPr>
          <a:xfrm>
            <a:off x="301625" y="1527175"/>
            <a:ext cx="8504238" cy="5070475"/>
          </a:xfrm>
        </p:spPr>
        <p:txBody>
          <a:bodyPr>
            <a:normAutofit fontScale="92500" lnSpcReduction="10000"/>
          </a:bodyPr>
          <a:lstStyle/>
          <a:p>
            <a:pPr algn="just"/>
            <a:r>
              <a:rPr lang="tr-TR" altLang="tr-TR" smtClean="0"/>
              <a:t>Tarımsal ürünler genellikle % 0.05 ile %0.50 düzeylerinde fosfor içerirler. Bu element bitkilerde fitin, fosfolipidler, nükleik asitler, fosforlanmış şekerler, koenzimler ve ilgili bileşikler halinde bulunur.</a:t>
            </a:r>
          </a:p>
          <a:p>
            <a:pPr algn="just"/>
            <a:r>
              <a:rPr lang="tr-TR" altLang="tr-TR" smtClean="0"/>
              <a:t>Fosfor ayrıca vakuller içinde anorganik ortafosfat şeklinde bulunur.</a:t>
            </a:r>
          </a:p>
          <a:p>
            <a:pPr algn="just"/>
            <a:r>
              <a:rPr lang="tr-TR" altLang="tr-TR" smtClean="0"/>
              <a:t>Azot ve kükürde kıyasla fosfor anyon halinde alındıktan sonra bitki bünyesinde redüksiyona uğramaz. Bu iyon organik kombinasyona büyük ölçüde değişime uğramaksızın girer.</a:t>
            </a:r>
          </a:p>
        </p:txBody>
      </p:sp>
    </p:spTree>
    <p:extLst>
      <p:ext uri="{BB962C8B-B14F-4D97-AF65-F5344CB8AC3E}">
        <p14:creationId xmlns:p14="http://schemas.microsoft.com/office/powerpoint/2010/main" val="2334329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a:solidFill>
                  <a:srgbClr val="002060"/>
                </a:solidFill>
              </a:rPr>
              <a:t>Fosfor Döngüsü ve Mikrobiyolojisi</a:t>
            </a:r>
          </a:p>
        </p:txBody>
      </p:sp>
      <p:sp>
        <p:nvSpPr>
          <p:cNvPr id="182275" name="İçerik Yer Tutucusu 2"/>
          <p:cNvSpPr>
            <a:spLocks noGrp="1"/>
          </p:cNvSpPr>
          <p:nvPr>
            <p:ph sz="quarter" idx="1"/>
          </p:nvPr>
        </p:nvSpPr>
        <p:spPr>
          <a:xfrm>
            <a:off x="301625" y="1527175"/>
            <a:ext cx="8504238" cy="4572000"/>
          </a:xfrm>
        </p:spPr>
        <p:txBody>
          <a:bodyPr>
            <a:normAutofit fontScale="92500"/>
          </a:bodyPr>
          <a:lstStyle/>
          <a:p>
            <a:pPr algn="just"/>
            <a:r>
              <a:rPr lang="tr-TR" altLang="tr-TR" smtClean="0"/>
              <a:t>Bu nedenle fitin, fosfolipidler ve nükleik asitlerde fosfat halinde bulunur.</a:t>
            </a:r>
          </a:p>
          <a:p>
            <a:pPr algn="just"/>
            <a:r>
              <a:rPr lang="tr-TR" altLang="tr-TR" smtClean="0"/>
              <a:t>İnositol fosfatlar her inositol ünitesi için 1      6P atomu içerirler. Bu bileşikler topraklarda ve yaşayan organizmalarda bulunur ve enzimatik olarak oluşur. </a:t>
            </a:r>
          </a:p>
          <a:p>
            <a:pPr algn="just"/>
            <a:r>
              <a:rPr lang="tr-TR" altLang="tr-TR" smtClean="0"/>
              <a:t>Fosfolipidler iselipid ve fosfotlardan oluşur.</a:t>
            </a:r>
          </a:p>
          <a:p>
            <a:pPr algn="just"/>
            <a:r>
              <a:rPr lang="tr-TR" altLang="tr-TR" smtClean="0"/>
              <a:t>Lesitin ve sefalin’i kapsayan ve bir fosfolipid sınıfı olan fosfatidlerde, fosfat azotlu bir baz ile esterleşmiştir.</a:t>
            </a:r>
          </a:p>
          <a:p>
            <a:pPr algn="just"/>
            <a:endParaRPr lang="tr-TR" altLang="tr-TR" smtClean="0"/>
          </a:p>
        </p:txBody>
      </p:sp>
      <p:cxnSp>
        <p:nvCxnSpPr>
          <p:cNvPr id="5" name="Düz Ok Bağlayıcısı 4"/>
          <p:cNvCxnSpPr/>
          <p:nvPr/>
        </p:nvCxnSpPr>
        <p:spPr>
          <a:xfrm>
            <a:off x="7524750" y="2708275"/>
            <a:ext cx="647700"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9319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a:solidFill>
                  <a:srgbClr val="002060"/>
                </a:solidFill>
              </a:rPr>
              <a:t>Fosfor Döngüsü ve Mikrobiyolojisi</a:t>
            </a:r>
          </a:p>
        </p:txBody>
      </p:sp>
      <p:sp>
        <p:nvSpPr>
          <p:cNvPr id="183299" name="İçerik Yer Tutucusu 2"/>
          <p:cNvSpPr>
            <a:spLocks noGrp="1"/>
          </p:cNvSpPr>
          <p:nvPr>
            <p:ph sz="quarter" idx="1"/>
          </p:nvPr>
        </p:nvSpPr>
        <p:spPr>
          <a:xfrm>
            <a:off x="323850" y="1125538"/>
            <a:ext cx="8504238" cy="5256212"/>
          </a:xfrm>
        </p:spPr>
        <p:txBody>
          <a:bodyPr>
            <a:normAutofit fontScale="92500" lnSpcReduction="20000"/>
          </a:bodyPr>
          <a:lstStyle/>
          <a:p>
            <a:pPr algn="just"/>
            <a:r>
              <a:rPr lang="tr-TR" altLang="tr-TR" smtClean="0"/>
              <a:t>Çözünmez anorganik fosfor bileşikleri bitkilere büyük ölçüde yarayışsız durumdadır. Birçok mikroorganizma fosfatları çözerek yarayışlılığını artırabilmektedir.</a:t>
            </a:r>
          </a:p>
          <a:p>
            <a:pPr algn="just"/>
            <a:r>
              <a:rPr lang="tr-TR" altLang="tr-TR" smtClean="0"/>
              <a:t>Bu tür bakteriler çoğunlukla kök yüzeyleri üzerinde yaygındır. </a:t>
            </a:r>
            <a:r>
              <a:rPr lang="tr-TR" altLang="tr-TR" i="1" smtClean="0"/>
              <a:t>Pseudomonas, Mycobacterium, micrococcus, Bacillus, Flovabacterium, Penicillum, Sclerotium, Fusarium, Aspergillus </a:t>
            </a:r>
            <a:r>
              <a:rPr lang="tr-TR" altLang="tr-TR" smtClean="0"/>
              <a:t>gibi birçok tür çevrimde aktif rol oynarlar.</a:t>
            </a:r>
          </a:p>
          <a:p>
            <a:pPr algn="just"/>
            <a:r>
              <a:rPr lang="tr-TR" altLang="tr-TR" smtClean="0"/>
              <a:t>Bu mikroorganizmalar çözünen fosforu yalnızca özümlemez, aynı zamanda büyük miktarlarda çevrim yaptıklarından yarayışlı fosforu serbest bırakırlar.</a:t>
            </a:r>
          </a:p>
        </p:txBody>
      </p:sp>
    </p:spTree>
    <p:extLst>
      <p:ext uri="{BB962C8B-B14F-4D97-AF65-F5344CB8AC3E}">
        <p14:creationId xmlns:p14="http://schemas.microsoft.com/office/powerpoint/2010/main" val="531634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823913"/>
          </a:xfrm>
        </p:spPr>
        <p:txBody>
          <a:bodyPr>
            <a:noAutofit/>
          </a:bodyPr>
          <a:lstStyle/>
          <a:p>
            <a:pPr>
              <a:defRPr/>
            </a:pPr>
            <a:r>
              <a:rPr lang="tr-TR" sz="3600" b="1" dirty="0" smtClean="0">
                <a:solidFill>
                  <a:srgbClr val="002060"/>
                </a:solidFill>
              </a:rPr>
              <a:t>Tarımda Kullanılan Kimyasal Maddelerin </a:t>
            </a:r>
            <a:r>
              <a:rPr lang="tr-TR" sz="3600" b="1" dirty="0" err="1" smtClean="0">
                <a:solidFill>
                  <a:srgbClr val="002060"/>
                </a:solidFill>
              </a:rPr>
              <a:t>Edafon</a:t>
            </a:r>
            <a:r>
              <a:rPr lang="tr-TR" sz="3600" b="1" dirty="0" smtClean="0">
                <a:solidFill>
                  <a:srgbClr val="002060"/>
                </a:solidFill>
              </a:rPr>
              <a:t> Üzerine Etkileri</a:t>
            </a:r>
            <a:endParaRPr lang="tr-TR" sz="3600" b="1" dirty="0">
              <a:solidFill>
                <a:srgbClr val="002060"/>
              </a:solidFill>
            </a:endParaRPr>
          </a:p>
        </p:txBody>
      </p:sp>
      <p:sp>
        <p:nvSpPr>
          <p:cNvPr id="184323" name="İçerik Yer Tutucusu 2"/>
          <p:cNvSpPr>
            <a:spLocks noGrp="1"/>
          </p:cNvSpPr>
          <p:nvPr>
            <p:ph sz="quarter" idx="1"/>
          </p:nvPr>
        </p:nvSpPr>
        <p:spPr>
          <a:xfrm>
            <a:off x="301625" y="1527175"/>
            <a:ext cx="8504238" cy="4572000"/>
          </a:xfrm>
        </p:spPr>
        <p:txBody>
          <a:bodyPr/>
          <a:lstStyle/>
          <a:p>
            <a:pPr algn="just"/>
            <a:r>
              <a:rPr lang="tr-TR" altLang="tr-TR" smtClean="0"/>
              <a:t>Modern tarımsal üretimde organik ve mineral gübreler yanında, ürün artışını desteklemek ve emniyet altına almak amacı ile çok farklı bileşim ve miktarlarda yapay kimyasal maddeler kullanılmaktadır. Bu tür maddelere </a:t>
            </a:r>
            <a:r>
              <a:rPr lang="tr-TR" altLang="tr-TR" b="1" u="sng" smtClean="0"/>
              <a:t>tarımsal kimyasallar </a:t>
            </a:r>
            <a:r>
              <a:rPr lang="tr-TR" altLang="tr-TR" smtClean="0"/>
              <a:t>adı verilmektedir. Bu amaçla kullanılan çeşitli bileşimlerin çoğunluğu doğada örneği bulunmayan molekül yapılar göstermektedirler.</a:t>
            </a:r>
          </a:p>
        </p:txBody>
      </p:sp>
    </p:spTree>
    <p:extLst>
      <p:ext uri="{BB962C8B-B14F-4D97-AF65-F5344CB8AC3E}">
        <p14:creationId xmlns:p14="http://schemas.microsoft.com/office/powerpoint/2010/main" val="3782260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defRPr/>
            </a:pPr>
            <a:r>
              <a:rPr lang="tr-TR" sz="3600" b="1" dirty="0">
                <a:solidFill>
                  <a:srgbClr val="002060"/>
                </a:solidFill>
              </a:rPr>
              <a:t>Tarımda Kullanılan Kimyasal Maddelerin </a:t>
            </a:r>
            <a:r>
              <a:rPr lang="tr-TR" sz="3600" b="1" dirty="0" err="1">
                <a:solidFill>
                  <a:srgbClr val="002060"/>
                </a:solidFill>
              </a:rPr>
              <a:t>Edafon</a:t>
            </a:r>
            <a:r>
              <a:rPr lang="tr-TR" sz="3600" b="1" dirty="0">
                <a:solidFill>
                  <a:srgbClr val="002060"/>
                </a:solidFill>
              </a:rPr>
              <a:t> Üzerine Etkileri</a:t>
            </a:r>
          </a:p>
        </p:txBody>
      </p:sp>
      <p:sp>
        <p:nvSpPr>
          <p:cNvPr id="185347" name="İçerik Yer Tutucusu 2"/>
          <p:cNvSpPr>
            <a:spLocks noGrp="1"/>
          </p:cNvSpPr>
          <p:nvPr>
            <p:ph sz="quarter" idx="1"/>
          </p:nvPr>
        </p:nvSpPr>
        <p:spPr>
          <a:xfrm>
            <a:off x="301625" y="1527175"/>
            <a:ext cx="8504238" cy="4997450"/>
          </a:xfrm>
        </p:spPr>
        <p:txBody>
          <a:bodyPr>
            <a:normAutofit fontScale="92500" lnSpcReduction="20000"/>
          </a:bodyPr>
          <a:lstStyle/>
          <a:p>
            <a:pPr algn="just"/>
            <a:r>
              <a:rPr lang="tr-TR" altLang="tr-TR" smtClean="0"/>
              <a:t> Biyoregülatörler, verimi arttırmak ve güçlü bir tarımsal ürün sağlamak amacı ile bitki gelişmesini  belirli ölçülerde kontrol altına alan özel hormon ve kimyasal maddeler gelişmeyi düzenleyici olarak modern tarımda kullanılmaktadır.  Yaygın olarak kullanılan biyoregülatörlerden biri CCC (</a:t>
            </a:r>
            <a:r>
              <a:rPr lang="tr-TR" altLang="tr-TR" b="1" u="sng" smtClean="0"/>
              <a:t>CHLORCHOLINCHLORID</a:t>
            </a:r>
            <a:r>
              <a:rPr lang="tr-TR" altLang="tr-TR" smtClean="0"/>
              <a:t>), buğday saplarının fazla uzamasını kontrol altına alarak buğday başağının güçlü ve dolgun olmasında etken olur. Genç bitkilere püskürtme yolu ile uygulanan bu madde, toprağa da ulaştığından, toprakta edafon tarafından hızla ayrıştırılır.</a:t>
            </a:r>
          </a:p>
        </p:txBody>
      </p:sp>
    </p:spTree>
    <p:extLst>
      <p:ext uri="{BB962C8B-B14F-4D97-AF65-F5344CB8AC3E}">
        <p14:creationId xmlns:p14="http://schemas.microsoft.com/office/powerpoint/2010/main" val="1815824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defRPr/>
            </a:pPr>
            <a:r>
              <a:rPr lang="tr-TR" sz="3600" b="1" dirty="0">
                <a:solidFill>
                  <a:srgbClr val="002060"/>
                </a:solidFill>
              </a:rPr>
              <a:t>Tarımda Kullanılan Kimyasal Maddelerin </a:t>
            </a:r>
            <a:r>
              <a:rPr lang="tr-TR" sz="3600" b="1" dirty="0" err="1">
                <a:solidFill>
                  <a:srgbClr val="002060"/>
                </a:solidFill>
              </a:rPr>
              <a:t>Edafon</a:t>
            </a:r>
            <a:r>
              <a:rPr lang="tr-TR" sz="3600" b="1" dirty="0">
                <a:solidFill>
                  <a:srgbClr val="002060"/>
                </a:solidFill>
              </a:rPr>
              <a:t> Üzerine Etkileri</a:t>
            </a:r>
          </a:p>
        </p:txBody>
      </p:sp>
      <p:sp>
        <p:nvSpPr>
          <p:cNvPr id="186371" name="İçerik Yer Tutucusu 2"/>
          <p:cNvSpPr>
            <a:spLocks noGrp="1"/>
          </p:cNvSpPr>
          <p:nvPr>
            <p:ph sz="quarter" idx="1"/>
          </p:nvPr>
        </p:nvSpPr>
        <p:spPr>
          <a:xfrm>
            <a:off x="301625" y="1527175"/>
            <a:ext cx="8504238" cy="4572000"/>
          </a:xfrm>
        </p:spPr>
        <p:txBody>
          <a:bodyPr>
            <a:normAutofit fontScale="92500" lnSpcReduction="10000"/>
          </a:bodyPr>
          <a:lstStyle/>
          <a:p>
            <a:pPr algn="just"/>
            <a:r>
              <a:rPr lang="tr-TR" altLang="tr-TR" smtClean="0"/>
              <a:t>Herbisitler, herbisitlerin çoğunluğu toprakta biyolojik olarak hızla ve bir vejetasyon dönemi içinde ayrışabilir. En hızlı ayrışma mikrobiyal aktivitesi yüksek olan topraklarda gerçekleşir.</a:t>
            </a:r>
            <a:r>
              <a:rPr lang="tr-TR" altLang="tr-TR" b="1" smtClean="0"/>
              <a:t> S-triazin </a:t>
            </a:r>
            <a:r>
              <a:rPr lang="tr-TR" altLang="tr-TR" smtClean="0"/>
              <a:t>grubu herbisitlerden simazin, selüloz ayrıştırıcılar tarafından C ve enerji kaynağı olarak tüketilebilir. Toprak algleri herbisitlere karşı oldukça duyarlıdırlar. Yeşil alglerden </a:t>
            </a:r>
            <a:r>
              <a:rPr lang="tr-TR" altLang="tr-TR" b="1" i="1" smtClean="0"/>
              <a:t>Chlorella vulgaris </a:t>
            </a:r>
            <a:r>
              <a:rPr lang="tr-TR" altLang="tr-TR" smtClean="0"/>
              <a:t>herbisitlerin saptanmasında duyarlılığından ötürü indikatör organizma olarak kullanılmaktadır.</a:t>
            </a:r>
          </a:p>
        </p:txBody>
      </p:sp>
    </p:spTree>
    <p:extLst>
      <p:ext uri="{BB962C8B-B14F-4D97-AF65-F5344CB8AC3E}">
        <p14:creationId xmlns:p14="http://schemas.microsoft.com/office/powerpoint/2010/main" val="3148192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defRPr/>
            </a:pPr>
            <a:r>
              <a:rPr lang="tr-TR" sz="3600" b="1" dirty="0">
                <a:solidFill>
                  <a:srgbClr val="002060"/>
                </a:solidFill>
              </a:rPr>
              <a:t>Tarımda Kullanılan Kimyasal Maddelerin </a:t>
            </a:r>
            <a:r>
              <a:rPr lang="tr-TR" sz="3600" b="1" dirty="0" err="1">
                <a:solidFill>
                  <a:srgbClr val="002060"/>
                </a:solidFill>
              </a:rPr>
              <a:t>Edafon</a:t>
            </a:r>
            <a:r>
              <a:rPr lang="tr-TR" sz="3600" b="1" dirty="0">
                <a:solidFill>
                  <a:srgbClr val="002060"/>
                </a:solidFill>
              </a:rPr>
              <a:t> Üzerine Etkileri</a:t>
            </a:r>
          </a:p>
        </p:txBody>
      </p:sp>
      <p:sp>
        <p:nvSpPr>
          <p:cNvPr id="187395" name="İçerik Yer Tutucusu 2"/>
          <p:cNvSpPr>
            <a:spLocks noGrp="1"/>
          </p:cNvSpPr>
          <p:nvPr>
            <p:ph sz="quarter" idx="1"/>
          </p:nvPr>
        </p:nvSpPr>
        <p:spPr>
          <a:xfrm>
            <a:off x="301625" y="1268413"/>
            <a:ext cx="8504238" cy="5329237"/>
          </a:xfrm>
        </p:spPr>
        <p:txBody>
          <a:bodyPr>
            <a:normAutofit fontScale="92500" lnSpcReduction="10000"/>
          </a:bodyPr>
          <a:lstStyle/>
          <a:p>
            <a:pPr algn="just"/>
            <a:r>
              <a:rPr lang="tr-TR" altLang="tr-TR" smtClean="0"/>
              <a:t>İnsektisitler; insektisit gruplarının toprakta önemli işlevleri olan nodül bakterileri, selüloz ayrıştıran bakteriler ile yeşil alglerin populasyon ve aktivitelerine olumsuz etki yaptığı belirlenmiştir. Toprak faunasının da etkilendiğine dair bilgiler bulunmaktadır. Çayır topraklarında lindan uygulamasının yer solucanı populasyonunu % 75 azalttığı belirlenmiştir.</a:t>
            </a:r>
          </a:p>
          <a:p>
            <a:pPr algn="just"/>
            <a:r>
              <a:rPr lang="tr-TR" altLang="tr-TR" smtClean="0"/>
              <a:t> Fungisitler; mantarlardan kaynaklanan hastalıkların önlenmesinde yaygın olarak kullanılan bu tür kimyasal maddelerin toprak mikroorganizmaları üzerine kuvvetli zarar etkileri  olduğu belirtilmiştir. </a:t>
            </a:r>
          </a:p>
          <a:p>
            <a:endParaRPr lang="tr-TR" altLang="tr-TR" smtClean="0"/>
          </a:p>
        </p:txBody>
      </p:sp>
    </p:spTree>
    <p:extLst>
      <p:ext uri="{BB962C8B-B14F-4D97-AF65-F5344CB8AC3E}">
        <p14:creationId xmlns:p14="http://schemas.microsoft.com/office/powerpoint/2010/main" val="677067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905</Words>
  <Application>Microsoft Office PowerPoint</Application>
  <PresentationFormat>Ekran Gösterisi (4:3)</PresentationFormat>
  <Paragraphs>54</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Fosfor Döngüsü ve Mikrobiyolojisi</vt:lpstr>
      <vt:lpstr>Fosfor Döngüsü ve Mikrobiyolojisi</vt:lpstr>
      <vt:lpstr>Fosfor Döngüsü ve Mikrobiyolojisi</vt:lpstr>
      <vt:lpstr>Fosfor Döngüsü ve Mikrobiyolojisi</vt:lpstr>
      <vt:lpstr>Fosfor Döngüsü ve Mikrobiyolojisi</vt:lpstr>
      <vt:lpstr>Tarımda Kullanılan Kimyasal Maddelerin Edafon Üzerine Etkileri</vt:lpstr>
      <vt:lpstr>Tarımda Kullanılan Kimyasal Maddelerin Edafon Üzerine Etkileri</vt:lpstr>
      <vt:lpstr>Tarımda Kullanılan Kimyasal Maddelerin Edafon Üzerine Etkileri</vt:lpstr>
      <vt:lpstr>Tarımda Kullanılan Kimyasal Maddelerin Edafon Üzerine Etkileri</vt:lpstr>
      <vt:lpstr>Tarımda Kullanılan Kimyasal Maddelerin Edafon Üzerine Etkileri</vt:lpstr>
      <vt:lpstr>DEMİR SOLUNUMU</vt:lpstr>
      <vt:lpstr>DEMİR SOLUNUMU</vt:lpstr>
      <vt:lpstr>Demir Solunumu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5</cp:revision>
  <dcterms:created xsi:type="dcterms:W3CDTF">2019-04-28T13:09:50Z</dcterms:created>
  <dcterms:modified xsi:type="dcterms:W3CDTF">2019-04-28T13:15:00Z</dcterms:modified>
</cp:coreProperties>
</file>