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11/16/2018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4" name="Metin kutusu 3"/>
          <p:cNvSpPr txBox="1"/>
          <p:nvPr/>
        </p:nvSpPr>
        <p:spPr>
          <a:xfrm>
            <a:off x="2445249" y="3236360"/>
            <a:ext cx="1033040" cy="369332"/>
          </a:xfrm>
          <a:prstGeom prst="rect">
            <a:avLst/>
          </a:prstGeom>
          <a:noFill/>
        </p:spPr>
        <p:txBody>
          <a:bodyPr wrap="none" rtlCol="0">
            <a:spAutoFit/>
          </a:bodyPr>
          <a:lstStyle/>
          <a:p>
            <a:r>
              <a:rPr lang="tr-TR" dirty="0" smtClean="0"/>
              <a:t>İhtiyaçlar</a:t>
            </a:r>
            <a:endParaRPr lang="tr-TR" dirty="0"/>
          </a:p>
        </p:txBody>
      </p:sp>
      <p:sp>
        <p:nvSpPr>
          <p:cNvPr id="5" name="Dikdörtgen 4"/>
          <p:cNvSpPr/>
          <p:nvPr/>
        </p:nvSpPr>
        <p:spPr>
          <a:xfrm>
            <a:off x="1835649" y="3605692"/>
            <a:ext cx="6096000" cy="923330"/>
          </a:xfrm>
          <a:prstGeom prst="rect">
            <a:avLst/>
          </a:prstGeom>
        </p:spPr>
        <p:txBody>
          <a:bodyPr>
            <a:spAutoFit/>
          </a:bodyPr>
          <a:lstStyle/>
          <a:p>
            <a:pPr algn="just"/>
            <a:r>
              <a:rPr lang="tr-TR" dirty="0"/>
              <a:t> insanların, herhangi bir şeyin eksikliğini veya yokluğunu hissetmeleri ve dolayısıyla bunun eksikliğinin yarattığı acıyı gidermek için bir gayret </a:t>
            </a:r>
            <a:r>
              <a:rPr lang="tr-TR" dirty="0" smtClean="0"/>
              <a:t>sarf etmesidir.</a:t>
            </a:r>
            <a:endParaRPr lang="tr-TR" dirty="0"/>
          </a:p>
        </p:txBody>
      </p:sp>
    </p:spTree>
    <p:extLst>
      <p:ext uri="{BB962C8B-B14F-4D97-AF65-F5344CB8AC3E}">
        <p14:creationId xmlns:p14="http://schemas.microsoft.com/office/powerpoint/2010/main" val="1781349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2876764" y="3472665"/>
            <a:ext cx="1127616" cy="369332"/>
          </a:xfrm>
          <a:prstGeom prst="rect">
            <a:avLst/>
          </a:prstGeom>
          <a:noFill/>
        </p:spPr>
        <p:txBody>
          <a:bodyPr wrap="none" rtlCol="0">
            <a:spAutoFit/>
          </a:bodyPr>
          <a:lstStyle/>
          <a:p>
            <a:r>
              <a:rPr lang="tr-TR" dirty="0" smtClean="0"/>
              <a:t>Kaynaklar</a:t>
            </a:r>
            <a:endParaRPr lang="tr-TR" dirty="0"/>
          </a:p>
        </p:txBody>
      </p:sp>
      <p:sp>
        <p:nvSpPr>
          <p:cNvPr id="4" name="Dikdörtgen 3"/>
          <p:cNvSpPr/>
          <p:nvPr/>
        </p:nvSpPr>
        <p:spPr>
          <a:xfrm>
            <a:off x="2092504" y="3841997"/>
            <a:ext cx="9373456" cy="1754326"/>
          </a:xfrm>
          <a:prstGeom prst="rect">
            <a:avLst/>
          </a:prstGeom>
        </p:spPr>
        <p:txBody>
          <a:bodyPr wrap="square">
            <a:spAutoFit/>
          </a:bodyPr>
          <a:lstStyle/>
          <a:p>
            <a:r>
              <a:rPr lang="tr-TR" dirty="0">
                <a:latin typeface="Georgia" panose="02040502050405020303" pitchFamily="18" charset="0"/>
              </a:rPr>
              <a:t>Üretim faktörleri denildiğinde üretimin ne ile yapıldığı yani üretimin kaynağının ne olduğu sorusu akla gelmelidir. Ekonomide 4 tane temel kaynak bulunmaktadır</a:t>
            </a:r>
            <a:r>
              <a:rPr lang="tr-TR" dirty="0" smtClean="0">
                <a:latin typeface="Georgia" panose="02040502050405020303" pitchFamily="18" charset="0"/>
              </a:rPr>
              <a:t>.</a:t>
            </a:r>
          </a:p>
          <a:p>
            <a:r>
              <a:rPr lang="tr-TR" dirty="0" smtClean="0">
                <a:latin typeface="Georgia" panose="02040502050405020303" pitchFamily="18" charset="0"/>
              </a:rPr>
              <a:t>1-Tabiat(Doğa)</a:t>
            </a:r>
          </a:p>
          <a:p>
            <a:r>
              <a:rPr lang="tr-TR" dirty="0" smtClean="0">
                <a:latin typeface="Georgia" panose="02040502050405020303" pitchFamily="18" charset="0"/>
              </a:rPr>
              <a:t>2-Emek (iş)</a:t>
            </a:r>
          </a:p>
          <a:p>
            <a:r>
              <a:rPr lang="tr-TR" dirty="0" smtClean="0">
                <a:latin typeface="Georgia" panose="02040502050405020303" pitchFamily="18" charset="0"/>
              </a:rPr>
              <a:t>3-Sermaye</a:t>
            </a:r>
          </a:p>
          <a:p>
            <a:r>
              <a:rPr lang="tr-TR" dirty="0" smtClean="0">
                <a:latin typeface="Georgia" panose="02040502050405020303" pitchFamily="18" charset="0"/>
              </a:rPr>
              <a:t>4-Müteşşbbis(Girişimci)</a:t>
            </a:r>
            <a:endParaRPr lang="tr-TR" dirty="0"/>
          </a:p>
        </p:txBody>
      </p:sp>
    </p:spTree>
    <p:extLst>
      <p:ext uri="{BB962C8B-B14F-4D97-AF65-F5344CB8AC3E}">
        <p14:creationId xmlns:p14="http://schemas.microsoft.com/office/powerpoint/2010/main" val="403782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2630184" y="2989780"/>
            <a:ext cx="1479829" cy="369332"/>
          </a:xfrm>
          <a:prstGeom prst="rect">
            <a:avLst/>
          </a:prstGeom>
          <a:noFill/>
        </p:spPr>
        <p:txBody>
          <a:bodyPr wrap="none" rtlCol="0">
            <a:spAutoFit/>
          </a:bodyPr>
          <a:lstStyle/>
          <a:p>
            <a:r>
              <a:rPr lang="tr-TR" dirty="0" smtClean="0"/>
              <a:t>Üretim, Fayda</a:t>
            </a:r>
            <a:endParaRPr lang="tr-TR" dirty="0"/>
          </a:p>
        </p:txBody>
      </p:sp>
      <p:sp>
        <p:nvSpPr>
          <p:cNvPr id="4" name="Dikdörtgen 3"/>
          <p:cNvSpPr/>
          <p:nvPr/>
        </p:nvSpPr>
        <p:spPr>
          <a:xfrm>
            <a:off x="1702084" y="3615818"/>
            <a:ext cx="9496747" cy="1754326"/>
          </a:xfrm>
          <a:prstGeom prst="rect">
            <a:avLst/>
          </a:prstGeom>
        </p:spPr>
        <p:txBody>
          <a:bodyPr wrap="square">
            <a:spAutoFit/>
          </a:bodyPr>
          <a:lstStyle/>
          <a:p>
            <a:r>
              <a:rPr lang="tr-TR" dirty="0"/>
              <a:t>Mal ve hizmetlerin insan gereksinimlerini karşılama özelliğine fayda denilmektedir. Ekonomi biliminin üzerinde en fazla durduğu konulardan birisi de üretim konusudur. Ekonominin esas görevi insan gereksinimlerini gidermek olduğuna göre gereksinimleri karşılayan mal ve hizmetlerin de meydana getirilmesi veya elde edilmesi gereklidir. Bu ise, ancak üretim yoluyla olanaklıdır. Üretim, meydana yeni bir </a:t>
            </a:r>
            <a:r>
              <a:rPr lang="tr-TR" dirty="0" err="1"/>
              <a:t>kıyınet</a:t>
            </a:r>
            <a:r>
              <a:rPr lang="tr-TR" dirty="0"/>
              <a:t> veya fayda çıkaran veya mevcut malların fayda ve kıymetini arttıran her türlü faaliyet, kısacası fayda yaratmak olarak tanımlanabilir </a:t>
            </a:r>
          </a:p>
        </p:txBody>
      </p:sp>
    </p:spTree>
    <p:extLst>
      <p:ext uri="{BB962C8B-B14F-4D97-AF65-F5344CB8AC3E}">
        <p14:creationId xmlns:p14="http://schemas.microsoft.com/office/powerpoint/2010/main" val="693263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1921267" y="3277456"/>
            <a:ext cx="921406" cy="369332"/>
          </a:xfrm>
          <a:prstGeom prst="rect">
            <a:avLst/>
          </a:prstGeom>
          <a:noFill/>
        </p:spPr>
        <p:txBody>
          <a:bodyPr wrap="none" rtlCol="0">
            <a:spAutoFit/>
          </a:bodyPr>
          <a:lstStyle/>
          <a:p>
            <a:r>
              <a:rPr lang="tr-TR" dirty="0" smtClean="0"/>
              <a:t>Ekonomi</a:t>
            </a:r>
            <a:endParaRPr lang="tr-TR" dirty="0"/>
          </a:p>
        </p:txBody>
      </p:sp>
      <p:sp>
        <p:nvSpPr>
          <p:cNvPr id="4" name="Metin kutusu 3"/>
          <p:cNvSpPr txBox="1"/>
          <p:nvPr/>
        </p:nvSpPr>
        <p:spPr>
          <a:xfrm>
            <a:off x="1921267" y="3801437"/>
            <a:ext cx="7280519" cy="369332"/>
          </a:xfrm>
          <a:prstGeom prst="rect">
            <a:avLst/>
          </a:prstGeom>
          <a:noFill/>
        </p:spPr>
        <p:txBody>
          <a:bodyPr wrap="none" rtlCol="0">
            <a:spAutoFit/>
          </a:bodyPr>
          <a:lstStyle/>
          <a:p>
            <a:r>
              <a:rPr lang="tr-TR" dirty="0" smtClean="0"/>
              <a:t>Sınırlı kaynaklar ile sınırsız insan ihtiyaçlarını karşılamaya çalışan bilim dalıdır</a:t>
            </a:r>
            <a:endParaRPr lang="tr-TR" dirty="0"/>
          </a:p>
        </p:txBody>
      </p:sp>
    </p:spTree>
    <p:extLst>
      <p:ext uri="{BB962C8B-B14F-4D97-AF65-F5344CB8AC3E}">
        <p14:creationId xmlns:p14="http://schemas.microsoft.com/office/powerpoint/2010/main" val="373882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3" name="Metin kutusu 2"/>
          <p:cNvSpPr txBox="1"/>
          <p:nvPr/>
        </p:nvSpPr>
        <p:spPr>
          <a:xfrm>
            <a:off x="1910993" y="3441843"/>
            <a:ext cx="2632387" cy="1200329"/>
          </a:xfrm>
          <a:prstGeom prst="rect">
            <a:avLst/>
          </a:prstGeom>
          <a:noFill/>
        </p:spPr>
        <p:txBody>
          <a:bodyPr wrap="none" rtlCol="0">
            <a:spAutoFit/>
          </a:bodyPr>
          <a:lstStyle/>
          <a:p>
            <a:r>
              <a:rPr lang="tr-TR" dirty="0" smtClean="0"/>
              <a:t>Ekonominin Dalları</a:t>
            </a:r>
          </a:p>
          <a:p>
            <a:r>
              <a:rPr lang="tr-TR" dirty="0" smtClean="0"/>
              <a:t>1-Pozitif,Normatif ekonomi</a:t>
            </a:r>
          </a:p>
          <a:p>
            <a:r>
              <a:rPr lang="tr-TR" dirty="0" smtClean="0"/>
              <a:t>2-Statik, Dinamik ekonomi</a:t>
            </a:r>
          </a:p>
          <a:p>
            <a:r>
              <a:rPr lang="tr-TR" dirty="0" smtClean="0"/>
              <a:t>3-Makro, Mikro ekonomi</a:t>
            </a:r>
            <a:endParaRPr lang="tr-TR" dirty="0"/>
          </a:p>
        </p:txBody>
      </p:sp>
    </p:spTree>
    <p:extLst>
      <p:ext uri="{BB962C8B-B14F-4D97-AF65-F5344CB8AC3E}">
        <p14:creationId xmlns:p14="http://schemas.microsoft.com/office/powerpoint/2010/main" val="310068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640440" y="2712095"/>
            <a:ext cx="10144017" cy="2308324"/>
          </a:xfrm>
          <a:prstGeom prst="rect">
            <a:avLst/>
          </a:prstGeom>
        </p:spPr>
        <p:txBody>
          <a:bodyPr wrap="square">
            <a:spAutoFit/>
          </a:bodyPr>
          <a:lstStyle/>
          <a:p>
            <a:r>
              <a:rPr lang="tr-TR" dirty="0"/>
              <a:t> Tarım </a:t>
            </a:r>
            <a:r>
              <a:rPr lang="tr-TR" dirty="0" smtClean="0"/>
              <a:t>Ekonomisi</a:t>
            </a:r>
          </a:p>
          <a:p>
            <a:endParaRPr lang="tr-TR" dirty="0"/>
          </a:p>
          <a:p>
            <a:pPr algn="just"/>
            <a:r>
              <a:rPr lang="tr-TR" dirty="0"/>
              <a:t>Tarımsal faaliyet, toprağı ve tohumu </a:t>
            </a:r>
            <a:r>
              <a:rPr lang="tr-TR" dirty="0" smtClean="0"/>
              <a:t>kullanarak </a:t>
            </a:r>
            <a:r>
              <a:rPr lang="tr-TR" dirty="0"/>
              <a:t>bitkisel ve hayvansal ham maddeleri üretmek ve elde edilen bu ham maddeleri yarı veya tam işlenmiş ürün haline getirmek olarak </a:t>
            </a:r>
            <a:r>
              <a:rPr lang="tr-TR" dirty="0" smtClean="0"/>
              <a:t>tanımlanmaktadır. Tarım </a:t>
            </a:r>
            <a:r>
              <a:rPr lang="tr-TR" dirty="0"/>
              <a:t>ekonomisi, ekonomi biliminin tarımsal problemlere uygulanmasıdır. Tarım ekonomisi, tarımsal ürünlerin üretimi ve toplumun üyeleri arasında dağıtımında insanların toprak, işgücü, sermaye ve girişim yeteneği gibi kıt kaynakları ve teknik bilgileri kullanım biçimlerini seçerken karşılaştıkları sorunları inceleyen uygulamalı bir sosyal bilim olarak tanımlanmaktadır </a:t>
            </a:r>
          </a:p>
        </p:txBody>
      </p:sp>
    </p:spTree>
    <p:extLst>
      <p:ext uri="{BB962C8B-B14F-4D97-AF65-F5344CB8AC3E}">
        <p14:creationId xmlns:p14="http://schemas.microsoft.com/office/powerpoint/2010/main" val="35264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551399" y="2690336"/>
            <a:ext cx="9513868" cy="923330"/>
          </a:xfrm>
          <a:prstGeom prst="rect">
            <a:avLst/>
          </a:prstGeom>
        </p:spPr>
        <p:txBody>
          <a:bodyPr wrap="square">
            <a:spAutoFit/>
          </a:bodyPr>
          <a:lstStyle/>
          <a:p>
            <a:r>
              <a:rPr lang="tr-TR" dirty="0"/>
              <a:t>Üretim Ekonomisi</a:t>
            </a:r>
          </a:p>
          <a:p>
            <a:r>
              <a:rPr lang="tr-TR" dirty="0" smtClean="0"/>
              <a:t>Ekonomi </a:t>
            </a:r>
            <a:r>
              <a:rPr lang="tr-TR" dirty="0"/>
              <a:t>makro ve mikro ekonomiyi kapsamaktadır. Üretim ekonomisi mikro ekonomi ilkelerinin </a:t>
            </a:r>
            <a:r>
              <a:rPr lang="tr-TR" dirty="0" smtClean="0"/>
              <a:t>genel olarak üretime </a:t>
            </a:r>
            <a:r>
              <a:rPr lang="tr-TR" dirty="0" smtClean="0"/>
              <a:t>üretime</a:t>
            </a:r>
            <a:r>
              <a:rPr lang="tr-TR" dirty="0" smtClean="0"/>
              <a:t> </a:t>
            </a:r>
            <a:r>
              <a:rPr lang="tr-TR" dirty="0"/>
              <a:t>uygulanmasıdır.</a:t>
            </a:r>
          </a:p>
        </p:txBody>
      </p:sp>
    </p:spTree>
    <p:extLst>
      <p:ext uri="{BB962C8B-B14F-4D97-AF65-F5344CB8AC3E}">
        <p14:creationId xmlns:p14="http://schemas.microsoft.com/office/powerpoint/2010/main" val="3790789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5771" y="1122363"/>
            <a:ext cx="10818687" cy="1230419"/>
          </a:xfrm>
        </p:spPr>
        <p:txBody>
          <a:bodyPr>
            <a:normAutofit fontScale="90000"/>
          </a:bodyPr>
          <a:lstStyle/>
          <a:p>
            <a:r>
              <a:rPr lang="tr-TR" dirty="0" smtClean="0">
                <a:latin typeface="Arial" panose="020B0604020202020204" pitchFamily="34" charset="0"/>
                <a:cs typeface="Arial" panose="020B0604020202020204" pitchFamily="34" charset="0"/>
              </a:rPr>
              <a:t>Ekonomi, Tarım ekonomisi ve üretim ekonomisi Nedir?</a:t>
            </a:r>
            <a:endParaRPr lang="tr-TR" dirty="0">
              <a:latin typeface="Arial" panose="020B0604020202020204" pitchFamily="34" charset="0"/>
              <a:cs typeface="Arial" panose="020B0604020202020204" pitchFamily="34" charset="0"/>
            </a:endParaRPr>
          </a:p>
        </p:txBody>
      </p:sp>
      <p:sp>
        <p:nvSpPr>
          <p:cNvPr id="3" name="Dikdörtgen 2"/>
          <p:cNvSpPr/>
          <p:nvPr/>
        </p:nvSpPr>
        <p:spPr>
          <a:xfrm>
            <a:off x="1835648" y="2352782"/>
            <a:ext cx="10031003" cy="2862322"/>
          </a:xfrm>
          <a:prstGeom prst="rect">
            <a:avLst/>
          </a:prstGeom>
        </p:spPr>
        <p:txBody>
          <a:bodyPr wrap="square">
            <a:spAutoFit/>
          </a:bodyPr>
          <a:lstStyle/>
          <a:p>
            <a:r>
              <a:rPr lang="tr-TR" dirty="0"/>
              <a:t>Üretim Ekonomisinin Amaçları</a:t>
            </a:r>
          </a:p>
          <a:p>
            <a:r>
              <a:rPr lang="tr-TR" dirty="0"/>
              <a:t>Üretim ekonomisinin amaçları aşağıdaki üç ana grup altında toplanabilir:</a:t>
            </a:r>
          </a:p>
          <a:p>
            <a:r>
              <a:rPr lang="tr-TR" dirty="0" smtClean="0"/>
              <a:t>1 Değişen </a:t>
            </a:r>
            <a:r>
              <a:rPr lang="tr-TR" dirty="0"/>
              <a:t>gereksinimlere, toplumsal </a:t>
            </a:r>
            <a:r>
              <a:rPr lang="tr-TR" dirty="0" smtClean="0"/>
              <a:t>hedefleri </a:t>
            </a:r>
            <a:r>
              <a:rPr lang="tr-TR" dirty="0"/>
              <a:t>ve değerlere uygun olarak tek tek </a:t>
            </a:r>
            <a:r>
              <a:rPr lang="tr-TR" dirty="0" smtClean="0"/>
              <a:t>üreticilerin </a:t>
            </a:r>
            <a:r>
              <a:rPr lang="tr-TR" dirty="0"/>
              <a:t>kaynaklarını en etkin biçimde kullanmalarına yardımcı olmak.</a:t>
            </a:r>
          </a:p>
          <a:p>
            <a:r>
              <a:rPr lang="tr-TR" dirty="0"/>
              <a:t>2 Ülke düzeyinde uygulanan veya </a:t>
            </a:r>
            <a:r>
              <a:rPr lang="tr-TR" dirty="0" smtClean="0"/>
              <a:t>uygulanması </a:t>
            </a:r>
            <a:r>
              <a:rPr lang="tr-TR" dirty="0"/>
              <a:t>düşünülen alternatif </a:t>
            </a:r>
            <a:r>
              <a:rPr lang="tr-TR" dirty="0" smtClean="0"/>
              <a:t>üretim politikaların</a:t>
            </a:r>
            <a:r>
              <a:rPr lang="tr-TR" dirty="0"/>
              <a:t>, kurumsal veya teknik değişikliklerin </a:t>
            </a:r>
            <a:r>
              <a:rPr lang="tr-TR" dirty="0" smtClean="0"/>
              <a:t>işletmelerde </a:t>
            </a:r>
            <a:r>
              <a:rPr lang="tr-TR" dirty="0"/>
              <a:t>yetiştirilen ürünler, yürütülen faaliyetler, karlılık ve kaynak kullanımı üzerinde etkilerinin ne olacağını göstererek politik karar mercilerine gelecekteki planlarını </a:t>
            </a:r>
            <a:r>
              <a:rPr lang="tr-TR" dirty="0" smtClean="0"/>
              <a:t>tasarlananlarında </a:t>
            </a:r>
            <a:r>
              <a:rPr lang="tr-TR" dirty="0"/>
              <a:t>yardımcı olmak.</a:t>
            </a:r>
          </a:p>
          <a:p>
            <a:r>
              <a:rPr lang="tr-TR" dirty="0"/>
              <a:t>3 Ekonomik karakterli değişkenlerde meydana gelen değişmelere </a:t>
            </a:r>
            <a:r>
              <a:rPr lang="tr-TR" dirty="0" smtClean="0"/>
              <a:t>üretim </a:t>
            </a:r>
            <a:r>
              <a:rPr lang="tr-TR" dirty="0"/>
              <a:t>arzı ve kaynak kullanım alanında gerek tek tek gerekse de bir bütün olarak </a:t>
            </a:r>
            <a:r>
              <a:rPr lang="tr-TR" dirty="0" smtClean="0"/>
              <a:t>işletmelerin </a:t>
            </a:r>
            <a:r>
              <a:rPr lang="tr-TR" dirty="0"/>
              <a:t>uyum faaliyetlerini değerlendirmek.</a:t>
            </a:r>
          </a:p>
        </p:txBody>
      </p:sp>
    </p:spTree>
    <p:extLst>
      <p:ext uri="{BB962C8B-B14F-4D97-AF65-F5344CB8AC3E}">
        <p14:creationId xmlns:p14="http://schemas.microsoft.com/office/powerpoint/2010/main" val="2528153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28</TotalTime>
  <Words>430</Words>
  <Application>Microsoft Office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Georgia</vt:lpstr>
      <vt:lpstr>Trebuchet MS</vt:lpstr>
      <vt:lpstr>Tw Cen MT</vt:lpstr>
      <vt:lpstr>Devre</vt:lpstr>
      <vt:lpstr>Ekonomi, Tarım ekonomisi ve üretim ekonomisi Nedir?</vt:lpstr>
      <vt:lpstr>Ekonomi, Tarım ekonomisi ve üretim ekonomisi Nedir?</vt:lpstr>
      <vt:lpstr>Ekonomi, Tarım ekonomisi ve üretim ekonomisi Nedir?</vt:lpstr>
      <vt:lpstr>Ekonomi, Tarım ekonomisi ve üretim ekonomisi Nedir?</vt:lpstr>
      <vt:lpstr>Ekonomi, Tarım ekonomisi ve üretim ekonomisi Nedir?</vt:lpstr>
      <vt:lpstr>Ekonomi, Tarım ekonomisi ve üretim ekonomisi Nedir?</vt:lpstr>
      <vt:lpstr>Ekonomi, Tarım ekonomisi ve üretim ekonomisi Nedir?</vt:lpstr>
      <vt:lpstr>Ekonomi, Tarım ekonomisi ve üretim ekonomisi Nedir?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9</cp:revision>
  <dcterms:created xsi:type="dcterms:W3CDTF">2018-11-16T06:39:51Z</dcterms:created>
  <dcterms:modified xsi:type="dcterms:W3CDTF">2018-11-16T07:08:04Z</dcterms:modified>
</cp:coreProperties>
</file>