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5D50B76-42F5-42C4-B795-39A47893F327}"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391321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D50B76-42F5-42C4-B795-39A47893F327}"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350099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D50B76-42F5-42C4-B795-39A47893F327}"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240045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D50B76-42F5-42C4-B795-39A47893F327}"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194076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5D50B76-42F5-42C4-B795-39A47893F327}"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243012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5D50B76-42F5-42C4-B795-39A47893F327}"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72955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5D50B76-42F5-42C4-B795-39A47893F327}" type="datetimeFigureOut">
              <a:rPr lang="tr-TR" smtClean="0"/>
              <a:t>23.11.2017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13717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5D50B76-42F5-42C4-B795-39A47893F327}" type="datetimeFigureOut">
              <a:rPr lang="tr-TR" smtClean="0"/>
              <a:t>23.11.2017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109360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5D50B76-42F5-42C4-B795-39A47893F327}" type="datetimeFigureOut">
              <a:rPr lang="tr-TR" smtClean="0"/>
              <a:t>23.11.2017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23770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5D50B76-42F5-42C4-B795-39A47893F327}"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97406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5D50B76-42F5-42C4-B795-39A47893F327}"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D2F260-E136-48B5-AEA8-46047F867E8C}" type="slidenum">
              <a:rPr lang="tr-TR" smtClean="0"/>
              <a:t>‹#›</a:t>
            </a:fld>
            <a:endParaRPr lang="tr-TR"/>
          </a:p>
        </p:txBody>
      </p:sp>
    </p:spTree>
    <p:extLst>
      <p:ext uri="{BB962C8B-B14F-4D97-AF65-F5344CB8AC3E}">
        <p14:creationId xmlns:p14="http://schemas.microsoft.com/office/powerpoint/2010/main" val="3717653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50B76-42F5-42C4-B795-39A47893F327}" type="datetimeFigureOut">
              <a:rPr lang="tr-TR" smtClean="0"/>
              <a:t>23.11.2017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2F260-E136-48B5-AEA8-46047F867E8C}" type="slidenum">
              <a:rPr lang="tr-TR" smtClean="0"/>
              <a:t>‹#›</a:t>
            </a:fld>
            <a:endParaRPr lang="tr-TR"/>
          </a:p>
        </p:txBody>
      </p:sp>
    </p:spTree>
    <p:extLst>
      <p:ext uri="{BB962C8B-B14F-4D97-AF65-F5344CB8AC3E}">
        <p14:creationId xmlns:p14="http://schemas.microsoft.com/office/powerpoint/2010/main" val="297133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1011237"/>
          </a:xfrm>
        </p:spPr>
        <p:txBody>
          <a:bodyPr>
            <a:normAutofit fontScale="90000"/>
          </a:bodyPr>
          <a:lstStyle/>
          <a:p>
            <a:r>
              <a:rPr lang="tr-TR" dirty="0" smtClean="0">
                <a:solidFill>
                  <a:srgbClr val="FF0000"/>
                </a:solidFill>
                <a:latin typeface="Comic Sans MS" panose="030F0702030302020204" pitchFamily="66" charset="0"/>
              </a:rPr>
              <a:t>FIRE </a:t>
            </a:r>
            <a:r>
              <a:rPr lang="tr-TR" dirty="0" err="1" smtClean="0">
                <a:solidFill>
                  <a:srgbClr val="FF0000"/>
                </a:solidFill>
                <a:latin typeface="Comic Sans MS" panose="030F0702030302020204" pitchFamily="66" charset="0"/>
              </a:rPr>
              <a:t>and</a:t>
            </a:r>
            <a:r>
              <a:rPr lang="tr-TR" dirty="0" smtClean="0">
                <a:solidFill>
                  <a:srgbClr val="FF0000"/>
                </a:solidFill>
                <a:latin typeface="Comic Sans MS" panose="030F0702030302020204" pitchFamily="66" charset="0"/>
              </a:rPr>
              <a:t> FIRE HAZARDS</a:t>
            </a:r>
            <a:endParaRPr lang="tr-TR" dirty="0">
              <a:solidFill>
                <a:srgbClr val="FF0000"/>
              </a:solidFill>
              <a:latin typeface="Comic Sans MS" panose="030F0702030302020204" pitchFamily="66"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213" y="2326511"/>
            <a:ext cx="6745574" cy="4132162"/>
          </a:xfrm>
          <a:prstGeom prst="rect">
            <a:avLst/>
          </a:prstGeom>
        </p:spPr>
      </p:pic>
    </p:spTree>
    <p:extLst>
      <p:ext uri="{BB962C8B-B14F-4D97-AF65-F5344CB8AC3E}">
        <p14:creationId xmlns:p14="http://schemas.microsoft.com/office/powerpoint/2010/main" val="154626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09786" y="704088"/>
            <a:ext cx="7901014" cy="81706"/>
          </a:xfrm>
        </p:spPr>
        <p:txBody>
          <a:bodyPr>
            <a:normAutofit fontScale="90000"/>
          </a:bodyPr>
          <a:lstStyle/>
          <a:p>
            <a:pPr algn="ctr"/>
            <a:r>
              <a:rPr lang="tr-TR" sz="2800" b="1" dirty="0" err="1">
                <a:solidFill>
                  <a:srgbClr val="FF0000"/>
                </a:solidFill>
                <a:latin typeface="Comic Sans MS" pitchFamily="66" charset="0"/>
              </a:rPr>
              <a:t>Character</a:t>
            </a:r>
            <a:r>
              <a:rPr lang="tr-TR" sz="2800" b="1" dirty="0">
                <a:solidFill>
                  <a:srgbClr val="FF0000"/>
                </a:solidFill>
                <a:latin typeface="Comic Sans MS" pitchFamily="66" charset="0"/>
              </a:rPr>
              <a:t> of fire</a:t>
            </a:r>
          </a:p>
        </p:txBody>
      </p:sp>
      <p:sp>
        <p:nvSpPr>
          <p:cNvPr id="3" name="2 İçerik Yer Tutucusu"/>
          <p:cNvSpPr>
            <a:spLocks noGrp="1"/>
          </p:cNvSpPr>
          <p:nvPr>
            <p:ph sz="half" idx="1"/>
          </p:nvPr>
        </p:nvSpPr>
        <p:spPr>
          <a:xfrm>
            <a:off x="1666844" y="1142985"/>
            <a:ext cx="4786346" cy="5211941"/>
          </a:xfrm>
        </p:spPr>
        <p:txBody>
          <a:bodyPr>
            <a:normAutofit fontScale="92500" lnSpcReduction="10000"/>
          </a:bodyPr>
          <a:lstStyle/>
          <a:p>
            <a:r>
              <a:rPr lang="tr-TR" b="1" dirty="0" err="1" smtClean="0">
                <a:latin typeface="Comic Sans MS" pitchFamily="66" charset="0"/>
              </a:rPr>
              <a:t>Reac</a:t>
            </a:r>
            <a:r>
              <a:rPr lang="en-US" b="1" dirty="0" err="1" smtClean="0">
                <a:latin typeface="Comic Sans MS" pitchFamily="66" charset="0"/>
              </a:rPr>
              <a:t>tion</a:t>
            </a:r>
            <a:r>
              <a:rPr lang="en-US" b="1" dirty="0" smtClean="0">
                <a:latin typeface="Comic Sans MS" pitchFamily="66" charset="0"/>
              </a:rPr>
              <a:t> of a substance with oxygen is called </a:t>
            </a:r>
            <a:r>
              <a:rPr lang="en-US" b="1" dirty="0" smtClean="0">
                <a:solidFill>
                  <a:srgbClr val="7030A0"/>
                </a:solidFill>
                <a:latin typeface="Comic Sans MS" pitchFamily="66" charset="0"/>
              </a:rPr>
              <a:t>"burning or fire"</a:t>
            </a:r>
            <a:r>
              <a:rPr lang="en-US" b="1" dirty="0" smtClean="0">
                <a:latin typeface="Comic Sans MS" pitchFamily="66" charset="0"/>
              </a:rPr>
              <a:t> in the event that it is ignited </a:t>
            </a:r>
            <a:r>
              <a:rPr lang="tr-TR" b="1" dirty="0" err="1" smtClean="0">
                <a:latin typeface="Comic Sans MS" pitchFamily="66" charset="0"/>
              </a:rPr>
              <a:t>and</a:t>
            </a:r>
            <a:r>
              <a:rPr lang="tr-TR" b="1" dirty="0" smtClean="0">
                <a:latin typeface="Comic Sans MS" pitchFamily="66" charset="0"/>
              </a:rPr>
              <a:t> </a:t>
            </a:r>
            <a:r>
              <a:rPr lang="en-US" b="1" dirty="0" smtClean="0">
                <a:latin typeface="Comic Sans MS" pitchFamily="66" charset="0"/>
              </a:rPr>
              <a:t>bringing it to an endothermic state. Three factors are needed to start the combustion process.</a:t>
            </a:r>
            <a:br>
              <a:rPr lang="en-US" b="1" dirty="0" smtClean="0">
                <a:latin typeface="Comic Sans MS" pitchFamily="66" charset="0"/>
              </a:rPr>
            </a:br>
            <a:r>
              <a:rPr lang="en-US" b="1" dirty="0" smtClean="0">
                <a:latin typeface="Comic Sans MS" pitchFamily="66" charset="0"/>
              </a:rPr>
              <a:t>1-Flammable material (fuel)</a:t>
            </a:r>
            <a:br>
              <a:rPr lang="en-US" b="1" dirty="0" smtClean="0">
                <a:latin typeface="Comic Sans MS" pitchFamily="66" charset="0"/>
              </a:rPr>
            </a:br>
            <a:r>
              <a:rPr lang="en-US" b="1" dirty="0" smtClean="0">
                <a:latin typeface="Comic Sans MS" pitchFamily="66" charset="0"/>
              </a:rPr>
              <a:t>2-Oxidising agent</a:t>
            </a:r>
            <a:br>
              <a:rPr lang="en-US" b="1" dirty="0" smtClean="0">
                <a:latin typeface="Comic Sans MS" pitchFamily="66" charset="0"/>
              </a:rPr>
            </a:br>
            <a:r>
              <a:rPr lang="en-US" b="1" dirty="0" smtClean="0">
                <a:latin typeface="Comic Sans MS" pitchFamily="66" charset="0"/>
              </a:rPr>
              <a:t>3-Sources of ignition.</a:t>
            </a:r>
            <a:br>
              <a:rPr lang="en-US" b="1" dirty="0" smtClean="0">
                <a:latin typeface="Comic Sans MS" pitchFamily="66" charset="0"/>
              </a:rPr>
            </a:br>
            <a:r>
              <a:rPr lang="en-US" b="1" dirty="0" smtClean="0">
                <a:latin typeface="Comic Sans MS" pitchFamily="66" charset="0"/>
              </a:rPr>
              <a:t>    </a:t>
            </a:r>
            <a:r>
              <a:rPr lang="en-US" b="1" dirty="0" smtClean="0">
                <a:solidFill>
                  <a:srgbClr val="C00000"/>
                </a:solidFill>
                <a:latin typeface="Comic Sans MS" pitchFamily="66" charset="0"/>
              </a:rPr>
              <a:t>If any one of these three factors is missing, it will not come to you.</a:t>
            </a:r>
            <a:endParaRPr lang="tr-TR" b="1" dirty="0">
              <a:solidFill>
                <a:srgbClr val="C00000"/>
              </a:solidFill>
              <a:latin typeface="Comic Sans MS" pitchFamily="66" charset="0"/>
            </a:endParaRPr>
          </a:p>
        </p:txBody>
      </p:sp>
      <p:pic>
        <p:nvPicPr>
          <p:cNvPr id="6" name="Picture 2"/>
          <p:cNvPicPr>
            <a:picLocks noGrp="1" noChangeAspect="1" noChangeArrowheads="1"/>
          </p:cNvPicPr>
          <p:nvPr>
            <p:ph sz="half" idx="2"/>
          </p:nvPr>
        </p:nvPicPr>
        <p:blipFill>
          <a:blip r:embed="rId2"/>
          <a:srcRect/>
          <a:stretch>
            <a:fillRect/>
          </a:stretch>
        </p:blipFill>
        <p:spPr bwMode="auto">
          <a:xfrm>
            <a:off x="6524628" y="1500174"/>
            <a:ext cx="3829048" cy="4377576"/>
          </a:xfrm>
          <a:prstGeom prst="rect">
            <a:avLst/>
          </a:prstGeom>
          <a:noFill/>
          <a:ln w="9525">
            <a:noFill/>
            <a:miter lim="800000"/>
            <a:headEnd/>
            <a:tailEnd/>
          </a:ln>
          <a:effectLst/>
        </p:spPr>
      </p:pic>
    </p:spTree>
    <p:extLst>
      <p:ext uri="{BB962C8B-B14F-4D97-AF65-F5344CB8AC3E}">
        <p14:creationId xmlns:p14="http://schemas.microsoft.com/office/powerpoint/2010/main" val="424128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81158" y="0"/>
            <a:ext cx="8229600" cy="714356"/>
          </a:xfrm>
        </p:spPr>
        <p:txBody>
          <a:bodyPr>
            <a:normAutofit/>
          </a:bodyPr>
          <a:lstStyle/>
          <a:p>
            <a:pPr algn="ctr"/>
            <a:r>
              <a:rPr lang="tr-TR" sz="3200" b="1" dirty="0">
                <a:solidFill>
                  <a:srgbClr val="FF0000"/>
                </a:solidFill>
                <a:latin typeface="Comic Sans MS" pitchFamily="66" charset="0"/>
              </a:rPr>
              <a:t>Fire </a:t>
            </a:r>
            <a:r>
              <a:rPr lang="tr-TR" sz="3200" b="1" dirty="0" err="1">
                <a:solidFill>
                  <a:srgbClr val="FF0000"/>
                </a:solidFill>
                <a:latin typeface="Comic Sans MS" pitchFamily="66" charset="0"/>
              </a:rPr>
              <a:t>classes</a:t>
            </a:r>
            <a:endParaRPr lang="tr-TR" sz="3200" dirty="0"/>
          </a:p>
        </p:txBody>
      </p:sp>
      <p:sp>
        <p:nvSpPr>
          <p:cNvPr id="3" name="2 İçerik Yer Tutucusu"/>
          <p:cNvSpPr>
            <a:spLocks noGrp="1"/>
          </p:cNvSpPr>
          <p:nvPr>
            <p:ph idx="1"/>
          </p:nvPr>
        </p:nvSpPr>
        <p:spPr>
          <a:xfrm>
            <a:off x="1809720" y="714356"/>
            <a:ext cx="8501122" cy="5857916"/>
          </a:xfrm>
        </p:spPr>
        <p:txBody>
          <a:bodyPr>
            <a:normAutofit/>
          </a:bodyPr>
          <a:lstStyle/>
          <a:p>
            <a:r>
              <a:rPr lang="en-US" b="1" dirty="0">
                <a:solidFill>
                  <a:srgbClr val="0070C0"/>
                </a:solidFill>
                <a:latin typeface="Comic Sans MS" pitchFamily="66" charset="0"/>
              </a:rPr>
              <a:t>Class A: </a:t>
            </a:r>
            <a:r>
              <a:rPr lang="en-US" b="1" dirty="0">
                <a:latin typeface="Comic Sans MS" pitchFamily="66" charset="0"/>
              </a:rPr>
              <a:t>fires originating from wood, fabric, etc. </a:t>
            </a:r>
            <a:r>
              <a:rPr lang="tr-TR" b="1" dirty="0" err="1">
                <a:latin typeface="Comic Sans MS" pitchFamily="66" charset="0"/>
              </a:rPr>
              <a:t>Temperature</a:t>
            </a:r>
            <a:r>
              <a:rPr lang="tr-TR" b="1" dirty="0">
                <a:latin typeface="Comic Sans MS" pitchFamily="66" charset="0"/>
              </a:rPr>
              <a:t> </a:t>
            </a:r>
            <a:r>
              <a:rPr lang="en-US" b="1" dirty="0">
                <a:latin typeface="Comic Sans MS" pitchFamily="66" charset="0"/>
              </a:rPr>
              <a:t>may be lowered </a:t>
            </a:r>
            <a:r>
              <a:rPr lang="tr-TR" b="1" dirty="0" err="1">
                <a:latin typeface="Comic Sans MS" pitchFamily="66" charset="0"/>
              </a:rPr>
              <a:t>with</a:t>
            </a:r>
            <a:r>
              <a:rPr lang="tr-TR" b="1" dirty="0">
                <a:latin typeface="Comic Sans MS" pitchFamily="66" charset="0"/>
              </a:rPr>
              <a:t> </a:t>
            </a:r>
            <a:r>
              <a:rPr lang="tr-TR" b="1" dirty="0" err="1">
                <a:latin typeface="Comic Sans MS" pitchFamily="66" charset="0"/>
              </a:rPr>
              <a:t>water</a:t>
            </a:r>
            <a:r>
              <a:rPr lang="tr-TR" b="1" dirty="0">
                <a:latin typeface="Comic Sans MS" pitchFamily="66" charset="0"/>
              </a:rPr>
              <a:t> </a:t>
            </a:r>
            <a:r>
              <a:rPr lang="en-US" b="1" dirty="0">
                <a:latin typeface="Comic Sans MS" pitchFamily="66" charset="0"/>
              </a:rPr>
              <a:t>below the fire point.</a:t>
            </a:r>
            <a:br>
              <a:rPr lang="en-US" b="1" dirty="0">
                <a:latin typeface="Comic Sans MS" pitchFamily="66" charset="0"/>
              </a:rPr>
            </a:br>
            <a:endParaRPr lang="tr-TR" b="1" dirty="0">
              <a:latin typeface="Comic Sans MS" pitchFamily="66" charset="0"/>
            </a:endParaRPr>
          </a:p>
          <a:p>
            <a:r>
              <a:rPr lang="en-US" b="1" dirty="0">
                <a:solidFill>
                  <a:srgbClr val="0070C0"/>
                </a:solidFill>
                <a:latin typeface="Comic Sans MS" pitchFamily="66" charset="0"/>
              </a:rPr>
              <a:t>Class B: </a:t>
            </a:r>
            <a:r>
              <a:rPr lang="en-US" b="1" dirty="0">
                <a:latin typeface="Comic Sans MS" pitchFamily="66" charset="0"/>
              </a:rPr>
              <a:t>Fires </a:t>
            </a:r>
            <a:r>
              <a:rPr lang="tr-TR" b="1" dirty="0">
                <a:latin typeface="Comic Sans MS" pitchFamily="66" charset="0"/>
              </a:rPr>
              <a:t>of </a:t>
            </a:r>
            <a:r>
              <a:rPr lang="en-US" b="1" dirty="0">
                <a:latin typeface="Comic Sans MS" pitchFamily="66" charset="0"/>
              </a:rPr>
              <a:t>flammable liquids and liquefiable solids (solvents, oils, greases etc.) and which the temperature can not drop below the extinguishing point. In this case the </a:t>
            </a:r>
            <a:r>
              <a:rPr lang="tr-TR" b="1" dirty="0" err="1">
                <a:latin typeface="Comic Sans MS" pitchFamily="66" charset="0"/>
              </a:rPr>
              <a:t>oxygen</a:t>
            </a:r>
            <a:r>
              <a:rPr lang="tr-TR" b="1" dirty="0">
                <a:latin typeface="Comic Sans MS" pitchFamily="66" charset="0"/>
              </a:rPr>
              <a:t> </a:t>
            </a:r>
            <a:r>
              <a:rPr lang="en-US" b="1" dirty="0">
                <a:latin typeface="Comic Sans MS" pitchFamily="66" charset="0"/>
              </a:rPr>
              <a:t>should be depleted or reduced in concentration. The </a:t>
            </a:r>
            <a:r>
              <a:rPr lang="tr-TR" b="1" dirty="0">
                <a:latin typeface="Comic Sans MS" pitchFamily="66" charset="0"/>
              </a:rPr>
              <a:t>fire</a:t>
            </a:r>
            <a:r>
              <a:rPr lang="en-US" b="1" dirty="0">
                <a:latin typeface="Comic Sans MS" pitchFamily="66" charset="0"/>
              </a:rPr>
              <a:t> is covered with CO2, dry chemicals, foam or other liquid that can evaporate</a:t>
            </a:r>
            <a:endParaRPr lang="tr-TR" b="1" dirty="0">
              <a:latin typeface="Comic Sans MS" pitchFamily="66" charset="0"/>
            </a:endParaRPr>
          </a:p>
        </p:txBody>
      </p:sp>
    </p:spTree>
    <p:extLst>
      <p:ext uri="{BB962C8B-B14F-4D97-AF65-F5344CB8AC3E}">
        <p14:creationId xmlns:p14="http://schemas.microsoft.com/office/powerpoint/2010/main" val="6056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881158" y="571480"/>
            <a:ext cx="8286808" cy="6586418"/>
          </a:xfrm>
          <a:prstGeom prst="rect">
            <a:avLst/>
          </a:prstGeom>
        </p:spPr>
        <p:txBody>
          <a:bodyPr wrap="square">
            <a:spAutoFit/>
          </a:bodyPr>
          <a:lstStyle/>
          <a:p>
            <a:r>
              <a:rPr lang="tr-TR" sz="2600" b="1" dirty="0">
                <a:solidFill>
                  <a:srgbClr val="0070C0"/>
                </a:solidFill>
                <a:latin typeface="Comic Sans MS" pitchFamily="66" charset="0"/>
              </a:rPr>
              <a:t>    </a:t>
            </a:r>
            <a:r>
              <a:rPr lang="en-US" sz="2600" b="1" dirty="0">
                <a:solidFill>
                  <a:srgbClr val="0070C0"/>
                </a:solidFill>
                <a:latin typeface="Comic Sans MS" pitchFamily="66" charset="0"/>
              </a:rPr>
              <a:t>Class C: </a:t>
            </a:r>
            <a:r>
              <a:rPr lang="en-US" sz="2600" b="1" dirty="0">
                <a:latin typeface="Comic Sans MS" pitchFamily="66" charset="0"/>
              </a:rPr>
              <a:t>Fires in electrical appliances. Materials such as flammable insulating materials or transformer oils cause this kind of fire. Extinguishing is carried out with CO2, dry chemical substances and some liquids that can evaporate. If electrical current can be switched off during the fire, measures for Class A or Class B are taken for the ongoing fire.</a:t>
            </a:r>
            <a:br>
              <a:rPr lang="en-US" sz="2600" b="1" dirty="0">
                <a:latin typeface="Comic Sans MS" pitchFamily="66" charset="0"/>
              </a:rPr>
            </a:br>
            <a:r>
              <a:rPr lang="en-US" sz="2600" b="1" dirty="0">
                <a:latin typeface="Comic Sans MS" pitchFamily="66" charset="0"/>
              </a:rPr>
              <a:t>    </a:t>
            </a:r>
            <a:br>
              <a:rPr lang="en-US" sz="2600" b="1" dirty="0">
                <a:latin typeface="Comic Sans MS" pitchFamily="66" charset="0"/>
              </a:rPr>
            </a:br>
            <a:r>
              <a:rPr lang="en-US" sz="2600" b="1" dirty="0">
                <a:latin typeface="Comic Sans MS" pitchFamily="66" charset="0"/>
              </a:rPr>
              <a:t>    </a:t>
            </a:r>
            <a:r>
              <a:rPr lang="en-US" sz="2600" b="1" dirty="0">
                <a:solidFill>
                  <a:srgbClr val="0070C0"/>
                </a:solidFill>
                <a:latin typeface="Comic Sans MS" pitchFamily="66" charset="0"/>
              </a:rPr>
              <a:t>Class D</a:t>
            </a:r>
            <a:r>
              <a:rPr lang="en-US" sz="2600" b="1" dirty="0">
                <a:latin typeface="Comic Sans MS" pitchFamily="66" charset="0"/>
              </a:rPr>
              <a:t>: Reactive metal fires such as Mg, K, Na and powdered Al, Zn and Ti. In order to extinguish,</a:t>
            </a:r>
            <a:r>
              <a:rPr lang="tr-TR" sz="2600" b="1" dirty="0" err="1">
                <a:latin typeface="Comic Sans MS" pitchFamily="66" charset="0"/>
              </a:rPr>
              <a:t>burning</a:t>
            </a:r>
            <a:r>
              <a:rPr lang="tr-TR" sz="2600" b="1" dirty="0">
                <a:latin typeface="Comic Sans MS" pitchFamily="66" charset="0"/>
              </a:rPr>
              <a:t> </a:t>
            </a:r>
            <a:r>
              <a:rPr lang="tr-TR" sz="2600" b="1" dirty="0" err="1">
                <a:latin typeface="Comic Sans MS" pitchFamily="66" charset="0"/>
              </a:rPr>
              <a:t>object</a:t>
            </a:r>
            <a:r>
              <a:rPr lang="tr-TR" sz="2600" b="1" dirty="0">
                <a:latin typeface="Comic Sans MS" pitchFamily="66" charset="0"/>
              </a:rPr>
              <a:t> </a:t>
            </a:r>
            <a:r>
              <a:rPr lang="tr-TR" sz="2600" b="1" dirty="0" err="1">
                <a:latin typeface="Comic Sans MS" pitchFamily="66" charset="0"/>
              </a:rPr>
              <a:t>covered</a:t>
            </a:r>
            <a:r>
              <a:rPr lang="tr-TR" sz="2600" b="1" dirty="0">
                <a:latin typeface="Comic Sans MS" pitchFamily="66" charset="0"/>
              </a:rPr>
              <a:t> </a:t>
            </a:r>
            <a:r>
              <a:rPr lang="tr-TR" sz="2600" b="1" dirty="0" err="1">
                <a:latin typeface="Comic Sans MS" pitchFamily="66" charset="0"/>
              </a:rPr>
              <a:t>with</a:t>
            </a:r>
            <a:r>
              <a:rPr lang="tr-TR" sz="2600" b="1" dirty="0">
                <a:latin typeface="Comic Sans MS" pitchFamily="66" charset="0"/>
              </a:rPr>
              <a:t> </a:t>
            </a:r>
            <a:r>
              <a:rPr lang="en-US" sz="2600" b="1" dirty="0">
                <a:latin typeface="Comic Sans MS" pitchFamily="66" charset="0"/>
              </a:rPr>
              <a:t>special dry chemical powders </a:t>
            </a:r>
            <a:r>
              <a:rPr lang="tr-TR" sz="2600" b="1" dirty="0" err="1">
                <a:latin typeface="Comic Sans MS" pitchFamily="66" charset="0"/>
              </a:rPr>
              <a:t>to</a:t>
            </a:r>
            <a:r>
              <a:rPr lang="tr-TR" sz="2600" b="1" dirty="0">
                <a:latin typeface="Comic Sans MS" pitchFamily="66" charset="0"/>
              </a:rPr>
              <a:t> </a:t>
            </a:r>
            <a:r>
              <a:rPr lang="tr-TR" sz="2600" b="1" dirty="0" err="1">
                <a:latin typeface="Comic Sans MS" pitchFamily="66" charset="0"/>
              </a:rPr>
              <a:t>avoid</a:t>
            </a:r>
            <a:r>
              <a:rPr lang="tr-TR" sz="2600" b="1" dirty="0">
                <a:latin typeface="Comic Sans MS" pitchFamily="66" charset="0"/>
              </a:rPr>
              <a:t> </a:t>
            </a:r>
            <a:r>
              <a:rPr lang="tr-TR" sz="2600" b="1" dirty="0" err="1">
                <a:latin typeface="Comic Sans MS" pitchFamily="66" charset="0"/>
              </a:rPr>
              <a:t>air</a:t>
            </a:r>
            <a:r>
              <a:rPr lang="tr-TR" sz="2600" b="1" dirty="0">
                <a:latin typeface="Comic Sans MS" pitchFamily="66" charset="0"/>
              </a:rPr>
              <a:t> </a:t>
            </a:r>
            <a:r>
              <a:rPr lang="en-US" sz="2600" b="1" dirty="0">
                <a:latin typeface="Comic Sans MS" pitchFamily="66" charset="0"/>
              </a:rPr>
              <a:t>contact.</a:t>
            </a:r>
            <a:r>
              <a:rPr lang="tr-TR" sz="2800" dirty="0"/>
              <a:t> </a:t>
            </a:r>
          </a:p>
          <a:p>
            <a:endParaRPr lang="tr-TR" sz="2800" dirty="0"/>
          </a:p>
          <a:p>
            <a:r>
              <a:rPr lang="tr-TR" sz="2800" dirty="0"/>
              <a:t>     </a:t>
            </a:r>
            <a:r>
              <a:rPr lang="tr-TR" sz="2800" b="1" dirty="0" err="1">
                <a:solidFill>
                  <a:srgbClr val="0070C0"/>
                </a:solidFill>
                <a:latin typeface="Comic Sans MS" pitchFamily="66" charset="0"/>
              </a:rPr>
              <a:t>Class</a:t>
            </a:r>
            <a:r>
              <a:rPr lang="tr-TR" sz="2800" b="1" dirty="0">
                <a:solidFill>
                  <a:srgbClr val="0070C0"/>
                </a:solidFill>
                <a:latin typeface="Comic Sans MS" pitchFamily="66" charset="0"/>
              </a:rPr>
              <a:t> K: </a:t>
            </a:r>
            <a:r>
              <a:rPr lang="tr-TR" sz="2800" b="1" dirty="0" err="1">
                <a:latin typeface="Comic Sans MS" pitchFamily="66" charset="0"/>
              </a:rPr>
              <a:t>Kitchen</a:t>
            </a:r>
            <a:r>
              <a:rPr lang="tr-TR" sz="2800" b="1" dirty="0">
                <a:latin typeface="Comic Sans MS" pitchFamily="66" charset="0"/>
              </a:rPr>
              <a:t> </a:t>
            </a:r>
            <a:r>
              <a:rPr lang="tr-TR" sz="2800" b="1" dirty="0" err="1">
                <a:latin typeface="Comic Sans MS" pitchFamily="66" charset="0"/>
              </a:rPr>
              <a:t>fires</a:t>
            </a:r>
            <a:endParaRPr lang="tr-TR" sz="2600" b="1" dirty="0">
              <a:latin typeface="Comic Sans MS" pitchFamily="66" charset="0"/>
            </a:endParaRPr>
          </a:p>
          <a:p>
            <a:endParaRPr lang="tr-TR" sz="2600" b="1" dirty="0">
              <a:latin typeface="Comic Sans MS" pitchFamily="66" charset="0"/>
            </a:endParaRPr>
          </a:p>
        </p:txBody>
      </p:sp>
    </p:spTree>
    <p:extLst>
      <p:ext uri="{BB962C8B-B14F-4D97-AF65-F5344CB8AC3E}">
        <p14:creationId xmlns:p14="http://schemas.microsoft.com/office/powerpoint/2010/main" val="381768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1809720" y="714357"/>
            <a:ext cx="8429684" cy="5715039"/>
          </a:xfrm>
          <a:prstGeom prst="rect">
            <a:avLst/>
          </a:prstGeom>
          <a:noFill/>
          <a:ln w="9525">
            <a:noFill/>
            <a:miter lim="800000"/>
            <a:headEnd/>
            <a:tailEnd/>
          </a:ln>
          <a:effectLst/>
        </p:spPr>
      </p:pic>
    </p:spTree>
    <p:extLst>
      <p:ext uri="{BB962C8B-B14F-4D97-AF65-F5344CB8AC3E}">
        <p14:creationId xmlns:p14="http://schemas.microsoft.com/office/powerpoint/2010/main" val="111912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52596" y="142852"/>
            <a:ext cx="8305800" cy="428628"/>
          </a:xfrm>
        </p:spPr>
        <p:txBody>
          <a:bodyPr>
            <a:normAutofit fontScale="90000"/>
          </a:bodyPr>
          <a:lstStyle/>
          <a:p>
            <a:pPr algn="ctr"/>
            <a:r>
              <a:rPr lang="en-US" sz="2800" b="1" dirty="0">
                <a:solidFill>
                  <a:srgbClr val="FF0000"/>
                </a:solidFill>
                <a:latin typeface="Comic Sans MS" pitchFamily="66" charset="0"/>
              </a:rPr>
              <a:t>Some general information about fire</a:t>
            </a:r>
            <a:endParaRPr lang="tr-TR" sz="2800" b="1" dirty="0">
              <a:solidFill>
                <a:srgbClr val="FF0000"/>
              </a:solidFill>
              <a:latin typeface="Comic Sans MS" pitchFamily="66" charset="0"/>
            </a:endParaRPr>
          </a:p>
        </p:txBody>
      </p:sp>
      <p:sp>
        <p:nvSpPr>
          <p:cNvPr id="3" name="2 Dikdörtgen"/>
          <p:cNvSpPr/>
          <p:nvPr/>
        </p:nvSpPr>
        <p:spPr>
          <a:xfrm>
            <a:off x="1952596" y="714357"/>
            <a:ext cx="8143932" cy="5262979"/>
          </a:xfrm>
          <a:prstGeom prst="rect">
            <a:avLst/>
          </a:prstGeom>
        </p:spPr>
        <p:txBody>
          <a:bodyPr wrap="square">
            <a:spAutoFit/>
          </a:bodyPr>
          <a:lstStyle/>
          <a:p>
            <a:pPr>
              <a:buFontTx/>
              <a:buChar char="-"/>
            </a:pPr>
            <a:r>
              <a:rPr lang="en-US" sz="2400" b="1" dirty="0">
                <a:latin typeface="Comic Sans MS" pitchFamily="66" charset="0"/>
              </a:rPr>
              <a:t>In the first 5 minutes, the temperature rises above 500 </a:t>
            </a:r>
            <a:r>
              <a:rPr lang="en-US" sz="2400" b="1" dirty="0" err="1">
                <a:latin typeface="Comic Sans MS" pitchFamily="66" charset="0"/>
              </a:rPr>
              <a:t>oC</a:t>
            </a:r>
            <a:r>
              <a:rPr lang="en-US" sz="2400" b="1" dirty="0">
                <a:latin typeface="Comic Sans MS" pitchFamily="66" charset="0"/>
              </a:rPr>
              <a:t> in the fires. Approximately 900 </a:t>
            </a:r>
            <a:r>
              <a:rPr lang="en-US" sz="2400" b="1" dirty="0" err="1">
                <a:latin typeface="Comic Sans MS" pitchFamily="66" charset="0"/>
              </a:rPr>
              <a:t>oC</a:t>
            </a:r>
            <a:r>
              <a:rPr lang="en-US" sz="2400" b="1" dirty="0">
                <a:latin typeface="Comic Sans MS" pitchFamily="66" charset="0"/>
              </a:rPr>
              <a:t> is reached within 1 hour.</a:t>
            </a:r>
            <a:endParaRPr lang="tr-TR" sz="2400" b="1" dirty="0">
              <a:latin typeface="Comic Sans MS" pitchFamily="66" charset="0"/>
            </a:endParaRPr>
          </a:p>
          <a:p>
            <a:endParaRPr lang="tr-TR" sz="2400" b="1" dirty="0">
              <a:latin typeface="Comic Sans MS" pitchFamily="66" charset="0"/>
            </a:endParaRPr>
          </a:p>
          <a:p>
            <a:r>
              <a:rPr lang="en-US" sz="2400" b="1" dirty="0">
                <a:latin typeface="Comic Sans MS" pitchFamily="66" charset="0"/>
              </a:rPr>
              <a:t>- At high temperature proteins start decomposing, blood pressure may increase and internal bleeding may occur, </a:t>
            </a:r>
            <a:r>
              <a:rPr lang="tr-TR" sz="2400" b="1" dirty="0" err="1">
                <a:latin typeface="Comic Sans MS" pitchFamily="66" charset="0"/>
              </a:rPr>
              <a:t>heart</a:t>
            </a:r>
            <a:r>
              <a:rPr lang="tr-TR" sz="2400" b="1" dirty="0">
                <a:latin typeface="Comic Sans MS" pitchFamily="66" charset="0"/>
              </a:rPr>
              <a:t> </a:t>
            </a:r>
            <a:r>
              <a:rPr lang="tr-TR" sz="2400" b="1" dirty="0" err="1">
                <a:latin typeface="Comic Sans MS" pitchFamily="66" charset="0"/>
              </a:rPr>
              <a:t>rythm</a:t>
            </a:r>
            <a:r>
              <a:rPr lang="tr-TR" sz="2400" b="1" dirty="0">
                <a:latin typeface="Comic Sans MS" pitchFamily="66" charset="0"/>
              </a:rPr>
              <a:t> </a:t>
            </a:r>
            <a:r>
              <a:rPr lang="tr-TR" sz="2400" b="1" dirty="0" err="1">
                <a:latin typeface="Comic Sans MS" pitchFamily="66" charset="0"/>
              </a:rPr>
              <a:t>breaks</a:t>
            </a:r>
            <a:r>
              <a:rPr lang="tr-TR" sz="2400" b="1" dirty="0">
                <a:latin typeface="Comic Sans MS" pitchFamily="66" charset="0"/>
              </a:rPr>
              <a:t> </a:t>
            </a:r>
            <a:r>
              <a:rPr lang="tr-TR" sz="2400" b="1" dirty="0" err="1">
                <a:latin typeface="Comic Sans MS" pitchFamily="66" charset="0"/>
              </a:rPr>
              <a:t>down</a:t>
            </a:r>
            <a:r>
              <a:rPr lang="en-US" sz="2400" b="1" dirty="0">
                <a:latin typeface="Comic Sans MS" pitchFamily="66" charset="0"/>
              </a:rPr>
              <a:t>, excessive water loss, breathing difficulty occurs.</a:t>
            </a:r>
            <a:endParaRPr lang="tr-TR" sz="2400" b="1" dirty="0">
              <a:latin typeface="Comic Sans MS" pitchFamily="66" charset="0"/>
            </a:endParaRPr>
          </a:p>
          <a:p>
            <a:endParaRPr lang="tr-TR" sz="2400" b="1" dirty="0">
              <a:latin typeface="Comic Sans MS" pitchFamily="66" charset="0"/>
            </a:endParaRPr>
          </a:p>
          <a:p>
            <a:r>
              <a:rPr lang="en-US" sz="2400" b="1" dirty="0">
                <a:latin typeface="Comic Sans MS" pitchFamily="66" charset="0"/>
              </a:rPr>
              <a:t>-Human body and respiratory systems</a:t>
            </a:r>
            <a:r>
              <a:rPr lang="tr-TR" sz="2400" b="1" dirty="0">
                <a:latin typeface="Comic Sans MS" pitchFamily="66" charset="0"/>
              </a:rPr>
              <a:t> can </a:t>
            </a:r>
            <a:r>
              <a:rPr lang="tr-TR" sz="2400" b="1" dirty="0" err="1">
                <a:latin typeface="Comic Sans MS" pitchFamily="66" charset="0"/>
              </a:rPr>
              <a:t>withstand</a:t>
            </a:r>
            <a:r>
              <a:rPr lang="en-US" sz="2400" b="1" dirty="0">
                <a:latin typeface="Comic Sans MS" pitchFamily="66" charset="0"/>
              </a:rPr>
              <a:t/>
            </a:r>
            <a:br>
              <a:rPr lang="en-US" sz="2400" b="1" dirty="0">
                <a:latin typeface="Comic Sans MS" pitchFamily="66" charset="0"/>
              </a:rPr>
            </a:br>
            <a:r>
              <a:rPr lang="tr-TR" sz="2400" b="1" dirty="0">
                <a:latin typeface="Comic Sans MS" pitchFamily="66" charset="0"/>
              </a:rPr>
              <a:t>l</a:t>
            </a:r>
            <a:r>
              <a:rPr lang="en-US" sz="2400" b="1" dirty="0" err="1">
                <a:latin typeface="Comic Sans MS" pitchFamily="66" charset="0"/>
              </a:rPr>
              <a:t>imited</a:t>
            </a:r>
            <a:r>
              <a:rPr lang="en-US" sz="2400" b="1" dirty="0">
                <a:latin typeface="Comic Sans MS" pitchFamily="66" charset="0"/>
              </a:rPr>
              <a:t> </a:t>
            </a:r>
            <a:r>
              <a:rPr lang="tr-TR" sz="2400" b="1" dirty="0">
                <a:latin typeface="Comic Sans MS" pitchFamily="66" charset="0"/>
              </a:rPr>
              <a:t>time at </a:t>
            </a:r>
            <a:r>
              <a:rPr lang="en-US" sz="2400" b="1" dirty="0">
                <a:latin typeface="Comic Sans MS" pitchFamily="66" charset="0"/>
              </a:rPr>
              <a:t>temperature </a:t>
            </a:r>
            <a:r>
              <a:rPr lang="tr-TR" sz="2400" b="1" dirty="0">
                <a:latin typeface="Comic Sans MS" pitchFamily="66" charset="0"/>
              </a:rPr>
              <a:t>of</a:t>
            </a:r>
            <a:r>
              <a:rPr lang="en-US" sz="2400" b="1" dirty="0">
                <a:latin typeface="Comic Sans MS" pitchFamily="66" charset="0"/>
              </a:rPr>
              <a:t> 65 </a:t>
            </a:r>
            <a:r>
              <a:rPr lang="en-US" sz="2400" b="1" dirty="0" err="1">
                <a:latin typeface="Comic Sans MS" pitchFamily="66" charset="0"/>
              </a:rPr>
              <a:t>oC</a:t>
            </a:r>
            <a:r>
              <a:rPr lang="en-US" sz="2400" b="1" dirty="0">
                <a:latin typeface="Comic Sans MS" pitchFamily="66" charset="0"/>
              </a:rPr>
              <a:t/>
            </a:r>
            <a:br>
              <a:rPr lang="en-US" sz="2400" b="1" dirty="0">
                <a:latin typeface="Comic Sans MS" pitchFamily="66" charset="0"/>
              </a:rPr>
            </a:br>
            <a:r>
              <a:rPr lang="en-US" sz="2400" b="1" dirty="0">
                <a:latin typeface="Comic Sans MS" pitchFamily="66" charset="0"/>
              </a:rPr>
              <a:t>15 minutes at 120 </a:t>
            </a:r>
            <a:r>
              <a:rPr lang="en-US" sz="2400" b="1" dirty="0" err="1">
                <a:latin typeface="Comic Sans MS" pitchFamily="66" charset="0"/>
              </a:rPr>
              <a:t>oC</a:t>
            </a:r>
            <a:r>
              <a:rPr lang="en-US" sz="2400" b="1" dirty="0">
                <a:latin typeface="Comic Sans MS" pitchFamily="66" charset="0"/>
              </a:rPr>
              <a:t> temperature</a:t>
            </a:r>
            <a:br>
              <a:rPr lang="en-US" sz="2400" b="1" dirty="0">
                <a:latin typeface="Comic Sans MS" pitchFamily="66" charset="0"/>
              </a:rPr>
            </a:br>
            <a:r>
              <a:rPr lang="en-US" sz="2400" b="1" dirty="0">
                <a:latin typeface="Comic Sans MS" pitchFamily="66" charset="0"/>
              </a:rPr>
              <a:t>5 minutes at 143 </a:t>
            </a:r>
            <a:r>
              <a:rPr lang="en-US" sz="2400" b="1" dirty="0" err="1">
                <a:latin typeface="Comic Sans MS" pitchFamily="66" charset="0"/>
              </a:rPr>
              <a:t>oC</a:t>
            </a:r>
            <a:r>
              <a:rPr lang="en-US" sz="2400" b="1" dirty="0">
                <a:latin typeface="Comic Sans MS" pitchFamily="66" charset="0"/>
              </a:rPr>
              <a:t> temperature</a:t>
            </a:r>
            <a:br>
              <a:rPr lang="en-US" sz="2400" b="1" dirty="0">
                <a:latin typeface="Comic Sans MS" pitchFamily="66" charset="0"/>
              </a:rPr>
            </a:br>
            <a:r>
              <a:rPr lang="tr-TR" sz="2400" b="1" dirty="0" err="1">
                <a:latin typeface="Comic Sans MS" pitchFamily="66" charset="0"/>
              </a:rPr>
              <a:t>only</a:t>
            </a:r>
            <a:r>
              <a:rPr lang="tr-TR" sz="2400" b="1" dirty="0">
                <a:latin typeface="Comic Sans MS" pitchFamily="66" charset="0"/>
              </a:rPr>
              <a:t> </a:t>
            </a:r>
            <a:r>
              <a:rPr lang="en-US" sz="2400" b="1" dirty="0">
                <a:latin typeface="Comic Sans MS" pitchFamily="66" charset="0"/>
              </a:rPr>
              <a:t>1 minute at 177 </a:t>
            </a:r>
            <a:r>
              <a:rPr lang="en-US" sz="2400" b="1" dirty="0" err="1">
                <a:latin typeface="Comic Sans MS" pitchFamily="66" charset="0"/>
              </a:rPr>
              <a:t>oC</a:t>
            </a:r>
            <a:r>
              <a:rPr lang="en-US" sz="2400" b="1" dirty="0">
                <a:latin typeface="Comic Sans MS" pitchFamily="66" charset="0"/>
              </a:rPr>
              <a:t> temperature</a:t>
            </a:r>
            <a:endParaRPr lang="tr-TR" sz="2400" b="1" dirty="0">
              <a:latin typeface="Comic Sans MS" pitchFamily="66" charset="0"/>
            </a:endParaRPr>
          </a:p>
        </p:txBody>
      </p:sp>
    </p:spTree>
    <p:extLst>
      <p:ext uri="{BB962C8B-B14F-4D97-AF65-F5344CB8AC3E}">
        <p14:creationId xmlns:p14="http://schemas.microsoft.com/office/powerpoint/2010/main" val="401806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0020"/>
          <p:cNvPicPr>
            <a:picLocks noChangeAspect="1" noChangeArrowheads="1"/>
          </p:cNvPicPr>
          <p:nvPr/>
        </p:nvPicPr>
        <p:blipFill>
          <a:blip r:embed="rId2"/>
          <a:srcRect/>
          <a:stretch>
            <a:fillRect/>
          </a:stretch>
        </p:blipFill>
        <p:spPr bwMode="auto">
          <a:xfrm>
            <a:off x="2286000" y="0"/>
            <a:ext cx="7620000" cy="6858000"/>
          </a:xfrm>
          <a:prstGeom prst="rect">
            <a:avLst/>
          </a:prstGeom>
          <a:noFill/>
          <a:ln w="9525">
            <a:noFill/>
            <a:miter lim="800000"/>
            <a:headEnd/>
            <a:tailEnd/>
          </a:ln>
        </p:spPr>
      </p:pic>
    </p:spTree>
    <p:extLst>
      <p:ext uri="{BB962C8B-B14F-4D97-AF65-F5344CB8AC3E}">
        <p14:creationId xmlns:p14="http://schemas.microsoft.com/office/powerpoint/2010/main" val="95706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0021"/>
          <p:cNvPicPr>
            <a:picLocks noChangeAspect="1" noChangeArrowheads="1"/>
          </p:cNvPicPr>
          <p:nvPr/>
        </p:nvPicPr>
        <p:blipFill>
          <a:blip r:embed="rId2"/>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421380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2024034" y="822052"/>
            <a:ext cx="8001056" cy="5707217"/>
          </a:xfrm>
          <a:prstGeom prst="rect">
            <a:avLst/>
          </a:prstGeom>
          <a:noFill/>
          <a:ln w="9525">
            <a:noFill/>
            <a:miter lim="800000"/>
            <a:headEnd/>
            <a:tailEnd/>
          </a:ln>
          <a:effectLst/>
        </p:spPr>
      </p:pic>
    </p:spTree>
    <p:extLst>
      <p:ext uri="{BB962C8B-B14F-4D97-AF65-F5344CB8AC3E}">
        <p14:creationId xmlns:p14="http://schemas.microsoft.com/office/powerpoint/2010/main" val="365641812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206</Words>
  <Application>Microsoft Office PowerPoint</Application>
  <PresentationFormat>Geniş ekran</PresentationFormat>
  <Paragraphs>15</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Calibri Light</vt:lpstr>
      <vt:lpstr>Comic Sans MS</vt:lpstr>
      <vt:lpstr>Office Teması</vt:lpstr>
      <vt:lpstr>FIRE and FIRE HAZARDS</vt:lpstr>
      <vt:lpstr>Character of fire</vt:lpstr>
      <vt:lpstr>Fire classes</vt:lpstr>
      <vt:lpstr>PowerPoint Sunusu</vt:lpstr>
      <vt:lpstr>PowerPoint Sunusu</vt:lpstr>
      <vt:lpstr>Some general information about fire</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and FIRE HAZARDS</dc:title>
  <dc:creator>KİMYA_MCANEL</dc:creator>
  <cp:lastModifiedBy>KİMYA_MCANEL</cp:lastModifiedBy>
  <cp:revision>4</cp:revision>
  <dcterms:created xsi:type="dcterms:W3CDTF">2017-11-23T07:51:11Z</dcterms:created>
  <dcterms:modified xsi:type="dcterms:W3CDTF">2017-11-23T10:30:48Z</dcterms:modified>
</cp:coreProperties>
</file>