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37" d="100"/>
          <a:sy n="37" d="100"/>
        </p:scale>
        <p:origin x="24"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13ED0F-F43C-4D83-9403-C7C896DAA58C}" type="datetimeFigureOut">
              <a:rPr lang="tr-TR" smtClean="0"/>
              <a:t>07.05.2020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57B200-085B-42BD-8C0E-FFABAC0FD0E7}" type="slidenum">
              <a:rPr lang="tr-TR" smtClean="0"/>
              <a:t>‹#›</a:t>
            </a:fld>
            <a:endParaRPr lang="tr-TR"/>
          </a:p>
        </p:txBody>
      </p:sp>
    </p:spTree>
    <p:extLst>
      <p:ext uri="{BB962C8B-B14F-4D97-AF65-F5344CB8AC3E}">
        <p14:creationId xmlns:p14="http://schemas.microsoft.com/office/powerpoint/2010/main" val="74240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15257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79996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4132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1193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134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920278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5E7C031-94B6-4488-A463-DACFDE03CEE0}"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2721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5E7C031-94B6-4488-A463-DACFDE03CEE0}"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86360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7C031-94B6-4488-A463-DACFDE03CEE0}"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27567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646656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9028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7C031-94B6-4488-A463-DACFDE03CEE0}" type="datetimeFigureOut">
              <a:rPr lang="tr-TR" smtClean="0"/>
              <a:t>07.05.2020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33A3D-500E-4720-88E2-AE9C32BD3598}" type="slidenum">
              <a:rPr lang="tr-TR" smtClean="0"/>
              <a:t>‹#›</a:t>
            </a:fld>
            <a:endParaRPr lang="tr-TR"/>
          </a:p>
        </p:txBody>
      </p:sp>
    </p:spTree>
    <p:extLst>
      <p:ext uri="{BB962C8B-B14F-4D97-AF65-F5344CB8AC3E}">
        <p14:creationId xmlns:p14="http://schemas.microsoft.com/office/powerpoint/2010/main" val="4161088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21184" y="112734"/>
            <a:ext cx="9684845" cy="6413666"/>
            <a:chOff x="921184" y="112734"/>
            <a:chExt cx="9684845" cy="6413666"/>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184" y="112734"/>
              <a:ext cx="9684845" cy="5536503"/>
            </a:xfrm>
            <a:prstGeom prst="rect">
              <a:avLst/>
            </a:prstGeom>
          </p:spPr>
        </p:pic>
        <p:sp>
          <p:nvSpPr>
            <p:cNvPr id="5" name="Rectangle 4"/>
            <p:cNvSpPr/>
            <p:nvPr/>
          </p:nvSpPr>
          <p:spPr>
            <a:xfrm>
              <a:off x="2069774" y="4772074"/>
              <a:ext cx="7387663" cy="1754326"/>
            </a:xfrm>
            <a:prstGeom prst="rect">
              <a:avLst/>
            </a:prstGeom>
          </p:spPr>
          <p:txBody>
            <a:bodyPr wrap="none">
              <a:spAutoFit/>
            </a:bodyPr>
            <a:lstStyle/>
            <a:p>
              <a:pPr algn="ctr"/>
              <a:r>
                <a:rPr lang="tr-TR" sz="5400" b="1">
                  <a:solidFill>
                    <a:srgbClr val="FF0000"/>
                  </a:solidFill>
                </a:rPr>
                <a:t>JEM 426</a:t>
              </a:r>
            </a:p>
            <a:p>
              <a:r>
                <a:rPr lang="tr-TR" sz="5400" b="1" smtClean="0">
                  <a:solidFill>
                    <a:srgbClr val="FF0000"/>
                  </a:solidFill>
                </a:rPr>
                <a:t>İŞ </a:t>
              </a:r>
              <a:r>
                <a:rPr lang="tr-TR" sz="5400" b="1" dirty="0" smtClean="0">
                  <a:solidFill>
                    <a:srgbClr val="FF0000"/>
                  </a:solidFill>
                </a:rPr>
                <a:t>SAĞLIĞI VE GÜVENLİĞİ</a:t>
              </a:r>
              <a:endParaRPr lang="tr-TR" sz="5400" dirty="0"/>
            </a:p>
          </p:txBody>
        </p:sp>
      </p:grpSp>
    </p:spTree>
    <p:extLst>
      <p:ext uri="{BB962C8B-B14F-4D97-AF65-F5344CB8AC3E}">
        <p14:creationId xmlns:p14="http://schemas.microsoft.com/office/powerpoint/2010/main" val="586691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Daha önce meydana gelmiş bir kazanın veya buna bağlı bir olayın </a:t>
            </a:r>
            <a:r>
              <a:rPr lang="tr-TR" b="1" dirty="0"/>
              <a:t>tekrarlanma olasılığı da </a:t>
            </a:r>
            <a:r>
              <a:rPr lang="tr-TR" dirty="0"/>
              <a:t>değerlendirilir. </a:t>
            </a:r>
          </a:p>
          <a:p>
            <a:pPr algn="ctr"/>
            <a:endParaRPr lang="tr-TR" dirty="0"/>
          </a:p>
          <a:p>
            <a:pPr algn="ctr"/>
            <a:r>
              <a:rPr lang="tr-TR" dirty="0"/>
              <a:t>Değerlendirme sonucunda riskin giderilmesi için </a:t>
            </a:r>
            <a:r>
              <a:rPr lang="tr-TR" b="1" dirty="0"/>
              <a:t>alınacak önlemlerin maliyet </a:t>
            </a:r>
            <a:r>
              <a:rPr lang="tr-TR" dirty="0"/>
              <a:t>analizi de yapılarak, riskin maliyeti ile </a:t>
            </a:r>
            <a:r>
              <a:rPr lang="tr-TR" b="1" dirty="0"/>
              <a:t>riski transfer etme </a:t>
            </a:r>
            <a:r>
              <a:rPr lang="tr-TR" dirty="0"/>
              <a:t>imkanı var ise  iki maliyet karşılaştırılarak kıyaslanır. </a:t>
            </a:r>
          </a:p>
          <a:p>
            <a:pPr marL="0" indent="0">
              <a:buNone/>
            </a:pPr>
            <a:endParaRPr lang="tr-TR" dirty="0"/>
          </a:p>
        </p:txBody>
      </p:sp>
    </p:spTree>
    <p:extLst>
      <p:ext uri="{BB962C8B-B14F-4D97-AF65-F5344CB8AC3E}">
        <p14:creationId xmlns:p14="http://schemas.microsoft.com/office/powerpoint/2010/main" val="1013293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Yöntemin uygulanmasında, öncelikle bir işletme içerisinde </a:t>
            </a:r>
            <a:r>
              <a:rPr lang="tr-TR" b="1" dirty="0"/>
              <a:t>bir bölüm/parça veya bir olay </a:t>
            </a:r>
            <a:r>
              <a:rPr lang="tr-TR" dirty="0"/>
              <a:t>seçilir. </a:t>
            </a:r>
          </a:p>
          <a:p>
            <a:pPr algn="ctr"/>
            <a:endParaRPr lang="tr-TR" dirty="0"/>
          </a:p>
          <a:p>
            <a:pPr algn="ctr"/>
            <a:r>
              <a:rPr lang="tr-TR" dirty="0"/>
              <a:t> geçmiş kazaları ortaya getiren nedenler belirlenmeye çalışılır ve </a:t>
            </a:r>
          </a:p>
          <a:p>
            <a:pPr algn="ctr"/>
            <a:endParaRPr lang="tr-TR" dirty="0"/>
          </a:p>
          <a:p>
            <a:pPr algn="ctr"/>
            <a:r>
              <a:rPr lang="tr-TR" dirty="0"/>
              <a:t> tekrarlama şansları  araştırılır.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47558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268413"/>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gerçekleşme ihtimali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33425" y="1700213"/>
          <a:ext cx="8072438" cy="4795838"/>
        </p:xfrm>
        <a:graphic>
          <a:graphicData uri="http://schemas.openxmlformats.org/drawingml/2006/table">
            <a:tbl>
              <a:tblPr/>
              <a:tblGrid>
                <a:gridCol w="30744">
                  <a:extLst>
                    <a:ext uri="{9D8B030D-6E8A-4147-A177-3AD203B41FA5}">
                      <a16:colId xmlns="" xmlns:a16="http://schemas.microsoft.com/office/drawing/2014/main" val="20000"/>
                    </a:ext>
                  </a:extLst>
                </a:gridCol>
                <a:gridCol w="1612319">
                  <a:extLst>
                    <a:ext uri="{9D8B030D-6E8A-4147-A177-3AD203B41FA5}">
                      <a16:colId xmlns="" xmlns:a16="http://schemas.microsoft.com/office/drawing/2014/main" val="20001"/>
                    </a:ext>
                  </a:extLst>
                </a:gridCol>
                <a:gridCol w="6429375">
                  <a:extLst>
                    <a:ext uri="{9D8B030D-6E8A-4147-A177-3AD203B41FA5}">
                      <a16:colId xmlns="" xmlns:a16="http://schemas.microsoft.com/office/drawing/2014/main" val="20002"/>
                    </a:ext>
                  </a:extLst>
                </a:gridCol>
              </a:tblGrid>
              <a:tr h="28539">
                <a:tc rowSpan="8">
                  <a:txBody>
                    <a:bodyPr/>
                    <a:lstStyle/>
                    <a:p>
                      <a:endParaRPr lang="tr-TR" sz="1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28539">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06789">
                <a:tc vMerge="1">
                  <a:txBody>
                    <a:bodyPr/>
                    <a:lstStyle/>
                    <a:p>
                      <a:endParaRPr lang="tr-TR"/>
                    </a:p>
                  </a:txBody>
                  <a:tcPr/>
                </a:tc>
                <a:tc>
                  <a:txBody>
                    <a:bodyPr/>
                    <a:lstStyle/>
                    <a:p>
                      <a:pPr algn="ctr"/>
                      <a:r>
                        <a:rPr lang="tr-TR" sz="2000" b="1" dirty="0"/>
                        <a:t>OLASILIK</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DERECELENDİRME</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1221277">
                <a:tc vMerge="1">
                  <a:txBody>
                    <a:bodyPr/>
                    <a:lstStyle/>
                    <a:p>
                      <a:endParaRPr lang="tr-TR"/>
                    </a:p>
                  </a:txBody>
                  <a:tcPr/>
                </a:tc>
                <a:tc>
                  <a:txBody>
                    <a:bodyPr/>
                    <a:lstStyle/>
                    <a:p>
                      <a:pPr algn="ctr"/>
                      <a:r>
                        <a:rPr lang="tr-TR" sz="2000" dirty="0"/>
                        <a:t>ÇOK 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Basit ekipman hatası veya valf hatası, hortumdan sızıntı veya </a:t>
                      </a:r>
                      <a:endParaRPr lang="tr-TR" sz="2000" dirty="0" smtClean="0"/>
                    </a:p>
                    <a:p>
                      <a:pPr algn="ctr"/>
                      <a:r>
                        <a:rPr lang="tr-TR" sz="2000" dirty="0" smtClean="0"/>
                        <a:t>her günkü </a:t>
                      </a:r>
                      <a:r>
                        <a:rPr lang="tr-TR" sz="2000" dirty="0"/>
                        <a:t>normal şartlar altında gerçekleşebilecek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726539">
                <a:tc vMerge="1">
                  <a:txBody>
                    <a:bodyPr/>
                    <a:lstStyle/>
                    <a:p>
                      <a:endParaRPr lang="tr-TR"/>
                    </a:p>
                  </a:txBody>
                  <a:tcPr/>
                </a:tc>
                <a:tc>
                  <a:txBody>
                    <a:bodyPr/>
                    <a:lstStyle/>
                    <a:p>
                      <a:pPr algn="ctr"/>
                      <a:r>
                        <a:rPr lang="tr-TR" sz="2000" dirty="0"/>
                        <a:t>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İkili ekipman hatası,  ekipmandan sızıntı veya hortum yırtılması, </a:t>
                      </a:r>
                      <a:r>
                        <a:rPr lang="tr-TR" sz="2000" dirty="0" err="1" smtClean="0"/>
                        <a:t>borulamada</a:t>
                      </a:r>
                      <a:r>
                        <a:rPr lang="tr-TR" sz="2000" dirty="0" smtClean="0"/>
                        <a:t> </a:t>
                      </a:r>
                      <a:r>
                        <a:rPr lang="tr-TR" sz="2000" dirty="0"/>
                        <a:t>kırılma,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916448">
                <a:tc vMerge="1">
                  <a:txBody>
                    <a:bodyPr/>
                    <a:lstStyle/>
                    <a:p>
                      <a:endParaRPr lang="tr-TR"/>
                    </a:p>
                  </a:txBody>
                  <a:tcPr/>
                </a:tc>
                <a:tc>
                  <a:txBody>
                    <a:bodyPr/>
                    <a:lstStyle/>
                    <a:p>
                      <a:pPr algn="ctr"/>
                      <a:r>
                        <a:rPr lang="tr-TR" sz="2000" dirty="0"/>
                        <a:t>ORTA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İnsan hatası ile ekipman hatasının kombinasyonu veya proses </a:t>
                      </a:r>
                      <a:endParaRPr lang="tr-TR" sz="2000" dirty="0" smtClean="0"/>
                    </a:p>
                    <a:p>
                      <a:pPr algn="ctr"/>
                      <a:r>
                        <a:rPr lang="tr-TR" sz="2000" dirty="0" smtClean="0"/>
                        <a:t>hattındaki </a:t>
                      </a:r>
                      <a:r>
                        <a:rPr lang="tr-TR" sz="2000" dirty="0"/>
                        <a:t>veya </a:t>
                      </a:r>
                      <a:r>
                        <a:rPr lang="tr-TR" sz="2000" dirty="0" err="1"/>
                        <a:t>borulamalarında</a:t>
                      </a:r>
                      <a:r>
                        <a:rPr lang="tr-TR" sz="2000" dirty="0"/>
                        <a:t> hata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916448">
                <a:tc vMerge="1">
                  <a:txBody>
                    <a:bodyPr/>
                    <a:lstStyle/>
                    <a:p>
                      <a:endParaRPr lang="tr-TR"/>
                    </a:p>
                  </a:txBody>
                  <a:tcPr/>
                </a:tc>
                <a:tc>
                  <a:txBody>
                    <a:bodyPr/>
                    <a:lstStyle/>
                    <a:p>
                      <a:pPr algn="ctr"/>
                      <a:r>
                        <a:rPr lang="tr-TR" sz="2000" dirty="0"/>
                        <a:t>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Çoklu ekipman, valf, insan, boru hattı hatası veya tanklardaki, </a:t>
                      </a:r>
                      <a:endParaRPr lang="tr-TR" sz="2000" dirty="0" smtClean="0"/>
                    </a:p>
                    <a:p>
                      <a:pPr algn="ctr"/>
                      <a:r>
                        <a:rPr lang="tr-TR" sz="2000" dirty="0" smtClean="0"/>
                        <a:t>proses </a:t>
                      </a:r>
                      <a:r>
                        <a:rPr lang="tr-TR" sz="2000" dirty="0"/>
                        <a:t>kaplarındaki spontane gelişen hatalar</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651259">
                <a:tc vMerge="1">
                  <a:txBody>
                    <a:bodyPr/>
                    <a:lstStyle/>
                    <a:p>
                      <a:endParaRPr lang="tr-TR"/>
                    </a:p>
                  </a:txBody>
                  <a:tcPr/>
                </a:tc>
                <a:tc>
                  <a:txBody>
                    <a:bodyPr/>
                    <a:lstStyle/>
                    <a:p>
                      <a:pPr algn="ctr"/>
                      <a:r>
                        <a:rPr lang="tr-TR" sz="2000" dirty="0"/>
                        <a:t>ÇOK 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Sadece </a:t>
                      </a:r>
                      <a:r>
                        <a:rPr lang="tr-TR" sz="2000" dirty="0" smtClean="0"/>
                        <a:t>olağanüstü </a:t>
                      </a:r>
                      <a:r>
                        <a:rPr lang="tr-TR" sz="2000" dirty="0"/>
                        <a:t>durumlarda </a:t>
                      </a:r>
                      <a:r>
                        <a:rPr lang="tr-TR" sz="2000" dirty="0" smtClean="0"/>
                        <a:t>gerçekleşir</a:t>
                      </a:r>
                      <a:endParaRPr lang="tr-TR" sz="2000" dirty="0"/>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821536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a:t>X-tipi matriste bir olayın </a:t>
            </a:r>
            <a:r>
              <a:rPr lang="tr-TR" sz="2400" b="1"/>
              <a:t>kontrol derecesi</a:t>
            </a:r>
            <a:r>
              <a:rPr lang="tr-TR" sz="2400"/>
              <a:t>:</a:t>
            </a:r>
          </a:p>
          <a:p>
            <a:pPr algn="ctr" eaLnBrk="1" hangingPunct="1"/>
            <a:endParaRPr lang="tr-TR" sz="2300"/>
          </a:p>
        </p:txBody>
      </p:sp>
      <p:graphicFrame>
        <p:nvGraphicFramePr>
          <p:cNvPr id="5" name="8 Tablo"/>
          <p:cNvGraphicFramePr>
            <a:graphicFrameLocks noGrp="1"/>
          </p:cNvGraphicFramePr>
          <p:nvPr/>
        </p:nvGraphicFramePr>
        <p:xfrm>
          <a:off x="1071563" y="2000250"/>
          <a:ext cx="7286625" cy="3817939"/>
        </p:xfrm>
        <a:graphic>
          <a:graphicData uri="http://schemas.openxmlformats.org/drawingml/2006/table">
            <a:tbl>
              <a:tblPr/>
              <a:tblGrid>
                <a:gridCol w="26231">
                  <a:extLst>
                    <a:ext uri="{9D8B030D-6E8A-4147-A177-3AD203B41FA5}">
                      <a16:colId xmlns="" xmlns:a16="http://schemas.microsoft.com/office/drawing/2014/main" val="20000"/>
                    </a:ext>
                  </a:extLst>
                </a:gridCol>
                <a:gridCol w="1021706">
                  <a:extLst>
                    <a:ext uri="{9D8B030D-6E8A-4147-A177-3AD203B41FA5}">
                      <a16:colId xmlns="" xmlns:a16="http://schemas.microsoft.com/office/drawing/2014/main" val="20001"/>
                    </a:ext>
                  </a:extLst>
                </a:gridCol>
                <a:gridCol w="6238688">
                  <a:extLst>
                    <a:ext uri="{9D8B030D-6E8A-4147-A177-3AD203B41FA5}">
                      <a16:colId xmlns="" xmlns:a16="http://schemas.microsoft.com/office/drawing/2014/main" val="20002"/>
                    </a:ext>
                  </a:extLst>
                </a:gridCol>
              </a:tblGrid>
              <a:tr h="38324">
                <a:tc rowSpan="7">
                  <a:txBody>
                    <a:bodyPr/>
                    <a:lstStyle/>
                    <a:p>
                      <a:endParaRPr lang="tr-TR" sz="1600" dirty="0"/>
                    </a:p>
                  </a:txBody>
                  <a:tcPr marL="0" marR="0" marT="0" marB="0">
                    <a:lnL>
                      <a:noFill/>
                    </a:lnL>
                    <a:lnR>
                      <a:noFill/>
                    </a:lnR>
                    <a:lnT>
                      <a:noFill/>
                    </a:lnT>
                    <a:lnB>
                      <a:noFill/>
                    </a:lnB>
                    <a:solidFill>
                      <a:srgbClr val="FFFFFF"/>
                    </a:solidFill>
                  </a:tcPr>
                </a:tc>
                <a:tc>
                  <a:txBody>
                    <a:bodyPr/>
                    <a:lstStyle/>
                    <a:p>
                      <a:endParaRPr lang="tr-TR" sz="200"/>
                    </a:p>
                  </a:txBody>
                  <a:tcPr marL="7844" marR="7844" marT="3922" marB="3922">
                    <a:lnL>
                      <a:noFill/>
                    </a:lnL>
                  </a:tcPr>
                </a:tc>
                <a:tc>
                  <a:txBody>
                    <a:bodyPr/>
                    <a:lstStyle/>
                    <a:p>
                      <a:endParaRPr lang="tr-TR" sz="200"/>
                    </a:p>
                  </a:txBody>
                  <a:tcPr marL="7844" marR="7844" marT="3922" marB="3922"/>
                </a:tc>
                <a:extLst>
                  <a:ext uri="{0D108BD9-81ED-4DB2-BD59-A6C34878D82A}">
                    <a16:rowId xmlns="" xmlns:a16="http://schemas.microsoft.com/office/drawing/2014/main" val="10000"/>
                  </a:ext>
                </a:extLst>
              </a:tr>
              <a:tr h="38324">
                <a:tc vMerge="1">
                  <a:txBody>
                    <a:bodyPr/>
                    <a:lstStyle/>
                    <a:p>
                      <a:endParaRPr lang="tr-TR"/>
                    </a:p>
                  </a:txBody>
                  <a:tcPr/>
                </a:tc>
                <a:tc>
                  <a:txBody>
                    <a:bodyPr/>
                    <a:lstStyle/>
                    <a:p>
                      <a:endParaRPr lang="tr-TR" sz="200"/>
                    </a:p>
                  </a:txBody>
                  <a:tcPr marL="0" marR="0" marT="0" marB="0">
                    <a:lnL>
                      <a:noFill/>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200"/>
                    </a:p>
                  </a:txBody>
                  <a:tcPr marL="7844" marR="7844" marT="3922" marB="3922">
                    <a:lnL>
                      <a:noFill/>
                    </a:lnL>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57822">
                <a:tc vMerge="1">
                  <a:txBody>
                    <a:bodyPr/>
                    <a:lstStyle/>
                    <a:p>
                      <a:endParaRPr lang="tr-TR"/>
                    </a:p>
                  </a:txBody>
                  <a:tcPr/>
                </a:tc>
                <a:tc>
                  <a:txBody>
                    <a:bodyPr/>
                    <a:lstStyle/>
                    <a:p>
                      <a:pPr algn="ctr"/>
                      <a:r>
                        <a:rPr lang="tr-TR" sz="2000" b="1" dirty="0"/>
                        <a:t>SONUÇ</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KONTROL DERECESİ</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851262">
                <a:tc vMerge="1">
                  <a:txBody>
                    <a:bodyPr/>
                    <a:lstStyle/>
                    <a:p>
                      <a:endParaRPr lang="tr-TR"/>
                    </a:p>
                  </a:txBody>
                  <a:tcPr/>
                </a:tc>
                <a:tc>
                  <a:txBody>
                    <a:bodyPr/>
                    <a:lstStyle/>
                    <a:p>
                      <a:pPr algn="ctr"/>
                      <a:r>
                        <a:rPr lang="tr-TR" sz="2000" dirty="0"/>
                        <a:t>VAR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sistemin çalışması ekipmanla da takip ediliyor </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969552">
                <a:tc vMerge="1">
                  <a:txBody>
                    <a:bodyPr/>
                    <a:lstStyle/>
                    <a:p>
                      <a:endParaRPr lang="tr-TR"/>
                    </a:p>
                  </a:txBody>
                  <a:tcPr/>
                </a:tc>
                <a:tc>
                  <a:txBody>
                    <a:bodyPr/>
                    <a:lstStyle/>
                    <a:p>
                      <a:pPr algn="ctr"/>
                      <a:r>
                        <a:rPr lang="tr-TR" sz="2000" dirty="0"/>
                        <a:t>ORTA</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ancak birim amiri gözetimi ile yapılıyor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969552">
                <a:tc vMerge="1">
                  <a:txBody>
                    <a:bodyPr/>
                    <a:lstStyle/>
                    <a:p>
                      <a:endParaRPr lang="tr-TR"/>
                    </a:p>
                  </a:txBody>
                  <a:tcPr/>
                </a:tc>
                <a:tc>
                  <a:txBody>
                    <a:bodyPr/>
                    <a:lstStyle/>
                    <a:p>
                      <a:pPr algn="ctr"/>
                      <a:r>
                        <a:rPr lang="tr-TR" sz="2000"/>
                        <a:t>ZAYIF</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Belli aralıklarla çalışanların uyarılması sağlanıyor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593103">
                <a:tc vMerge="1">
                  <a:txBody>
                    <a:bodyPr/>
                    <a:lstStyle/>
                    <a:p>
                      <a:endParaRPr lang="tr-TR"/>
                    </a:p>
                  </a:txBody>
                  <a:tcPr/>
                </a:tc>
                <a:tc>
                  <a:txBody>
                    <a:bodyPr/>
                    <a:lstStyle/>
                    <a:p>
                      <a:pPr algn="ctr"/>
                      <a:r>
                        <a:rPr lang="tr-TR" sz="2000" dirty="0"/>
                        <a:t>YOK</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Tamamen çalışanın </a:t>
                      </a:r>
                      <a:r>
                        <a:rPr lang="tr-TR" sz="2000" dirty="0" smtClean="0"/>
                        <a:t>inisiyatifinde</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1480010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85813" y="2143125"/>
          <a:ext cx="8143875" cy="4578352"/>
        </p:xfrm>
        <a:graphic>
          <a:graphicData uri="http://schemas.openxmlformats.org/drawingml/2006/table">
            <a:tbl>
              <a:tblPr/>
              <a:tblGrid>
                <a:gridCol w="26086">
                  <a:extLst>
                    <a:ext uri="{9D8B030D-6E8A-4147-A177-3AD203B41FA5}">
                      <a16:colId xmlns="" xmlns:a16="http://schemas.microsoft.com/office/drawing/2014/main" val="20000"/>
                    </a:ext>
                  </a:extLst>
                </a:gridCol>
                <a:gridCol w="1545539">
                  <a:extLst>
                    <a:ext uri="{9D8B030D-6E8A-4147-A177-3AD203B41FA5}">
                      <a16:colId xmlns="" xmlns:a16="http://schemas.microsoft.com/office/drawing/2014/main" val="20001"/>
                    </a:ext>
                  </a:extLst>
                </a:gridCol>
                <a:gridCol w="6572250">
                  <a:extLst>
                    <a:ext uri="{9D8B030D-6E8A-4147-A177-3AD203B41FA5}">
                      <a16:colId xmlns="" xmlns:a16="http://schemas.microsoft.com/office/drawing/2014/main" val="20002"/>
                    </a:ext>
                  </a:extLst>
                </a:gridCol>
              </a:tblGrid>
              <a:tr h="306956">
                <a:tc rowSpan="3">
                  <a:txBody>
                    <a:bodyPr/>
                    <a:lstStyle/>
                    <a:p>
                      <a:endParaRPr lang="tr-TR" sz="2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SONUÇ</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t> DERECELENDİRME</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0"/>
                  </a:ext>
                </a:extLst>
              </a:tr>
              <a:tr h="2135746">
                <a:tc vMerge="1">
                  <a:txBody>
                    <a:bodyPr/>
                    <a:lstStyle/>
                    <a:p>
                      <a:endParaRPr lang="tr-TR"/>
                    </a:p>
                  </a:txBody>
                  <a:tcPr/>
                </a:tc>
                <a:tc>
                  <a:txBody>
                    <a:bodyPr/>
                    <a:lstStyle/>
                    <a:p>
                      <a:pPr algn="ctr"/>
                      <a:r>
                        <a:rPr lang="tr-TR" sz="2000" b="1" dirty="0"/>
                        <a:t>ÇOK 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Hafif sıyrıklar, 3 günden az iş günü kayıplı kazalar. </a:t>
                      </a:r>
                      <a:endParaRPr lang="tr-TR" sz="2000" dirty="0" smtClean="0"/>
                    </a:p>
                    <a:p>
                      <a:r>
                        <a:rPr lang="tr-TR" sz="2000" b="1" dirty="0" smtClean="0"/>
                        <a:t>Toplum</a:t>
                      </a:r>
                      <a:r>
                        <a:rPr lang="tr-TR" sz="2000" b="1" dirty="0"/>
                        <a:t>   :</a:t>
                      </a:r>
                      <a:r>
                        <a:rPr lang="tr-TR" sz="2000" dirty="0"/>
                        <a:t> Direkt etki yok. </a:t>
                      </a:r>
                    </a:p>
                    <a:p>
                      <a:r>
                        <a:rPr lang="tr-TR" sz="2000" b="1" dirty="0"/>
                        <a:t>Çevre      :</a:t>
                      </a:r>
                      <a:r>
                        <a:rPr lang="tr-TR" sz="2000" dirty="0"/>
                        <a:t> Tamamen kontrol altında </a:t>
                      </a:r>
                      <a:r>
                        <a:rPr lang="tr-TR" sz="2000" dirty="0" smtClean="0"/>
                        <a:t>tutulabilecek </a:t>
                      </a:r>
                      <a:r>
                        <a:rPr lang="tr-TR" sz="2000" dirty="0"/>
                        <a:t>çevresel etki </a:t>
                      </a:r>
                    </a:p>
                    <a:p>
                      <a:r>
                        <a:rPr lang="tr-TR" sz="2000" b="1" dirty="0"/>
                        <a:t>Ekipman :</a:t>
                      </a:r>
                      <a:r>
                        <a:rPr lang="tr-TR" sz="2000" dirty="0"/>
                        <a:t> Fabrika hasarı/kayıp değeri yaklaşık 1 – 1,000 $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2135648">
                <a:tc vMerge="1">
                  <a:txBody>
                    <a:bodyPr/>
                    <a:lstStyle/>
                    <a:p>
                      <a:endParaRPr lang="tr-TR"/>
                    </a:p>
                  </a:txBody>
                  <a:tcPr/>
                </a:tc>
                <a:tc>
                  <a:txBody>
                    <a:bodyPr/>
                    <a:lstStyle/>
                    <a:p>
                      <a:pPr algn="ctr"/>
                      <a:r>
                        <a:rPr lang="tr-TR" sz="2000" b="1" dirty="0"/>
                        <a:t>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İlk yardım gerektiren yaralanmalar. </a:t>
                      </a:r>
                      <a:endParaRPr lang="tr-TR" sz="2000" dirty="0" smtClean="0"/>
                    </a:p>
                    <a:p>
                      <a:r>
                        <a:rPr lang="tr-TR" sz="2000" b="1" dirty="0" smtClean="0"/>
                        <a:t>Toplum</a:t>
                      </a:r>
                      <a:r>
                        <a:rPr lang="tr-TR" sz="2000" b="1" dirty="0"/>
                        <a:t>   :</a:t>
                      </a:r>
                      <a:r>
                        <a:rPr lang="tr-TR" sz="2000" dirty="0"/>
                        <a:t> Koku veya gürültü yayılması sonucu rahatsızlık verilmesi, direkt etki yok. </a:t>
                      </a:r>
                    </a:p>
                    <a:p>
                      <a:r>
                        <a:rPr lang="tr-TR" sz="2000" b="1" dirty="0"/>
                        <a:t>Çevre      :</a:t>
                      </a:r>
                      <a:r>
                        <a:rPr lang="tr-TR" sz="2000" dirty="0"/>
                        <a:t> Kontrol altına alınabilecek lokal çevresel etki </a:t>
                      </a:r>
                    </a:p>
                    <a:p>
                      <a:r>
                        <a:rPr lang="tr-TR" sz="2000" b="1" dirty="0"/>
                        <a:t>Ekipman :</a:t>
                      </a:r>
                      <a:r>
                        <a:rPr lang="tr-TR" sz="2000" dirty="0"/>
                        <a:t> Fabrika hasarı/kayıp değeri yaklaşık 1,000 – 10,000 $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726998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8 Tablo"/>
          <p:cNvGraphicFramePr>
            <a:graphicFrameLocks noGrp="1"/>
          </p:cNvGraphicFramePr>
          <p:nvPr/>
        </p:nvGraphicFramePr>
        <p:xfrm>
          <a:off x="714375" y="2143125"/>
          <a:ext cx="8072438" cy="4341813"/>
        </p:xfrm>
        <a:graphic>
          <a:graphicData uri="http://schemas.openxmlformats.org/drawingml/2006/table">
            <a:tbl>
              <a:tblPr/>
              <a:tblGrid>
                <a:gridCol w="28139">
                  <a:extLst>
                    <a:ext uri="{9D8B030D-6E8A-4147-A177-3AD203B41FA5}">
                      <a16:colId xmlns="" xmlns:a16="http://schemas.microsoft.com/office/drawing/2014/main" val="20000"/>
                    </a:ext>
                  </a:extLst>
                </a:gridCol>
                <a:gridCol w="1013465">
                  <a:extLst>
                    <a:ext uri="{9D8B030D-6E8A-4147-A177-3AD203B41FA5}">
                      <a16:colId xmlns="" xmlns:a16="http://schemas.microsoft.com/office/drawing/2014/main" val="20001"/>
                    </a:ext>
                  </a:extLst>
                </a:gridCol>
                <a:gridCol w="7030834">
                  <a:extLst>
                    <a:ext uri="{9D8B030D-6E8A-4147-A177-3AD203B41FA5}">
                      <a16:colId xmlns="" xmlns:a16="http://schemas.microsoft.com/office/drawing/2014/main" val="20002"/>
                    </a:ext>
                  </a:extLst>
                </a:gridCol>
              </a:tblGrid>
              <a:tr h="2135275">
                <a:tc rowSpan="2">
                  <a:txBody>
                    <a:bodyPr/>
                    <a:lstStyle/>
                    <a:p>
                      <a:endParaRPr lang="tr-TR" sz="14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ORTA</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Doktor müdahalesi gerektiren şiddetli yaralanmalar ve meslek hastalıkları </a:t>
                      </a:r>
                      <a:endParaRPr lang="tr-TR" sz="2000" dirty="0" smtClean="0"/>
                    </a:p>
                    <a:p>
                      <a:r>
                        <a:rPr lang="tr-TR" sz="2000" b="1" dirty="0" smtClean="0"/>
                        <a:t> Toplum</a:t>
                      </a:r>
                      <a:r>
                        <a:rPr lang="tr-TR" sz="2000" b="1" dirty="0"/>
                        <a:t>   :</a:t>
                      </a:r>
                      <a:r>
                        <a:rPr lang="tr-TR" sz="2000" dirty="0"/>
                        <a:t> Doktor müdahalesi gerektiren şiddetli yaralanmalar </a:t>
                      </a:r>
                    </a:p>
                    <a:p>
                      <a:r>
                        <a:rPr lang="tr-TR" sz="2000" b="1" dirty="0" smtClean="0"/>
                        <a:t> Çevre</a:t>
                      </a:r>
                      <a:r>
                        <a:rPr lang="tr-TR" sz="2000" b="1" dirty="0"/>
                        <a:t>      :</a:t>
                      </a:r>
                      <a:r>
                        <a:rPr lang="tr-TR" sz="2000" dirty="0"/>
                        <a:t> Kontrol altına alınamayan küçük düzeyli çevresel etki </a:t>
                      </a:r>
                    </a:p>
                    <a:p>
                      <a:r>
                        <a:rPr lang="tr-TR" sz="2000" b="1" dirty="0" smtClean="0"/>
                        <a:t> Ekipman </a:t>
                      </a:r>
                      <a:r>
                        <a:rPr lang="tr-TR" sz="2000" b="1" dirty="0"/>
                        <a:t>:</a:t>
                      </a:r>
                      <a:r>
                        <a:rPr lang="tr-TR" sz="2000" dirty="0"/>
                        <a:t> Fabrika hasarı/kayıp değeri yaklaşık 10,000 – 100,000 $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r h="2206538">
                <a:tc vMerge="1">
                  <a:txBody>
                    <a:bodyPr/>
                    <a:lstStyle/>
                    <a:p>
                      <a:endParaRPr lang="tr-TR"/>
                    </a:p>
                  </a:txBody>
                  <a:tcPr/>
                </a:tc>
                <a:tc>
                  <a:txBody>
                    <a:bodyPr/>
                    <a:lstStyle/>
                    <a:p>
                      <a:pPr algn="ctr"/>
                      <a:r>
                        <a:rPr lang="tr-TR" sz="2000" b="1" dirty="0"/>
                        <a:t>CİDDİ</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Hayatı tehdit edici yaralanma, akut zehirlenmeli meslek hastalığı veya kaza yada meslek hastalığı sonucu bir kişinin ölümü </a:t>
                      </a:r>
                      <a:r>
                        <a:rPr lang="tr-TR" sz="2000" dirty="0" smtClean="0"/>
                        <a:t>        </a:t>
                      </a:r>
                      <a:r>
                        <a:rPr lang="tr-TR" sz="2000" b="1" dirty="0" smtClean="0"/>
                        <a:t>Toplum</a:t>
                      </a:r>
                      <a:r>
                        <a:rPr lang="tr-TR" sz="2000" b="1" dirty="0"/>
                        <a:t>   :</a:t>
                      </a:r>
                      <a:r>
                        <a:rPr lang="tr-TR" sz="2000" dirty="0"/>
                        <a:t> Hayatı tehdit edici yaralanma veya kaza sonucu bir kişinin ölümü </a:t>
                      </a:r>
                    </a:p>
                    <a:p>
                      <a:r>
                        <a:rPr lang="tr-TR" sz="2000" b="1" dirty="0" smtClean="0"/>
                        <a:t> Çevre</a:t>
                      </a:r>
                      <a:r>
                        <a:rPr lang="tr-TR" sz="2000" b="1" dirty="0"/>
                        <a:t>      :</a:t>
                      </a:r>
                      <a:r>
                        <a:rPr lang="tr-TR" sz="2000" dirty="0"/>
                        <a:t> Kontrol altına alınamayan orta düzeyli çevresel etki </a:t>
                      </a:r>
                    </a:p>
                    <a:p>
                      <a:r>
                        <a:rPr lang="tr-TR" sz="2000" b="1" dirty="0" smtClean="0"/>
                        <a:t> Ekipman </a:t>
                      </a:r>
                      <a:r>
                        <a:rPr lang="tr-TR" sz="2000" b="1" dirty="0"/>
                        <a:t>:</a:t>
                      </a:r>
                      <a:r>
                        <a:rPr lang="tr-TR" sz="2000" dirty="0"/>
                        <a:t> Fabrika hasarı/kayıp değeri yaklaşık 100,000 – 1,000,000 $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89381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9 Tablo"/>
          <p:cNvGraphicFramePr>
            <a:graphicFrameLocks noGrp="1"/>
          </p:cNvGraphicFramePr>
          <p:nvPr/>
        </p:nvGraphicFramePr>
        <p:xfrm>
          <a:off x="571500" y="2286000"/>
          <a:ext cx="8429625" cy="2744788"/>
        </p:xfrm>
        <a:graphic>
          <a:graphicData uri="http://schemas.openxmlformats.org/drawingml/2006/table">
            <a:tbl>
              <a:tblPr/>
              <a:tblGrid>
                <a:gridCol w="26191">
                  <a:extLst>
                    <a:ext uri="{9D8B030D-6E8A-4147-A177-3AD203B41FA5}">
                      <a16:colId xmlns="" xmlns:a16="http://schemas.microsoft.com/office/drawing/2014/main" val="20000"/>
                    </a:ext>
                  </a:extLst>
                </a:gridCol>
                <a:gridCol w="1299751">
                  <a:extLst>
                    <a:ext uri="{9D8B030D-6E8A-4147-A177-3AD203B41FA5}">
                      <a16:colId xmlns="" xmlns:a16="http://schemas.microsoft.com/office/drawing/2014/main" val="20001"/>
                    </a:ext>
                  </a:extLst>
                </a:gridCol>
                <a:gridCol w="7103683">
                  <a:extLst>
                    <a:ext uri="{9D8B030D-6E8A-4147-A177-3AD203B41FA5}">
                      <a16:colId xmlns="" xmlns:a16="http://schemas.microsoft.com/office/drawing/2014/main" val="20002"/>
                    </a:ext>
                  </a:extLst>
                </a:gridCol>
              </a:tblGrid>
              <a:tr h="2744788">
                <a:tc>
                  <a:txBody>
                    <a:bodyPr/>
                    <a:lstStyle/>
                    <a:p>
                      <a:endParaRPr lang="tr-TR" sz="1400" dirty="0"/>
                    </a:p>
                  </a:txBody>
                  <a:tcPr marL="0" marR="0" marT="0" marB="0">
                    <a:lnL>
                      <a:noFill/>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a:r>
                        <a:rPr lang="tr-TR" sz="2000" b="1" dirty="0"/>
                        <a:t>ÇOK CİDDİ</a:t>
                      </a:r>
                      <a:endParaRPr lang="tr-TR" sz="2000" dirty="0"/>
                    </a:p>
                  </a:txBody>
                  <a:tcPr marL="697" marR="697" marT="697" marB="6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Birçok çalışanın hayatını tehdit edici şekilde yaralanması, meslek hastalığına yakalanması veya kaza yada meslek hastalığı sonucunda ölmesi  </a:t>
                      </a:r>
                      <a:endParaRPr lang="tr-TR" sz="2000" dirty="0" smtClean="0"/>
                    </a:p>
                    <a:p>
                      <a:r>
                        <a:rPr lang="tr-TR" sz="2000" b="1" dirty="0" smtClean="0"/>
                        <a:t> Toplum</a:t>
                      </a:r>
                      <a:r>
                        <a:rPr lang="tr-TR" sz="2000" b="1" dirty="0"/>
                        <a:t>   :</a:t>
                      </a:r>
                      <a:r>
                        <a:rPr lang="tr-TR" sz="2000" dirty="0"/>
                        <a:t> Hayatı tehdit edici şekilde yaralanma, meslek hastalığına yakalanma veya kaza yada meslek hastalığı sonucu birden çok ölüm  </a:t>
                      </a:r>
                    </a:p>
                    <a:p>
                      <a:r>
                        <a:rPr lang="tr-TR" sz="2000" b="1" dirty="0" smtClean="0"/>
                        <a:t> Çevre</a:t>
                      </a:r>
                      <a:r>
                        <a:rPr lang="tr-TR" sz="2000" b="1" dirty="0"/>
                        <a:t>      :</a:t>
                      </a:r>
                      <a:r>
                        <a:rPr lang="tr-TR" sz="2000" dirty="0"/>
                        <a:t> Kontrol altına alınamayan büyük çaplı çevresel etki </a:t>
                      </a:r>
                    </a:p>
                    <a:p>
                      <a:r>
                        <a:rPr lang="tr-TR" sz="2000" b="1" dirty="0" smtClean="0"/>
                        <a:t> Ekipman </a:t>
                      </a:r>
                      <a:r>
                        <a:rPr lang="tr-TR" sz="2000" b="1" dirty="0"/>
                        <a:t>:</a:t>
                      </a:r>
                      <a:r>
                        <a:rPr lang="tr-TR" sz="2000" dirty="0"/>
                        <a:t> Fabrika hasarı/kayıp değeri yaklaşık 1,000,0000 $ ve üzeri</a:t>
                      </a:r>
                    </a:p>
                  </a:txBody>
                  <a:tcPr marL="697" marR="697" marT="697" marB="6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4164391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a:t>
            </a:r>
            <a:r>
              <a:rPr lang="tr-TR" sz="2400" b="1" dirty="0"/>
              <a:t>önceki kazaların sonucu</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1143000" y="2143125"/>
          <a:ext cx="7119938" cy="3443289"/>
        </p:xfrm>
        <a:graphic>
          <a:graphicData uri="http://schemas.openxmlformats.org/drawingml/2006/table">
            <a:tbl>
              <a:tblPr/>
              <a:tblGrid>
                <a:gridCol w="25402">
                  <a:extLst>
                    <a:ext uri="{9D8B030D-6E8A-4147-A177-3AD203B41FA5}">
                      <a16:colId xmlns="" xmlns:a16="http://schemas.microsoft.com/office/drawing/2014/main" val="20000"/>
                    </a:ext>
                  </a:extLst>
                </a:gridCol>
                <a:gridCol w="1189152">
                  <a:extLst>
                    <a:ext uri="{9D8B030D-6E8A-4147-A177-3AD203B41FA5}">
                      <a16:colId xmlns="" xmlns:a16="http://schemas.microsoft.com/office/drawing/2014/main" val="20001"/>
                    </a:ext>
                  </a:extLst>
                </a:gridCol>
                <a:gridCol w="5905384">
                  <a:extLst>
                    <a:ext uri="{9D8B030D-6E8A-4147-A177-3AD203B41FA5}">
                      <a16:colId xmlns="" xmlns:a16="http://schemas.microsoft.com/office/drawing/2014/main" val="20002"/>
                    </a:ext>
                  </a:extLst>
                </a:gridCol>
              </a:tblGrid>
              <a:tr h="32215">
                <a:tc rowSpan="8">
                  <a:txBody>
                    <a:bodyPr/>
                    <a:lstStyle/>
                    <a:p>
                      <a:endParaRPr lang="tr-TR" sz="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w="12700" cap="flat" cmpd="sng" algn="ctr">
                      <a:solidFill>
                        <a:schemeClr val="tx1"/>
                      </a:solidFill>
                      <a:prstDash val="solid"/>
                      <a:round/>
                      <a:headEnd type="none" w="med" len="med"/>
                      <a:tailEnd type="none" w="med" len="med"/>
                    </a:lnL>
                  </a:tcPr>
                </a:tc>
                <a:tc>
                  <a:txBody>
                    <a:bodyPr/>
                    <a:lstStyle/>
                    <a:p>
                      <a:endParaRPr lang="tr-TR" sz="100"/>
                    </a:p>
                  </a:txBody>
                  <a:tcPr marL="6811" marR="6811" marT="3406" marB="3406"/>
                </a:tc>
                <a:extLst>
                  <a:ext uri="{0D108BD9-81ED-4DB2-BD59-A6C34878D82A}">
                    <a16:rowId xmlns="" xmlns:a16="http://schemas.microsoft.com/office/drawing/2014/main" val="10000"/>
                  </a:ext>
                </a:extLst>
              </a:tr>
              <a:tr h="32215">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a:noFill/>
                    </a:lnL>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09104">
                <a:tc vMerge="1">
                  <a:txBody>
                    <a:bodyPr/>
                    <a:lstStyle/>
                    <a:p>
                      <a:endParaRPr lang="tr-TR"/>
                    </a:p>
                  </a:txBody>
                  <a:tcPr/>
                </a:tc>
                <a:tc>
                  <a:txBody>
                    <a:bodyPr/>
                    <a:lstStyle/>
                    <a:p>
                      <a:pPr algn="ctr"/>
                      <a:r>
                        <a:rPr lang="tr-TR" sz="2000" b="1" dirty="0">
                          <a:latin typeface="+mj-lt"/>
                        </a:rPr>
                        <a:t>SONUÇ</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latin typeface="+mj-lt"/>
                        </a:rPr>
                        <a:t> ÖNCEKİ </a:t>
                      </a:r>
                      <a:r>
                        <a:rPr lang="tr-TR" sz="2000" b="1" dirty="0">
                          <a:latin typeface="+mj-lt"/>
                        </a:rPr>
                        <a:t>KAZALAR</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 xmlns:a16="http://schemas.microsoft.com/office/drawing/2014/main" val="10002"/>
                  </a:ext>
                </a:extLst>
              </a:tr>
              <a:tr h="613951">
                <a:tc vMerge="1">
                  <a:txBody>
                    <a:bodyPr/>
                    <a:lstStyle/>
                    <a:p>
                      <a:endParaRPr lang="tr-TR"/>
                    </a:p>
                  </a:txBody>
                  <a:tcPr/>
                </a:tc>
                <a:tc>
                  <a:txBody>
                    <a:bodyPr/>
                    <a:lstStyle/>
                    <a:p>
                      <a:pPr algn="ctr"/>
                      <a:r>
                        <a:rPr lang="tr-TR" sz="2000" dirty="0">
                          <a:latin typeface="+mj-lt"/>
                        </a:rPr>
                        <a:t>Ö</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Ölümlü </a:t>
                      </a:r>
                      <a:r>
                        <a:rPr lang="tr-TR" sz="2000" dirty="0">
                          <a:latin typeface="+mj-lt"/>
                        </a:rPr>
                        <a:t>kaza </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613951">
                <a:tc vMerge="1">
                  <a:txBody>
                    <a:bodyPr/>
                    <a:lstStyle/>
                    <a:p>
                      <a:endParaRPr lang="tr-TR"/>
                    </a:p>
                  </a:txBody>
                  <a:tcPr/>
                </a:tc>
                <a:tc>
                  <a:txBody>
                    <a:bodyPr/>
                    <a:lstStyle/>
                    <a:p>
                      <a:pPr algn="ctr"/>
                      <a:r>
                        <a:rPr lang="tr-TR" sz="2000" dirty="0">
                          <a:latin typeface="+mj-lt"/>
                        </a:rPr>
                        <a:t>UK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Uzuv </a:t>
                      </a:r>
                      <a:r>
                        <a:rPr lang="tr-TR" sz="2000" dirty="0">
                          <a:latin typeface="+mj-lt"/>
                        </a:rPr>
                        <a:t>kayıplı hayati tehlike  yaratabilecek kaza, hayati tehlike yaratacak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613951">
                <a:tc vMerge="1">
                  <a:txBody>
                    <a:bodyPr/>
                    <a:lstStyle/>
                    <a:p>
                      <a:endParaRPr lang="tr-TR"/>
                    </a:p>
                  </a:txBody>
                  <a:tcPr/>
                </a:tc>
                <a:tc>
                  <a:txBody>
                    <a:bodyPr/>
                    <a:lstStyle/>
                    <a:p>
                      <a:pPr algn="ctr"/>
                      <a:r>
                        <a:rPr lang="tr-TR" sz="2000" dirty="0">
                          <a:latin typeface="+mj-lt"/>
                        </a:rPr>
                        <a:t>İGK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İş </a:t>
                      </a:r>
                      <a:r>
                        <a:rPr lang="tr-TR" sz="2000" dirty="0">
                          <a:latin typeface="+mj-lt"/>
                        </a:rPr>
                        <a:t>günü kaybı, uzun süreli tedavi gerektiren iş kazası veya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613951">
                <a:tc vMerge="1">
                  <a:txBody>
                    <a:bodyPr/>
                    <a:lstStyle/>
                    <a:p>
                      <a:endParaRPr lang="tr-TR"/>
                    </a:p>
                  </a:txBody>
                  <a:tcPr/>
                </a:tc>
                <a:tc>
                  <a:txBody>
                    <a:bodyPr/>
                    <a:lstStyle/>
                    <a:p>
                      <a:pPr algn="ctr"/>
                      <a:r>
                        <a:rPr lang="tr-TR" sz="2000" dirty="0">
                          <a:latin typeface="+mj-lt"/>
                        </a:rPr>
                        <a:t>HY</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Hafif </a:t>
                      </a:r>
                      <a:r>
                        <a:rPr lang="tr-TR" sz="2000" dirty="0">
                          <a:latin typeface="+mj-lt"/>
                        </a:rPr>
                        <a:t>Yaralanma</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613951">
                <a:tc vMerge="1">
                  <a:txBody>
                    <a:bodyPr/>
                    <a:lstStyle/>
                    <a:p>
                      <a:endParaRPr lang="tr-TR"/>
                    </a:p>
                  </a:txBody>
                  <a:tcPr/>
                </a:tc>
                <a:tc>
                  <a:txBody>
                    <a:bodyPr/>
                    <a:lstStyle/>
                    <a:p>
                      <a:pPr algn="ctr"/>
                      <a:r>
                        <a:rPr lang="tr-TR" sz="2000" dirty="0">
                          <a:latin typeface="+mj-lt"/>
                        </a:rPr>
                        <a:t>KRK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Kazaya </a:t>
                      </a:r>
                      <a:r>
                        <a:rPr lang="tr-TR" sz="2000" dirty="0">
                          <a:latin typeface="+mj-lt"/>
                        </a:rPr>
                        <a:t>ramak kalma, tehlikeli durum</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2255826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5143500" y="1500188"/>
            <a:ext cx="3713163"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endParaRPr lang="tr-TR" sz="2400"/>
          </a:p>
          <a:p>
            <a:pPr algn="ctr" eaLnBrk="1" hangingPunct="1"/>
            <a:endParaRPr lang="tr-TR" sz="2400"/>
          </a:p>
          <a:p>
            <a:pPr algn="ctr" eaLnBrk="1" hangingPunct="1"/>
            <a:r>
              <a:rPr lang="tr-TR" sz="2300"/>
              <a:t>Risk matrisi üzerinden belirlenen değerler aşağıdaki formüle yazılarak risk derecelendirme skoru elde edilir. </a:t>
            </a:r>
          </a:p>
          <a:p>
            <a:pPr algn="ctr" eaLnBrk="1" hangingPunct="1"/>
            <a:endParaRPr lang="tr-TR" sz="2300"/>
          </a:p>
          <a:p>
            <a:pPr algn="ctr" eaLnBrk="1" hangingPunct="1"/>
            <a:r>
              <a:rPr lang="tr-TR" sz="2800" b="1" u="sng"/>
              <a:t>RDS = A + B + C + D</a:t>
            </a:r>
          </a:p>
          <a:p>
            <a:pPr algn="ctr" eaLnBrk="1" hangingPunct="1"/>
            <a:endParaRPr lang="tr-TR" sz="2000"/>
          </a:p>
          <a:p>
            <a:pPr algn="ctr" eaLnBrk="1" hangingPunct="1"/>
            <a:endParaRPr lang="tr-TR" sz="20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300"/>
          </a:p>
        </p:txBody>
      </p:sp>
      <p:pic>
        <p:nvPicPr>
          <p:cNvPr id="5" name="Picture 2" descr="http://www.tisk.org.tr/images/yayinlar/yayin246/s-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071688"/>
            <a:ext cx="485775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4113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sk.org.tr/images/yayinlar/yayin246/t-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10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3 Metin Yer Tutucusu"/>
          <p:cNvSpPr txBox="1">
            <a:spLocks/>
          </p:cNvSpPr>
          <p:nvPr/>
        </p:nvSpPr>
        <p:spPr>
          <a:xfrm>
            <a:off x="250825" y="981075"/>
            <a:ext cx="8713788" cy="7191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3600" b="1" smtClean="0">
                <a:solidFill>
                  <a:schemeClr val="tx2"/>
                </a:solidFill>
                <a:effectLst>
                  <a:outerShdw blurRad="38100" dist="38100" dir="2700000" algn="tl">
                    <a:srgbClr val="000000">
                      <a:alpha val="43137"/>
                    </a:srgbClr>
                  </a:outerShdw>
                </a:effectLst>
                <a:latin typeface="+mj-lt"/>
                <a:ea typeface="+mj-ea"/>
                <a:cs typeface="+mj-cs"/>
              </a:rPr>
              <a:t>KARMA RİSK DEĞERLENDİRME METOTLARI </a:t>
            </a:r>
            <a:endParaRPr lang="tr-TR" sz="3600" b="1" dirty="0">
              <a:solidFill>
                <a:schemeClr val="tx2"/>
              </a:solidFill>
              <a:effectLst>
                <a:outerShdw blurRad="38100" dist="38100" dir="2700000" algn="tl">
                  <a:srgbClr val="000000">
                    <a:alpha val="43137"/>
                  </a:srgbClr>
                </a:outerShdw>
              </a:effectLst>
              <a:latin typeface="+mj-lt"/>
              <a:ea typeface="+mj-ea"/>
              <a:cs typeface="+mj-cs"/>
            </a:endParaRPr>
          </a:p>
        </p:txBody>
      </p:sp>
      <p:pic>
        <p:nvPicPr>
          <p:cNvPr id="4" name="Picture 3"/>
          <p:cNvPicPr>
            <a:picLocks noChangeAspect="1"/>
          </p:cNvPicPr>
          <p:nvPr/>
        </p:nvPicPr>
        <p:blipFill>
          <a:blip r:embed="rId2"/>
          <a:stretch>
            <a:fillRect/>
          </a:stretch>
        </p:blipFill>
        <p:spPr>
          <a:xfrm>
            <a:off x="2301107" y="2034936"/>
            <a:ext cx="6663506" cy="2584928"/>
          </a:xfrm>
          <a:prstGeom prst="rect">
            <a:avLst/>
          </a:prstGeom>
        </p:spPr>
      </p:pic>
      <p:sp>
        <p:nvSpPr>
          <p:cNvPr id="8" name="Dikdörtgen 1"/>
          <p:cNvSpPr/>
          <p:nvPr/>
        </p:nvSpPr>
        <p:spPr>
          <a:xfrm>
            <a:off x="1281113" y="5335588"/>
            <a:ext cx="8280400" cy="954107"/>
          </a:xfrm>
          <a:prstGeom prst="rect">
            <a:avLst/>
          </a:prstGeom>
        </p:spPr>
        <p:txBody>
          <a:bodyPr>
            <a:spAutoFit/>
          </a:bodyPr>
          <a:lstStyle/>
          <a:p>
            <a:pPr algn="just">
              <a:defRPr/>
            </a:pPr>
            <a:r>
              <a:rPr lang="tr-TR" sz="2800" dirty="0">
                <a:latin typeface="+mn-lt"/>
                <a:cs typeface="+mn-cs"/>
              </a:rPr>
              <a:t>Karma risk değerlendirmesi metotları aynı zamanda </a:t>
            </a:r>
            <a:r>
              <a:rPr lang="tr-TR" sz="2800" b="1" dirty="0">
                <a:solidFill>
                  <a:srgbClr val="FF0000"/>
                </a:solidFill>
                <a:latin typeface="+mn-lt"/>
                <a:cs typeface="+mn-cs"/>
              </a:rPr>
              <a:t>nicel risk değerlendirme metodu </a:t>
            </a:r>
            <a:r>
              <a:rPr lang="tr-TR" sz="2800" dirty="0">
                <a:latin typeface="+mn-lt"/>
                <a:cs typeface="+mn-cs"/>
              </a:rPr>
              <a:t>olarak ta kullanılabilir. </a:t>
            </a:r>
          </a:p>
        </p:txBody>
      </p:sp>
    </p:spTree>
    <p:extLst>
      <p:ext uri="{BB962C8B-B14F-4D97-AF65-F5344CB8AC3E}">
        <p14:creationId xmlns:p14="http://schemas.microsoft.com/office/powerpoint/2010/main" val="1118141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0" y="311151"/>
            <a:ext cx="8424862" cy="20383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925" algn="ctr">
              <a:defRPr/>
            </a:pPr>
            <a:r>
              <a:rPr lang="tr-TR" sz="4400" b="1" noProof="1" smtClean="0">
                <a:solidFill>
                  <a:schemeClr val="tx2"/>
                </a:solidFill>
                <a:effectLst>
                  <a:outerShdw blurRad="38100" dist="38100" dir="2700000" algn="tl">
                    <a:srgbClr val="C0C0C0"/>
                  </a:outerShdw>
                </a:effectLst>
                <a:latin typeface="Calibri" pitchFamily="34" charset="0"/>
              </a:rPr>
              <a:t>Risk Değerlendirme Karar Matrisi</a:t>
            </a:r>
          </a:p>
        </p:txBody>
      </p:sp>
      <p:graphicFrame>
        <p:nvGraphicFramePr>
          <p:cNvPr id="7" name="Tablo 6"/>
          <p:cNvGraphicFramePr>
            <a:graphicFrameLocks noGrp="1"/>
          </p:cNvGraphicFramePr>
          <p:nvPr>
            <p:extLst>
              <p:ext uri="{D42A27DB-BD31-4B8C-83A1-F6EECF244321}">
                <p14:modId xmlns:p14="http://schemas.microsoft.com/office/powerpoint/2010/main" val="1841630213"/>
              </p:ext>
            </p:extLst>
          </p:nvPr>
        </p:nvGraphicFramePr>
        <p:xfrm>
          <a:off x="3118035" y="1172656"/>
          <a:ext cx="2352257" cy="1347214"/>
        </p:xfrm>
        <a:graphic>
          <a:graphicData uri="http://schemas.openxmlformats.org/drawingml/2006/table">
            <a:tbl>
              <a:tblPr firstRow="1" firstCol="1" bandRow="1">
                <a:tableStyleId>{5C22544A-7EE6-4342-B048-85BDC9FD1C3A}</a:tableStyleId>
              </a:tblPr>
              <a:tblGrid>
                <a:gridCol w="646402">
                  <a:extLst>
                    <a:ext uri="{9D8B030D-6E8A-4147-A177-3AD203B41FA5}">
                      <a16:colId xmlns="" xmlns:a16="http://schemas.microsoft.com/office/drawing/2014/main" val="20000"/>
                    </a:ext>
                  </a:extLst>
                </a:gridCol>
                <a:gridCol w="636647">
                  <a:extLst>
                    <a:ext uri="{9D8B030D-6E8A-4147-A177-3AD203B41FA5}">
                      <a16:colId xmlns="" xmlns:a16="http://schemas.microsoft.com/office/drawing/2014/main" val="20001"/>
                    </a:ext>
                  </a:extLst>
                </a:gridCol>
                <a:gridCol w="534604">
                  <a:extLst>
                    <a:ext uri="{9D8B030D-6E8A-4147-A177-3AD203B41FA5}">
                      <a16:colId xmlns="" xmlns:a16="http://schemas.microsoft.com/office/drawing/2014/main" val="20002"/>
                    </a:ext>
                  </a:extLst>
                </a:gridCol>
                <a:gridCol w="534604">
                  <a:extLst>
                    <a:ext uri="{9D8B030D-6E8A-4147-A177-3AD203B41FA5}">
                      <a16:colId xmlns="" xmlns:a16="http://schemas.microsoft.com/office/drawing/2014/main" val="20003"/>
                    </a:ext>
                  </a:extLst>
                </a:gridCol>
              </a:tblGrid>
              <a:tr h="460495">
                <a:tc rowSpan="4">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3">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3"/>
                  </a:ext>
                </a:extLst>
              </a:tr>
            </a:tbl>
          </a:graphicData>
        </a:graphic>
      </p:graphicFrame>
      <p:graphicFrame>
        <p:nvGraphicFramePr>
          <p:cNvPr id="8" name="Tablo 9"/>
          <p:cNvGraphicFramePr>
            <a:graphicFrameLocks noGrp="1"/>
          </p:cNvGraphicFramePr>
          <p:nvPr>
            <p:extLst>
              <p:ext uri="{D42A27DB-BD31-4B8C-83A1-F6EECF244321}">
                <p14:modId xmlns:p14="http://schemas.microsoft.com/office/powerpoint/2010/main" val="2607061838"/>
              </p:ext>
            </p:extLst>
          </p:nvPr>
        </p:nvGraphicFramePr>
        <p:xfrm>
          <a:off x="3537993" y="3661791"/>
          <a:ext cx="4104452" cy="2952334"/>
        </p:xfrm>
        <a:graphic>
          <a:graphicData uri="http://schemas.openxmlformats.org/drawingml/2006/table">
            <a:tbl>
              <a:tblPr firstRow="1" firstCol="1" bandRow="1">
                <a:tableStyleId>{5C22544A-7EE6-4342-B048-85BDC9FD1C3A}</a:tableStyleId>
              </a:tblPr>
              <a:tblGrid>
                <a:gridCol w="373132">
                  <a:extLst>
                    <a:ext uri="{9D8B030D-6E8A-4147-A177-3AD203B41FA5}">
                      <a16:colId xmlns="" xmlns:a16="http://schemas.microsoft.com/office/drawing/2014/main" val="20000"/>
                    </a:ext>
                  </a:extLst>
                </a:gridCol>
                <a:gridCol w="373132">
                  <a:extLst>
                    <a:ext uri="{9D8B030D-6E8A-4147-A177-3AD203B41FA5}">
                      <a16:colId xmlns="" xmlns:a16="http://schemas.microsoft.com/office/drawing/2014/main" val="20001"/>
                    </a:ext>
                  </a:extLst>
                </a:gridCol>
                <a:gridCol w="373132">
                  <a:extLst>
                    <a:ext uri="{9D8B030D-6E8A-4147-A177-3AD203B41FA5}">
                      <a16:colId xmlns="" xmlns:a16="http://schemas.microsoft.com/office/drawing/2014/main" val="20002"/>
                    </a:ext>
                  </a:extLst>
                </a:gridCol>
                <a:gridCol w="373132">
                  <a:extLst>
                    <a:ext uri="{9D8B030D-6E8A-4147-A177-3AD203B41FA5}">
                      <a16:colId xmlns="" xmlns:a16="http://schemas.microsoft.com/office/drawing/2014/main" val="20003"/>
                    </a:ext>
                  </a:extLst>
                </a:gridCol>
                <a:gridCol w="373132">
                  <a:extLst>
                    <a:ext uri="{9D8B030D-6E8A-4147-A177-3AD203B41FA5}">
                      <a16:colId xmlns="" xmlns:a16="http://schemas.microsoft.com/office/drawing/2014/main" val="20004"/>
                    </a:ext>
                  </a:extLst>
                </a:gridCol>
                <a:gridCol w="373132">
                  <a:extLst>
                    <a:ext uri="{9D8B030D-6E8A-4147-A177-3AD203B41FA5}">
                      <a16:colId xmlns="" xmlns:a16="http://schemas.microsoft.com/office/drawing/2014/main" val="20005"/>
                    </a:ext>
                  </a:extLst>
                </a:gridCol>
                <a:gridCol w="373132">
                  <a:extLst>
                    <a:ext uri="{9D8B030D-6E8A-4147-A177-3AD203B41FA5}">
                      <a16:colId xmlns="" xmlns:a16="http://schemas.microsoft.com/office/drawing/2014/main" val="20006"/>
                    </a:ext>
                  </a:extLst>
                </a:gridCol>
                <a:gridCol w="373132">
                  <a:extLst>
                    <a:ext uri="{9D8B030D-6E8A-4147-A177-3AD203B41FA5}">
                      <a16:colId xmlns="" xmlns:a16="http://schemas.microsoft.com/office/drawing/2014/main" val="20007"/>
                    </a:ext>
                  </a:extLst>
                </a:gridCol>
                <a:gridCol w="373132">
                  <a:extLst>
                    <a:ext uri="{9D8B030D-6E8A-4147-A177-3AD203B41FA5}">
                      <a16:colId xmlns="" xmlns:a16="http://schemas.microsoft.com/office/drawing/2014/main" val="20008"/>
                    </a:ext>
                  </a:extLst>
                </a:gridCol>
                <a:gridCol w="373132">
                  <a:extLst>
                    <a:ext uri="{9D8B030D-6E8A-4147-A177-3AD203B41FA5}">
                      <a16:colId xmlns="" xmlns:a16="http://schemas.microsoft.com/office/drawing/2014/main" val="20009"/>
                    </a:ext>
                  </a:extLst>
                </a:gridCol>
                <a:gridCol w="373132">
                  <a:extLst>
                    <a:ext uri="{9D8B030D-6E8A-4147-A177-3AD203B41FA5}">
                      <a16:colId xmlns="" xmlns:a16="http://schemas.microsoft.com/office/drawing/2014/main" val="20010"/>
                    </a:ext>
                  </a:extLst>
                </a:gridCol>
              </a:tblGrid>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6">
                  <a:txBody>
                    <a:bodyPr/>
                    <a:lstStyle/>
                    <a:p>
                      <a:pPr marL="71755" marR="71755" algn="ctr">
                        <a:lnSpc>
                          <a:spcPct val="115000"/>
                        </a:lnSpc>
                        <a:spcAft>
                          <a:spcPts val="0"/>
                        </a:spcAft>
                      </a:pPr>
                      <a:r>
                        <a:rPr lang="tr-TR" sz="1200" b="1" dirty="0">
                          <a:solidFill>
                            <a:schemeClr val="tx1"/>
                          </a:solidFill>
                          <a:effectLst/>
                        </a:rPr>
                        <a:t>DEĞİŞKEN 2</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1"/>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2"/>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3"/>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4"/>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5"/>
                  </a:ext>
                </a:extLst>
              </a:tr>
              <a:tr h="332255">
                <a:tc gridSpan="5">
                  <a:txBody>
                    <a:bodyPr/>
                    <a:lstStyle/>
                    <a:p>
                      <a:pPr algn="ctr">
                        <a:lnSpc>
                          <a:spcPct val="115000"/>
                        </a:lnSpc>
                        <a:spcAft>
                          <a:spcPts val="0"/>
                        </a:spcAft>
                      </a:pPr>
                      <a:r>
                        <a:rPr lang="tr-TR" sz="1200" b="1" dirty="0">
                          <a:solidFill>
                            <a:schemeClr val="tx1"/>
                          </a:solidFill>
                          <a:effectLst/>
                        </a:rPr>
                        <a:t>DEĞİŞKEN 1</a:t>
                      </a:r>
                      <a:endParaRPr lang="tr-TR" sz="11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dirty="0"/>
                    </a:p>
                  </a:txBody>
                  <a:tcPr/>
                </a:tc>
                <a:tc>
                  <a:txBody>
                    <a:bodyPr/>
                    <a:lstStyle/>
                    <a:p>
                      <a:pPr algn="ctr">
                        <a:lnSpc>
                          <a:spcPct val="115000"/>
                        </a:lnSpc>
                        <a:spcAft>
                          <a:spcPts val="0"/>
                        </a:spcAft>
                      </a:pPr>
                      <a:r>
                        <a:rPr lang="tr-TR" sz="1200" b="1">
                          <a:effectLst/>
                        </a:rPr>
                        <a:t> </a:t>
                      </a:r>
                      <a:endParaRPr lang="tr-TR" sz="1100" b="1">
                        <a:effectLst/>
                        <a:latin typeface="Calibri"/>
                        <a:ea typeface="Calibri"/>
                        <a:cs typeface="Times New Roman"/>
                      </a:endParaRPr>
                    </a:p>
                  </a:txBody>
                  <a:tcPr marL="68580" marR="68580" marT="0" marB="0" anchor="ctr"/>
                </a:tc>
                <a:tc gridSpan="5">
                  <a:txBody>
                    <a:bodyPr/>
                    <a:lstStyle/>
                    <a:p>
                      <a:pPr algn="ctr">
                        <a:lnSpc>
                          <a:spcPct val="115000"/>
                        </a:lnSpc>
                        <a:spcAft>
                          <a:spcPts val="0"/>
                        </a:spcAft>
                      </a:pPr>
                      <a:r>
                        <a:rPr lang="tr-TR" sz="1400" b="1" dirty="0">
                          <a:solidFill>
                            <a:schemeClr val="tx1"/>
                          </a:solidFill>
                          <a:effectLst/>
                        </a:rPr>
                        <a:t>DEĞİŞKEN  3</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6"/>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5">
                  <a:txBody>
                    <a:bodyPr/>
                    <a:lstStyle/>
                    <a:p>
                      <a:pPr marL="71755" marR="71755" algn="ctr">
                        <a:lnSpc>
                          <a:spcPct val="115000"/>
                        </a:lnSpc>
                        <a:spcAft>
                          <a:spcPts val="0"/>
                        </a:spcAft>
                      </a:pPr>
                      <a:r>
                        <a:rPr lang="tr-TR" sz="1200" b="1" dirty="0">
                          <a:solidFill>
                            <a:schemeClr val="tx1"/>
                          </a:solidFill>
                          <a:effectLst/>
                        </a:rPr>
                        <a:t>DEĞİŞKEN  4</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7"/>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8"/>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09"/>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1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 xmlns:a16="http://schemas.microsoft.com/office/drawing/2014/main" val="10011"/>
                  </a:ext>
                </a:extLst>
              </a:tr>
            </a:tbl>
          </a:graphicData>
        </a:graphic>
      </p:graphicFrame>
      <p:sp>
        <p:nvSpPr>
          <p:cNvPr id="9" name="Metin kutusu 10"/>
          <p:cNvSpPr txBox="1">
            <a:spLocks noChangeArrowheads="1"/>
          </p:cNvSpPr>
          <p:nvPr/>
        </p:nvSpPr>
        <p:spPr bwMode="auto">
          <a:xfrm>
            <a:off x="1306513" y="5029200"/>
            <a:ext cx="18002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X TİPİ MATRİS</a:t>
            </a:r>
          </a:p>
        </p:txBody>
      </p:sp>
      <p:sp>
        <p:nvSpPr>
          <p:cNvPr id="10" name="Metin kutusu 14"/>
          <p:cNvSpPr txBox="1">
            <a:spLocks noChangeArrowheads="1"/>
          </p:cNvSpPr>
          <p:nvPr/>
        </p:nvSpPr>
        <p:spPr bwMode="auto">
          <a:xfrm>
            <a:off x="1306513" y="1646238"/>
            <a:ext cx="180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L  TİPİ MATRİS</a:t>
            </a:r>
          </a:p>
        </p:txBody>
      </p:sp>
      <p:graphicFrame>
        <p:nvGraphicFramePr>
          <p:cNvPr id="11" name="Tablo 7"/>
          <p:cNvGraphicFramePr>
            <a:graphicFrameLocks noGrp="1"/>
          </p:cNvGraphicFramePr>
          <p:nvPr>
            <p:extLst>
              <p:ext uri="{D42A27DB-BD31-4B8C-83A1-F6EECF244321}">
                <p14:modId xmlns:p14="http://schemas.microsoft.com/office/powerpoint/2010/main" val="1813760484"/>
              </p:ext>
            </p:extLst>
          </p:nvPr>
        </p:nvGraphicFramePr>
        <p:xfrm>
          <a:off x="6058272" y="925490"/>
          <a:ext cx="3528391" cy="1938360"/>
        </p:xfrm>
        <a:graphic>
          <a:graphicData uri="http://schemas.openxmlformats.org/drawingml/2006/table">
            <a:tbl>
              <a:tblPr firstRow="1" firstCol="1" bandRow="1">
                <a:tableStyleId>{5C22544A-7EE6-4342-B048-85BDC9FD1C3A}</a:tableStyleId>
              </a:tblPr>
              <a:tblGrid>
                <a:gridCol w="646402">
                  <a:extLst>
                    <a:ext uri="{9D8B030D-6E8A-4147-A177-3AD203B41FA5}">
                      <a16:colId xmlns="" xmlns:a16="http://schemas.microsoft.com/office/drawing/2014/main" val="20000"/>
                    </a:ext>
                  </a:extLst>
                </a:gridCol>
                <a:gridCol w="636647">
                  <a:extLst>
                    <a:ext uri="{9D8B030D-6E8A-4147-A177-3AD203B41FA5}">
                      <a16:colId xmlns="" xmlns:a16="http://schemas.microsoft.com/office/drawing/2014/main" val="20001"/>
                    </a:ext>
                  </a:extLst>
                </a:gridCol>
                <a:gridCol w="534604">
                  <a:extLst>
                    <a:ext uri="{9D8B030D-6E8A-4147-A177-3AD203B41FA5}">
                      <a16:colId xmlns="" xmlns:a16="http://schemas.microsoft.com/office/drawing/2014/main" val="20002"/>
                    </a:ext>
                  </a:extLst>
                </a:gridCol>
                <a:gridCol w="534604">
                  <a:extLst>
                    <a:ext uri="{9D8B030D-6E8A-4147-A177-3AD203B41FA5}">
                      <a16:colId xmlns="" xmlns:a16="http://schemas.microsoft.com/office/drawing/2014/main" val="20003"/>
                    </a:ext>
                  </a:extLst>
                </a:gridCol>
                <a:gridCol w="534604">
                  <a:extLst>
                    <a:ext uri="{9D8B030D-6E8A-4147-A177-3AD203B41FA5}">
                      <a16:colId xmlns="" xmlns:a16="http://schemas.microsoft.com/office/drawing/2014/main" val="20004"/>
                    </a:ext>
                  </a:extLst>
                </a:gridCol>
                <a:gridCol w="641530">
                  <a:extLst>
                    <a:ext uri="{9D8B030D-6E8A-4147-A177-3AD203B41FA5}">
                      <a16:colId xmlns="" xmlns:a16="http://schemas.microsoft.com/office/drawing/2014/main" val="20005"/>
                    </a:ext>
                  </a:extLst>
                </a:gridCol>
              </a:tblGrid>
              <a:tr h="460495">
                <a:tc rowSpan="6">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3"/>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4"/>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780580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L-tipi Matris </a:t>
            </a:r>
            <a:r>
              <a:rPr lang="tr-TR" b="1" dirty="0"/>
              <a:t/>
            </a:r>
            <a:br>
              <a:rPr lang="tr-TR" b="1" dirty="0"/>
            </a:br>
            <a:endParaRPr lang="tr-TR" dirty="0"/>
          </a:p>
        </p:txBody>
      </p:sp>
      <p:sp>
        <p:nvSpPr>
          <p:cNvPr id="5" name="2 İçerik Yer Tutucusu"/>
          <p:cNvSpPr txBox="1">
            <a:spLocks/>
          </p:cNvSpPr>
          <p:nvPr/>
        </p:nvSpPr>
        <p:spPr>
          <a:xfrm>
            <a:off x="684213" y="1643063"/>
            <a:ext cx="7888287" cy="4810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2" pitchFamily="18" charset="2"/>
              <a:buNone/>
            </a:pPr>
            <a:r>
              <a:rPr lang="tr-TR" smtClean="0"/>
              <a:t>Risk </a:t>
            </a:r>
            <a:r>
              <a:rPr lang="tr-TR" b="1" smtClean="0"/>
              <a:t>= Olasılık x </a:t>
            </a:r>
            <a:r>
              <a:rPr lang="tr-TR" smtClean="0"/>
              <a:t>Şiddet</a:t>
            </a:r>
          </a:p>
        </p:txBody>
      </p:sp>
      <p:graphicFrame>
        <p:nvGraphicFramePr>
          <p:cNvPr id="6" name="5 Tablo"/>
          <p:cNvGraphicFramePr>
            <a:graphicFrameLocks noGrp="1"/>
          </p:cNvGraphicFramePr>
          <p:nvPr>
            <p:extLst>
              <p:ext uri="{D42A27DB-BD31-4B8C-83A1-F6EECF244321}">
                <p14:modId xmlns:p14="http://schemas.microsoft.com/office/powerpoint/2010/main" val="3183061719"/>
              </p:ext>
            </p:extLst>
          </p:nvPr>
        </p:nvGraphicFramePr>
        <p:xfrm>
          <a:off x="571499" y="2500313"/>
          <a:ext cx="10574357" cy="3624880"/>
        </p:xfrm>
        <a:graphic>
          <a:graphicData uri="http://schemas.openxmlformats.org/drawingml/2006/table">
            <a:tbl>
              <a:tblPr/>
              <a:tblGrid>
                <a:gridCol w="2307317">
                  <a:extLst>
                    <a:ext uri="{9D8B030D-6E8A-4147-A177-3AD203B41FA5}">
                      <a16:colId xmlns="" xmlns:a16="http://schemas.microsoft.com/office/drawing/2014/main" val="20000"/>
                    </a:ext>
                  </a:extLst>
                </a:gridCol>
                <a:gridCol w="8267040">
                  <a:extLst>
                    <a:ext uri="{9D8B030D-6E8A-4147-A177-3AD203B41FA5}">
                      <a16:colId xmlns="" xmlns:a16="http://schemas.microsoft.com/office/drawing/2014/main" val="20001"/>
                    </a:ext>
                  </a:extLst>
                </a:gridCol>
              </a:tblGrid>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dirty="0" smtClean="0">
                          <a:ln>
                            <a:noFill/>
                          </a:ln>
                          <a:solidFill>
                            <a:schemeClr val="tx1"/>
                          </a:solidFill>
                          <a:effectLst/>
                          <a:latin typeface="Constantia" pitchFamily="18" charset="0"/>
                          <a:cs typeface="Times New Roman" pitchFamily="18" charset="0"/>
                        </a:rPr>
                        <a:t>OLASILIK</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ORTAYA ÇIKMA OLASILIĞI İÇİN DERECELENDİRME BASAMAKLARI</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 xmlns:a16="http://schemas.microsoft.com/office/drawing/2014/main" val="10000"/>
                  </a:ext>
                </a:extLst>
              </a:tr>
              <a:tr h="4638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Hemen hemen hiç</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5874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az ( yılda bir kez ), sadece anormal durumlarda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5672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Az ( yılda bir kaç kez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213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Sıklıkla ( ayda bir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Çok sıklıkla ( haftada bir, her gün ), normal çalışma şartlarında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40842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extLst>
              <p:ext uri="{D42A27DB-BD31-4B8C-83A1-F6EECF244321}">
                <p14:modId xmlns:p14="http://schemas.microsoft.com/office/powerpoint/2010/main" val="733948698"/>
              </p:ext>
            </p:extLst>
          </p:nvPr>
        </p:nvGraphicFramePr>
        <p:xfrm>
          <a:off x="1000124" y="1905000"/>
          <a:ext cx="9910641" cy="4391218"/>
        </p:xfrm>
        <a:graphic>
          <a:graphicData uri="http://schemas.openxmlformats.org/drawingml/2006/table">
            <a:tbl>
              <a:tblPr/>
              <a:tblGrid>
                <a:gridCol w="1702139">
                  <a:extLst>
                    <a:ext uri="{9D8B030D-6E8A-4147-A177-3AD203B41FA5}">
                      <a16:colId xmlns="" xmlns:a16="http://schemas.microsoft.com/office/drawing/2014/main" val="20000"/>
                    </a:ext>
                  </a:extLst>
                </a:gridCol>
                <a:gridCol w="8208502">
                  <a:extLst>
                    <a:ext uri="{9D8B030D-6E8A-4147-A177-3AD203B41FA5}">
                      <a16:colId xmlns="" xmlns:a16="http://schemas.microsoft.com/office/drawing/2014/main" val="20001"/>
                    </a:ext>
                  </a:extLst>
                </a:gridCol>
              </a:tblGrid>
              <a:tr h="4565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SONUÇ</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DERECELENDİRME</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 xmlns:a16="http://schemas.microsoft.com/office/drawing/2014/main" val="10000"/>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HAFİF</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saati kaybı yok, hemen giderilebilen, ilk yardım gerektiren</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günü kaybı yok, , kalıcı etkisi olmayan ayakta tedavi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yaralanma, yatarak tedavi/yaralanma</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 yaralanma, uzun süreli tedavi, meslek hastalığı</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CİDDİ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Ölüm, sürekli iş göremezlik</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
        <p:nvSpPr>
          <p:cNvPr id="7" name="7 Dikdörtgen"/>
          <p:cNvSpPr>
            <a:spLocks noChangeArrowheads="1"/>
          </p:cNvSpPr>
          <p:nvPr/>
        </p:nvSpPr>
        <p:spPr bwMode="auto">
          <a:xfrm>
            <a:off x="3849688" y="1012825"/>
            <a:ext cx="34972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tr-TR" sz="2800" dirty="0"/>
              <a:t>Risk = Olasılık x </a:t>
            </a:r>
            <a:r>
              <a:rPr lang="tr-TR" sz="2800" b="1" dirty="0"/>
              <a:t>Şiddet</a:t>
            </a:r>
          </a:p>
        </p:txBody>
      </p:sp>
    </p:spTree>
    <p:extLst>
      <p:ext uri="{BB962C8B-B14F-4D97-AF65-F5344CB8AC3E}">
        <p14:creationId xmlns:p14="http://schemas.microsoft.com/office/powerpoint/2010/main" val="124532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nvPr>
        </p:nvGraphicFramePr>
        <p:xfrm>
          <a:off x="142875" y="214313"/>
          <a:ext cx="8786813" cy="6429375"/>
        </p:xfrm>
        <a:graphic>
          <a:graphicData uri="http://schemas.openxmlformats.org/drawingml/2006/table">
            <a:tbl>
              <a:tblPr/>
              <a:tblGrid>
                <a:gridCol w="1490663">
                  <a:extLst>
                    <a:ext uri="{9D8B030D-6E8A-4147-A177-3AD203B41FA5}">
                      <a16:colId xmlns="" xmlns:a16="http://schemas.microsoft.com/office/drawing/2014/main" val="20000"/>
                    </a:ext>
                  </a:extLst>
                </a:gridCol>
                <a:gridCol w="1460500">
                  <a:extLst>
                    <a:ext uri="{9D8B030D-6E8A-4147-A177-3AD203B41FA5}">
                      <a16:colId xmlns="" xmlns:a16="http://schemas.microsoft.com/office/drawing/2014/main" val="20001"/>
                    </a:ext>
                  </a:extLst>
                </a:gridCol>
                <a:gridCol w="1458912">
                  <a:extLst>
                    <a:ext uri="{9D8B030D-6E8A-4147-A177-3AD203B41FA5}">
                      <a16:colId xmlns="" xmlns:a16="http://schemas.microsoft.com/office/drawing/2014/main" val="20002"/>
                    </a:ext>
                  </a:extLst>
                </a:gridCol>
                <a:gridCol w="1458913">
                  <a:extLst>
                    <a:ext uri="{9D8B030D-6E8A-4147-A177-3AD203B41FA5}">
                      <a16:colId xmlns="" xmlns:a16="http://schemas.microsoft.com/office/drawing/2014/main" val="20003"/>
                    </a:ext>
                  </a:extLst>
                </a:gridCol>
                <a:gridCol w="1458912">
                  <a:extLst>
                    <a:ext uri="{9D8B030D-6E8A-4147-A177-3AD203B41FA5}">
                      <a16:colId xmlns="" xmlns:a16="http://schemas.microsoft.com/office/drawing/2014/main" val="20004"/>
                    </a:ext>
                  </a:extLst>
                </a:gridCol>
                <a:gridCol w="1458913">
                  <a:extLst>
                    <a:ext uri="{9D8B030D-6E8A-4147-A177-3AD203B41FA5}">
                      <a16:colId xmlns="" xmlns:a16="http://schemas.microsoft.com/office/drawing/2014/main" val="20005"/>
                    </a:ext>
                  </a:extLst>
                </a:gridCol>
              </a:tblGrid>
              <a:tr h="498475">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ŞİDDET</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00"/>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İHTİMAL</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(Çok Hafif)</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(Hafif)</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extLst>
                  <a:ext uri="{0D108BD9-81ED-4DB2-BD59-A6C34878D82A}">
                    <a16:rowId xmlns="" xmlns:a16="http://schemas.microsoft.com/office/drawing/2014/main" val="10001"/>
                  </a:ext>
                </a:extLst>
              </a:tr>
              <a:tr h="9461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Anlamsız 1</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Calibri" pitchFamily="34" charset="0"/>
                          <a:cs typeface="Times New Roman" pitchFamily="18" charset="0"/>
                        </a:rPr>
                        <a:t>Düşük </a:t>
                      </a:r>
                      <a:r>
                        <a:rPr kumimoji="0" lang="tr-TR" sz="2000" b="1" i="0" u="none" strike="noStrike" cap="none" normalizeH="0" baseline="0" smtClean="0">
                          <a:ln>
                            <a:noFill/>
                          </a:ln>
                          <a:solidFill>
                            <a:schemeClr val="tx1"/>
                          </a:solidFill>
                          <a:effectLst/>
                          <a:latin typeface="Calibri" pitchFamily="34" charset="0"/>
                          <a:cs typeface="Times New Roman" pitchFamily="18" charset="0"/>
                        </a:rPr>
                        <a:t>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extLst>
                  <a:ext uri="{0D108BD9-81ED-4DB2-BD59-A6C34878D82A}">
                    <a16:rowId xmlns="" xmlns:a16="http://schemas.microsoft.com/office/drawing/2014/main" val="10002"/>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 xmlns:a16="http://schemas.microsoft.com/office/drawing/2014/main" val="10003"/>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9</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4"/>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5"/>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Tolere  Edilemez  25</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00000"/>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302515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title" idx="4294967295"/>
          </p:nvPr>
        </p:nvSpPr>
        <p:spPr>
          <a:xfrm>
            <a:off x="279400" y="0"/>
            <a:ext cx="8229600" cy="1143000"/>
          </a:xfrm>
        </p:spPr>
        <p:txBody>
          <a:bodyPr>
            <a:normAutofit fontScale="90000"/>
          </a:bodyPr>
          <a:lstStyle/>
          <a:p>
            <a:pPr>
              <a:defRPr/>
            </a:pPr>
            <a:r>
              <a:rPr lang="tr-TR" b="1" dirty="0" smtClean="0"/>
              <a:t>L-tipi matrisler </a:t>
            </a:r>
            <a:br>
              <a:rPr lang="tr-TR" b="1" dirty="0" smtClean="0"/>
            </a:br>
            <a:r>
              <a:rPr lang="tr-TR" b="1" dirty="0" smtClean="0"/>
              <a:t>Risk skor matrisi</a:t>
            </a:r>
          </a:p>
        </p:txBody>
      </p:sp>
      <p:graphicFrame>
        <p:nvGraphicFramePr>
          <p:cNvPr id="7" name="5 İçerik Yer Tutucusu"/>
          <p:cNvGraphicFramePr>
            <a:graphicFrameLocks noGrp="1"/>
          </p:cNvGraphicFramePr>
          <p:nvPr>
            <p:ph idx="4294967295"/>
            <p:extLst>
              <p:ext uri="{D42A27DB-BD31-4B8C-83A1-F6EECF244321}">
                <p14:modId xmlns:p14="http://schemas.microsoft.com/office/powerpoint/2010/main" val="1581934458"/>
              </p:ext>
            </p:extLst>
          </p:nvPr>
        </p:nvGraphicFramePr>
        <p:xfrm>
          <a:off x="279400" y="1524000"/>
          <a:ext cx="9249704" cy="5334000"/>
        </p:xfrm>
        <a:graphic>
          <a:graphicData uri="http://schemas.openxmlformats.org/drawingml/2006/table">
            <a:tbl>
              <a:tblPr/>
              <a:tblGrid>
                <a:gridCol w="2461439">
                  <a:extLst>
                    <a:ext uri="{9D8B030D-6E8A-4147-A177-3AD203B41FA5}">
                      <a16:colId xmlns="" xmlns:a16="http://schemas.microsoft.com/office/drawing/2014/main" val="20000"/>
                    </a:ext>
                  </a:extLst>
                </a:gridCol>
                <a:gridCol w="6788265">
                  <a:extLst>
                    <a:ext uri="{9D8B030D-6E8A-4147-A177-3AD203B41FA5}">
                      <a16:colId xmlns="" xmlns:a16="http://schemas.microsoft.com/office/drawing/2014/main" val="20001"/>
                    </a:ext>
                  </a:extLst>
                </a:gridCol>
              </a:tblGrid>
              <a:tr h="3802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SONUÇ</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EYLEM</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6614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Katlanılamaz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 (25)</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 kabul edilebilir bir seviyeye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düşürülünceye kadar iş başlatılmamalı eğer devam eden bir faaliyet varsa derhal durdurulmalıdır.</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Gerçekleştirilen faaliyetlere rağmen riski düşürmek mümkün olmuyorsa, faaliyet engellenmelidir.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22812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Önemli 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(15,16,20)</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 azaltılıncaya kadar iş başlatılmamalı eğer devam eden bir faaliyet varsa derhal durdurulmalıdır. Risk işin devam etmesi ile ilgiliyse acil önlem alınmalı ve bu önlemler sonucunda faaliyetin devamına karar verilmelidir.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104339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5 İçerik Yer Tutucusu"/>
          <p:cNvGraphicFramePr>
            <a:graphicFrameLocks noGrp="1"/>
          </p:cNvGraphicFramePr>
          <p:nvPr>
            <p:ph idx="4294967295"/>
            <p:extLst>
              <p:ext uri="{D42A27DB-BD31-4B8C-83A1-F6EECF244321}">
                <p14:modId xmlns:p14="http://schemas.microsoft.com/office/powerpoint/2010/main" val="3818041051"/>
              </p:ext>
            </p:extLst>
          </p:nvPr>
        </p:nvGraphicFramePr>
        <p:xfrm>
          <a:off x="760029" y="914399"/>
          <a:ext cx="9041197" cy="4586289"/>
        </p:xfrm>
        <a:graphic>
          <a:graphicData uri="http://schemas.openxmlformats.org/drawingml/2006/table">
            <a:tbl>
              <a:tblPr/>
              <a:tblGrid>
                <a:gridCol w="1914934">
                  <a:extLst>
                    <a:ext uri="{9D8B030D-6E8A-4147-A177-3AD203B41FA5}">
                      <a16:colId xmlns="" xmlns:a16="http://schemas.microsoft.com/office/drawing/2014/main" val="20000"/>
                    </a:ext>
                  </a:extLst>
                </a:gridCol>
                <a:gridCol w="7126263">
                  <a:extLst>
                    <a:ext uri="{9D8B030D-6E8A-4147-A177-3AD203B41FA5}">
                      <a16:colId xmlns="" xmlns:a16="http://schemas.microsoft.com/office/drawing/2014/main" val="20001"/>
                    </a:ext>
                  </a:extLst>
                </a:gridCol>
              </a:tblGrid>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Orta</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Düzeydeki</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(8,9,10,12)</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düşürmek için faaliyetler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başlatılmalıdır. Risk azaltma önlemleri zaman alabilir.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Katlanılabilir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(2,3,4,5,6)</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ortadan kaldırmak için ilave kontrol proseslerine ihtiyaç olmayabilir. Ancak mevcut kontroller sürdürülmeli ve bu kontrollerin</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sürdürüldüğü denetlenmelidir.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Önemsiz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riskleri ortadan kaldırmak için kontrol</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prosesleri planlamaya ve gerçekleştirilecek</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faaliyetlerin kayıtlarını saklamaya gerek olmayabilir.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3873516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3194050" y="342900"/>
            <a:ext cx="5832475" cy="1028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4400" b="1" smtClean="0">
                <a:solidFill>
                  <a:schemeClr val="tx2"/>
                </a:solidFill>
                <a:effectLst>
                  <a:outerShdw blurRad="38100" dist="38100" dir="2700000" algn="tl">
                    <a:srgbClr val="C0C0C0"/>
                  </a:outerShdw>
                </a:effectLst>
                <a:latin typeface="Calibri" pitchFamily="34" charset="0"/>
              </a:rPr>
              <a:t>X-tipi matris</a:t>
            </a:r>
            <a:endParaRPr lang="tr-TR" sz="4400" b="1" dirty="0" smtClean="0">
              <a:solidFill>
                <a:schemeClr val="tx2"/>
              </a:solidFill>
              <a:effectLst>
                <a:outerShdw blurRad="38100" dist="38100" dir="2700000" algn="tl">
                  <a:srgbClr val="C0C0C0"/>
                </a:outerShdw>
              </a:effectLst>
              <a:latin typeface="Calibri" pitchFamily="34" charset="0"/>
            </a:endParaRPr>
          </a:p>
        </p:txBody>
      </p:sp>
      <p:sp>
        <p:nvSpPr>
          <p:cNvPr id="5" name="2 İçerik Yer Tutucusu"/>
          <p:cNvSpPr txBox="1">
            <a:spLocks/>
          </p:cNvSpPr>
          <p:nvPr/>
        </p:nvSpPr>
        <p:spPr>
          <a:xfrm>
            <a:off x="2309813" y="1663700"/>
            <a:ext cx="8172450" cy="4714875"/>
          </a:xfrm>
          <a:prstGeom prst="rect">
            <a:avLst/>
          </a:prstGeom>
        </p:spPr>
        <p:txBody>
          <a:bodyPr>
            <a:normAutofit/>
          </a:bodyPr>
          <a:lstStyle/>
          <a:p>
            <a:pPr marL="342900" indent="-342900" algn="ctr">
              <a:spcBef>
                <a:spcPct val="20000"/>
              </a:spcBef>
              <a:defRPr/>
            </a:pPr>
            <a:r>
              <a:rPr lang="tr-TR" sz="2300" dirty="0"/>
              <a:t>Matris diyagramları </a:t>
            </a:r>
            <a:r>
              <a:rPr lang="tr-TR" sz="2300" b="1" dirty="0"/>
              <a:t>çok boyutlu düşünce yoluyla </a:t>
            </a:r>
            <a:r>
              <a:rPr lang="tr-TR" sz="2300" dirty="0"/>
              <a:t>problemli konuların açığa kavuşturulmasına katkı sağlar. </a:t>
            </a:r>
          </a:p>
          <a:p>
            <a:pPr marL="342900" indent="-342900" algn="ctr">
              <a:spcBef>
                <a:spcPct val="20000"/>
              </a:spcBef>
              <a:defRPr/>
            </a:pPr>
            <a:endParaRPr lang="tr-TR" sz="2300" dirty="0"/>
          </a:p>
          <a:p>
            <a:pPr marL="342900" indent="-342900" algn="ctr">
              <a:spcBef>
                <a:spcPct val="20000"/>
              </a:spcBef>
              <a:defRPr/>
            </a:pPr>
            <a:r>
              <a:rPr lang="tr-TR" sz="2300" dirty="0"/>
              <a:t>Matris diyagramları </a:t>
            </a:r>
            <a:r>
              <a:rPr lang="tr-TR" sz="2300" b="1" dirty="0"/>
              <a:t>bir probleme veya olaya iştirak eden veya problem veya olay üzerinde etkisi olan faktörlerin, parametrelerin tanımlanmasını ve aralarındaki ilişkinin belirlenmesini</a:t>
            </a:r>
            <a:r>
              <a:rPr lang="tr-TR" sz="2300" dirty="0"/>
              <a:t> sağlar. </a:t>
            </a:r>
          </a:p>
          <a:p>
            <a:pPr marL="342900" indent="-342900" algn="ctr">
              <a:spcBef>
                <a:spcPct val="20000"/>
              </a:spcBef>
              <a:defRPr/>
            </a:pPr>
            <a:endParaRPr lang="tr-TR" sz="2300" dirty="0"/>
          </a:p>
          <a:p>
            <a:pPr marL="342900" indent="-342900" algn="ctr">
              <a:spcBef>
                <a:spcPct val="20000"/>
              </a:spcBef>
              <a:defRPr/>
            </a:pPr>
            <a:r>
              <a:rPr lang="tr-TR" sz="2300" dirty="0"/>
              <a:t>Matris diyagramının temel avantajı; </a:t>
            </a:r>
            <a:r>
              <a:rPr lang="tr-TR" sz="2300" b="1" dirty="0"/>
              <a:t>her çift değişken arasındaki ilişkinin derecesini grafiksel olarak </a:t>
            </a:r>
            <a:r>
              <a:rPr lang="tr-TR" sz="2300" dirty="0"/>
              <a:t>göstermesidir.</a:t>
            </a:r>
            <a:endParaRPr lang="tr-TR" sz="2300" b="1" dirty="0">
              <a:cs typeface="+mn-cs"/>
            </a:endParaRPr>
          </a:p>
        </p:txBody>
      </p:sp>
    </p:spTree>
    <p:extLst>
      <p:ext uri="{BB962C8B-B14F-4D97-AF65-F5344CB8AC3E}">
        <p14:creationId xmlns:p14="http://schemas.microsoft.com/office/powerpoint/2010/main" val="1378834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1420</TotalTime>
  <Words>815</Words>
  <Application>Microsoft Office PowerPoint</Application>
  <PresentationFormat>Widescreen</PresentationFormat>
  <Paragraphs>358</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Constantia</vt:lpstr>
      <vt:lpstr>Times New Roman</vt:lpstr>
      <vt:lpstr>Wingdings 2</vt:lpstr>
      <vt:lpstr>Office Theme</vt:lpstr>
      <vt:lpstr>PowerPoint Presentation</vt:lpstr>
      <vt:lpstr>PowerPoint Presentation</vt:lpstr>
      <vt:lpstr>PowerPoint Presentation</vt:lpstr>
      <vt:lpstr>L-tipi Matris  </vt:lpstr>
      <vt:lpstr>PowerPoint Presentation</vt:lpstr>
      <vt:lpstr>PowerPoint Presentation</vt:lpstr>
      <vt:lpstr>L-tipi matrisler  Risk skor matrisi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Elif</dc:creator>
  <cp:lastModifiedBy>Review</cp:lastModifiedBy>
  <cp:revision>107</cp:revision>
  <dcterms:created xsi:type="dcterms:W3CDTF">2018-10-02T08:05:55Z</dcterms:created>
  <dcterms:modified xsi:type="dcterms:W3CDTF">2020-05-07T11:45:23Z</dcterms:modified>
</cp:coreProperties>
</file>