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37" d="100"/>
          <a:sy n="37" d="100"/>
        </p:scale>
        <p:origin x="24"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13ED0F-F43C-4D83-9403-C7C896DAA58C}" type="datetimeFigureOut">
              <a:rPr lang="tr-TR" smtClean="0"/>
              <a:t>07.05.2020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57B200-085B-42BD-8C0E-FFABAC0FD0E7}" type="slidenum">
              <a:rPr lang="tr-TR" smtClean="0"/>
              <a:t>‹#›</a:t>
            </a:fld>
            <a:endParaRPr lang="tr-TR"/>
          </a:p>
        </p:txBody>
      </p:sp>
    </p:spTree>
    <p:extLst>
      <p:ext uri="{BB962C8B-B14F-4D97-AF65-F5344CB8AC3E}">
        <p14:creationId xmlns:p14="http://schemas.microsoft.com/office/powerpoint/2010/main" val="74240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215257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167999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3341327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161193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331348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5E7C031-94B6-4488-A463-DACFDE03CEE0}"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92027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5E7C031-94B6-4488-A463-DACFDE03CEE0}"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262721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5E7C031-94B6-4488-A463-DACFDE03CEE0}"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86360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7C031-94B6-4488-A463-DACFDE03CEE0}"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127567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7C031-94B6-4488-A463-DACFDE03CEE0}"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364665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7C031-94B6-4488-A463-DACFDE03CEE0}"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2690283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7C031-94B6-4488-A463-DACFDE03CEE0}" type="datetimeFigureOut">
              <a:rPr lang="tr-TR" smtClean="0"/>
              <a:t>07.05.2020</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33A3D-500E-4720-88E2-AE9C32BD3598}" type="slidenum">
              <a:rPr lang="tr-TR" smtClean="0"/>
              <a:t>‹#›</a:t>
            </a:fld>
            <a:endParaRPr lang="tr-TR"/>
          </a:p>
        </p:txBody>
      </p:sp>
    </p:spTree>
    <p:extLst>
      <p:ext uri="{BB962C8B-B14F-4D97-AF65-F5344CB8AC3E}">
        <p14:creationId xmlns:p14="http://schemas.microsoft.com/office/powerpoint/2010/main" val="4161088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21184" y="112734"/>
            <a:ext cx="9684845" cy="6413666"/>
            <a:chOff x="921184" y="112734"/>
            <a:chExt cx="9684845" cy="6413666"/>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184" y="112734"/>
              <a:ext cx="9684845" cy="5536503"/>
            </a:xfrm>
            <a:prstGeom prst="rect">
              <a:avLst/>
            </a:prstGeom>
          </p:spPr>
        </p:pic>
        <p:sp>
          <p:nvSpPr>
            <p:cNvPr id="5" name="Rectangle 4"/>
            <p:cNvSpPr/>
            <p:nvPr/>
          </p:nvSpPr>
          <p:spPr>
            <a:xfrm>
              <a:off x="2069774" y="4772074"/>
              <a:ext cx="7387663" cy="1754326"/>
            </a:xfrm>
            <a:prstGeom prst="rect">
              <a:avLst/>
            </a:prstGeom>
          </p:spPr>
          <p:txBody>
            <a:bodyPr wrap="none">
              <a:spAutoFit/>
            </a:bodyPr>
            <a:lstStyle/>
            <a:p>
              <a:pPr algn="ctr"/>
              <a:r>
                <a:rPr lang="tr-TR" sz="5400" b="1">
                  <a:solidFill>
                    <a:srgbClr val="FF0000"/>
                  </a:solidFill>
                </a:rPr>
                <a:t>JEM 426</a:t>
              </a:r>
            </a:p>
            <a:p>
              <a:r>
                <a:rPr lang="tr-TR" sz="5400" b="1" smtClean="0">
                  <a:solidFill>
                    <a:srgbClr val="FF0000"/>
                  </a:solidFill>
                </a:rPr>
                <a:t>İŞ </a:t>
              </a:r>
              <a:r>
                <a:rPr lang="tr-TR" sz="5400" b="1" dirty="0" smtClean="0">
                  <a:solidFill>
                    <a:srgbClr val="FF0000"/>
                  </a:solidFill>
                </a:rPr>
                <a:t>SAĞLIĞI VE GÜVENLİĞİ</a:t>
              </a:r>
              <a:endParaRPr lang="tr-TR" sz="5400" dirty="0"/>
            </a:p>
          </p:txBody>
        </p:sp>
      </p:grpSp>
    </p:spTree>
    <p:extLst>
      <p:ext uri="{BB962C8B-B14F-4D97-AF65-F5344CB8AC3E}">
        <p14:creationId xmlns:p14="http://schemas.microsoft.com/office/powerpoint/2010/main" val="586691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tr-TR" dirty="0"/>
              <a:t>Daha önce meydana gelmiş bir kazanın veya buna bağlı bir olayın </a:t>
            </a:r>
            <a:r>
              <a:rPr lang="tr-TR" b="1" dirty="0"/>
              <a:t>tekrarlanma olasılığı da </a:t>
            </a:r>
            <a:r>
              <a:rPr lang="tr-TR" dirty="0"/>
              <a:t>değerlendirilir. </a:t>
            </a:r>
          </a:p>
          <a:p>
            <a:pPr algn="ctr"/>
            <a:endParaRPr lang="tr-TR" dirty="0"/>
          </a:p>
          <a:p>
            <a:pPr algn="ctr"/>
            <a:r>
              <a:rPr lang="tr-TR" dirty="0"/>
              <a:t>Değerlendirme sonucunda riskin giderilmesi için </a:t>
            </a:r>
            <a:r>
              <a:rPr lang="tr-TR" b="1" dirty="0"/>
              <a:t>alınacak önlemlerin maliyet </a:t>
            </a:r>
            <a:r>
              <a:rPr lang="tr-TR" dirty="0"/>
              <a:t>analizi de yapılarak, riskin maliyeti ile </a:t>
            </a:r>
            <a:r>
              <a:rPr lang="tr-TR" b="1" dirty="0"/>
              <a:t>riski transfer etme </a:t>
            </a:r>
            <a:r>
              <a:rPr lang="tr-TR" dirty="0"/>
              <a:t>imkanı var ise  iki maliyet karşılaştırılarak kıyaslanır. </a:t>
            </a:r>
          </a:p>
          <a:p>
            <a:pPr marL="0" indent="0">
              <a:buNone/>
            </a:pPr>
            <a:endParaRPr lang="tr-TR" dirty="0"/>
          </a:p>
        </p:txBody>
      </p:sp>
    </p:spTree>
    <p:extLst>
      <p:ext uri="{BB962C8B-B14F-4D97-AF65-F5344CB8AC3E}">
        <p14:creationId xmlns:p14="http://schemas.microsoft.com/office/powerpoint/2010/main" val="1013293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tr-TR" dirty="0"/>
              <a:t>Yöntemin uygulanmasında, öncelikle bir işletme içerisinde </a:t>
            </a:r>
            <a:r>
              <a:rPr lang="tr-TR" b="1" dirty="0"/>
              <a:t>bir bölüm/parça veya bir olay </a:t>
            </a:r>
            <a:r>
              <a:rPr lang="tr-TR" dirty="0"/>
              <a:t>seçilir. </a:t>
            </a:r>
          </a:p>
          <a:p>
            <a:pPr algn="ctr"/>
            <a:endParaRPr lang="tr-TR" dirty="0"/>
          </a:p>
          <a:p>
            <a:pPr algn="ctr"/>
            <a:r>
              <a:rPr lang="tr-TR" dirty="0"/>
              <a:t> geçmiş kazaları ortaya getiren nedenler belirlenmeye çalışılır ve </a:t>
            </a:r>
          </a:p>
          <a:p>
            <a:pPr algn="ctr"/>
            <a:endParaRPr lang="tr-TR" dirty="0"/>
          </a:p>
          <a:p>
            <a:pPr algn="ctr"/>
            <a:r>
              <a:rPr lang="tr-TR" dirty="0"/>
              <a:t> tekrarlama şansları  araştırılır.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14755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268413"/>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gerçekleşme ihtimali</a:t>
            </a:r>
            <a:r>
              <a:rPr lang="tr-TR" sz="2400" dirty="0"/>
              <a:t>:</a:t>
            </a:r>
          </a:p>
          <a:p>
            <a:pPr algn="ctr" eaLnBrk="1" hangingPunct="1"/>
            <a:endParaRPr lang="tr-TR" sz="2300" dirty="0"/>
          </a:p>
        </p:txBody>
      </p:sp>
      <p:graphicFrame>
        <p:nvGraphicFramePr>
          <p:cNvPr id="5" name="7 Tablo"/>
          <p:cNvGraphicFramePr>
            <a:graphicFrameLocks noGrp="1"/>
          </p:cNvGraphicFramePr>
          <p:nvPr/>
        </p:nvGraphicFramePr>
        <p:xfrm>
          <a:off x="733425" y="1700213"/>
          <a:ext cx="8072438" cy="4795838"/>
        </p:xfrm>
        <a:graphic>
          <a:graphicData uri="http://schemas.openxmlformats.org/drawingml/2006/table">
            <a:tbl>
              <a:tblPr/>
              <a:tblGrid>
                <a:gridCol w="30744">
                  <a:extLst>
                    <a:ext uri="{9D8B030D-6E8A-4147-A177-3AD203B41FA5}">
                      <a16:colId xmlns="" xmlns:a16="http://schemas.microsoft.com/office/drawing/2014/main" val="20000"/>
                    </a:ext>
                  </a:extLst>
                </a:gridCol>
                <a:gridCol w="1612319">
                  <a:extLst>
                    <a:ext uri="{9D8B030D-6E8A-4147-A177-3AD203B41FA5}">
                      <a16:colId xmlns="" xmlns:a16="http://schemas.microsoft.com/office/drawing/2014/main" val="20001"/>
                    </a:ext>
                  </a:extLst>
                </a:gridCol>
                <a:gridCol w="6429375">
                  <a:extLst>
                    <a:ext uri="{9D8B030D-6E8A-4147-A177-3AD203B41FA5}">
                      <a16:colId xmlns="" xmlns:a16="http://schemas.microsoft.com/office/drawing/2014/main" val="20002"/>
                    </a:ext>
                  </a:extLst>
                </a:gridCol>
              </a:tblGrid>
              <a:tr h="28539">
                <a:tc rowSpan="8">
                  <a:txBody>
                    <a:bodyPr/>
                    <a:lstStyle/>
                    <a:p>
                      <a:endParaRPr lang="tr-TR" sz="16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3136" marR="3136" marT="1568" marB="15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00"/>
                    </a:p>
                  </a:txBody>
                  <a:tcPr marL="3136" marR="3136" marT="1568" marB="15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28539">
                <a:tc vMerge="1">
                  <a:txBody>
                    <a:bodyPr/>
                    <a:lstStyle/>
                    <a:p>
                      <a:endParaRPr lang="tr-TR"/>
                    </a:p>
                  </a:txBody>
                  <a:tcPr/>
                </a:tc>
                <a:tc>
                  <a:txBody>
                    <a:bodyPr/>
                    <a:lstStyle/>
                    <a:p>
                      <a:endParaRPr lang="tr-TR" sz="10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3136" marR="3136" marT="1568" marB="15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6789">
                <a:tc vMerge="1">
                  <a:txBody>
                    <a:bodyPr/>
                    <a:lstStyle/>
                    <a:p>
                      <a:endParaRPr lang="tr-TR"/>
                    </a:p>
                  </a:txBody>
                  <a:tcPr/>
                </a:tc>
                <a:tc>
                  <a:txBody>
                    <a:bodyPr/>
                    <a:lstStyle/>
                    <a:p>
                      <a:pPr algn="ctr"/>
                      <a:r>
                        <a:rPr lang="tr-TR" sz="2000" b="1" dirty="0"/>
                        <a:t>OLASILIK</a:t>
                      </a:r>
                      <a:endParaRPr lang="tr-TR" sz="2000" dirty="0"/>
                    </a:p>
                  </a:txBody>
                  <a:tcPr marL="980" marR="980" marT="980" marB="9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pPr algn="ctr"/>
                      <a:r>
                        <a:rPr lang="tr-TR" sz="2000" b="1" dirty="0"/>
                        <a:t>DERECELENDİRME</a:t>
                      </a:r>
                      <a:endParaRPr lang="tr-TR" sz="2000" dirty="0"/>
                    </a:p>
                  </a:txBody>
                  <a:tcPr marL="980" marR="980" marT="980" marB="9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 xmlns:a16="http://schemas.microsoft.com/office/drawing/2014/main" val="10002"/>
                  </a:ext>
                </a:extLst>
              </a:tr>
              <a:tr h="1221277">
                <a:tc vMerge="1">
                  <a:txBody>
                    <a:bodyPr/>
                    <a:lstStyle/>
                    <a:p>
                      <a:endParaRPr lang="tr-TR"/>
                    </a:p>
                  </a:txBody>
                  <a:tcPr/>
                </a:tc>
                <a:tc>
                  <a:txBody>
                    <a:bodyPr/>
                    <a:lstStyle/>
                    <a:p>
                      <a:pPr algn="ctr"/>
                      <a:r>
                        <a:rPr lang="tr-TR" sz="2000" dirty="0"/>
                        <a:t>ÇOK YÜKSEK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Basit ekipman hatası veya valf hatası, hortumdan sızıntı veya </a:t>
                      </a:r>
                      <a:endParaRPr lang="tr-TR" sz="2000" dirty="0" smtClean="0"/>
                    </a:p>
                    <a:p>
                      <a:pPr algn="ctr"/>
                      <a:r>
                        <a:rPr lang="tr-TR" sz="2000" dirty="0" smtClean="0"/>
                        <a:t>her günkü </a:t>
                      </a:r>
                      <a:r>
                        <a:rPr lang="tr-TR" sz="2000" dirty="0"/>
                        <a:t>normal şartlar altında gerçekleşebilecek insan hatası.</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726539">
                <a:tc vMerge="1">
                  <a:txBody>
                    <a:bodyPr/>
                    <a:lstStyle/>
                    <a:p>
                      <a:endParaRPr lang="tr-TR"/>
                    </a:p>
                  </a:txBody>
                  <a:tcPr/>
                </a:tc>
                <a:tc>
                  <a:txBody>
                    <a:bodyPr/>
                    <a:lstStyle/>
                    <a:p>
                      <a:pPr algn="ctr"/>
                      <a:r>
                        <a:rPr lang="tr-TR" sz="2000" dirty="0"/>
                        <a:t>YÜKSEK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İkili ekipman hatası,  ekipmandan sızıntı veya hortum yırtılması, </a:t>
                      </a:r>
                      <a:r>
                        <a:rPr lang="tr-TR" sz="2000" dirty="0" err="1" smtClean="0"/>
                        <a:t>borulamada</a:t>
                      </a:r>
                      <a:r>
                        <a:rPr lang="tr-TR" sz="2000" dirty="0" smtClean="0"/>
                        <a:t> </a:t>
                      </a:r>
                      <a:r>
                        <a:rPr lang="tr-TR" sz="2000" dirty="0"/>
                        <a:t>kırılma, insan hatası</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916448">
                <a:tc vMerge="1">
                  <a:txBody>
                    <a:bodyPr/>
                    <a:lstStyle/>
                    <a:p>
                      <a:endParaRPr lang="tr-TR"/>
                    </a:p>
                  </a:txBody>
                  <a:tcPr/>
                </a:tc>
                <a:tc>
                  <a:txBody>
                    <a:bodyPr/>
                    <a:lstStyle/>
                    <a:p>
                      <a:pPr algn="ctr"/>
                      <a:r>
                        <a:rPr lang="tr-TR" sz="2000" dirty="0"/>
                        <a:t>ORTA</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İnsan hatası ile ekipman hatasının kombinasyonu veya proses </a:t>
                      </a:r>
                      <a:endParaRPr lang="tr-TR" sz="2000" dirty="0" smtClean="0"/>
                    </a:p>
                    <a:p>
                      <a:pPr algn="ctr"/>
                      <a:r>
                        <a:rPr lang="tr-TR" sz="2000" dirty="0" smtClean="0"/>
                        <a:t>hattındaki </a:t>
                      </a:r>
                      <a:r>
                        <a:rPr lang="tr-TR" sz="2000" dirty="0"/>
                        <a:t>veya </a:t>
                      </a:r>
                      <a:r>
                        <a:rPr lang="tr-TR" sz="2000" dirty="0" err="1"/>
                        <a:t>borulamalarında</a:t>
                      </a:r>
                      <a:r>
                        <a:rPr lang="tr-TR" sz="2000" dirty="0"/>
                        <a:t> hata</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916448">
                <a:tc vMerge="1">
                  <a:txBody>
                    <a:bodyPr/>
                    <a:lstStyle/>
                    <a:p>
                      <a:endParaRPr lang="tr-TR"/>
                    </a:p>
                  </a:txBody>
                  <a:tcPr/>
                </a:tc>
                <a:tc>
                  <a:txBody>
                    <a:bodyPr/>
                    <a:lstStyle/>
                    <a:p>
                      <a:pPr algn="ctr"/>
                      <a:r>
                        <a:rPr lang="tr-TR" sz="2000" dirty="0"/>
                        <a:t>KÜÇÜK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Çoklu ekipman, valf, insan, boru hattı hatası veya tanklardaki, </a:t>
                      </a:r>
                      <a:endParaRPr lang="tr-TR" sz="2000" dirty="0" smtClean="0"/>
                    </a:p>
                    <a:p>
                      <a:pPr algn="ctr"/>
                      <a:r>
                        <a:rPr lang="tr-TR" sz="2000" dirty="0" smtClean="0"/>
                        <a:t>proses </a:t>
                      </a:r>
                      <a:r>
                        <a:rPr lang="tr-TR" sz="2000" dirty="0"/>
                        <a:t>kaplarındaki spontane gelişen hatalar</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r h="651259">
                <a:tc vMerge="1">
                  <a:txBody>
                    <a:bodyPr/>
                    <a:lstStyle/>
                    <a:p>
                      <a:endParaRPr lang="tr-TR"/>
                    </a:p>
                  </a:txBody>
                  <a:tcPr/>
                </a:tc>
                <a:tc>
                  <a:txBody>
                    <a:bodyPr/>
                    <a:lstStyle/>
                    <a:p>
                      <a:pPr algn="ctr"/>
                      <a:r>
                        <a:rPr lang="tr-TR" sz="2000" dirty="0"/>
                        <a:t>ÇOK KÜÇÜK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Sadece </a:t>
                      </a:r>
                      <a:r>
                        <a:rPr lang="tr-TR" sz="2000" dirty="0" smtClean="0"/>
                        <a:t>olağanüstü </a:t>
                      </a:r>
                      <a:r>
                        <a:rPr lang="tr-TR" sz="2000" dirty="0"/>
                        <a:t>durumlarda </a:t>
                      </a:r>
                      <a:r>
                        <a:rPr lang="tr-TR" sz="2000" dirty="0" smtClean="0"/>
                        <a:t>gerçekleşir</a:t>
                      </a:r>
                      <a:endParaRPr lang="tr-TR" sz="2000" dirty="0"/>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821536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a:t>X-tipi matriste bir olayın </a:t>
            </a:r>
            <a:r>
              <a:rPr lang="tr-TR" sz="2400" b="1"/>
              <a:t>kontrol derecesi</a:t>
            </a:r>
            <a:r>
              <a:rPr lang="tr-TR" sz="2400"/>
              <a:t>:</a:t>
            </a:r>
          </a:p>
          <a:p>
            <a:pPr algn="ctr" eaLnBrk="1" hangingPunct="1"/>
            <a:endParaRPr lang="tr-TR" sz="2300"/>
          </a:p>
        </p:txBody>
      </p:sp>
      <p:graphicFrame>
        <p:nvGraphicFramePr>
          <p:cNvPr id="5" name="8 Tablo"/>
          <p:cNvGraphicFramePr>
            <a:graphicFrameLocks noGrp="1"/>
          </p:cNvGraphicFramePr>
          <p:nvPr/>
        </p:nvGraphicFramePr>
        <p:xfrm>
          <a:off x="1071563" y="2000250"/>
          <a:ext cx="7286625" cy="3817939"/>
        </p:xfrm>
        <a:graphic>
          <a:graphicData uri="http://schemas.openxmlformats.org/drawingml/2006/table">
            <a:tbl>
              <a:tblPr/>
              <a:tblGrid>
                <a:gridCol w="26231">
                  <a:extLst>
                    <a:ext uri="{9D8B030D-6E8A-4147-A177-3AD203B41FA5}">
                      <a16:colId xmlns="" xmlns:a16="http://schemas.microsoft.com/office/drawing/2014/main" val="20000"/>
                    </a:ext>
                  </a:extLst>
                </a:gridCol>
                <a:gridCol w="1021706">
                  <a:extLst>
                    <a:ext uri="{9D8B030D-6E8A-4147-A177-3AD203B41FA5}">
                      <a16:colId xmlns="" xmlns:a16="http://schemas.microsoft.com/office/drawing/2014/main" val="20001"/>
                    </a:ext>
                  </a:extLst>
                </a:gridCol>
                <a:gridCol w="6238688">
                  <a:extLst>
                    <a:ext uri="{9D8B030D-6E8A-4147-A177-3AD203B41FA5}">
                      <a16:colId xmlns="" xmlns:a16="http://schemas.microsoft.com/office/drawing/2014/main" val="20002"/>
                    </a:ext>
                  </a:extLst>
                </a:gridCol>
              </a:tblGrid>
              <a:tr h="38324">
                <a:tc rowSpan="7">
                  <a:txBody>
                    <a:bodyPr/>
                    <a:lstStyle/>
                    <a:p>
                      <a:endParaRPr lang="tr-TR" sz="1600" dirty="0"/>
                    </a:p>
                  </a:txBody>
                  <a:tcPr marL="0" marR="0" marT="0" marB="0">
                    <a:lnL>
                      <a:noFill/>
                    </a:lnL>
                    <a:lnR>
                      <a:noFill/>
                    </a:lnR>
                    <a:lnT>
                      <a:noFill/>
                    </a:lnT>
                    <a:lnB>
                      <a:noFill/>
                    </a:lnB>
                    <a:solidFill>
                      <a:srgbClr val="FFFFFF"/>
                    </a:solidFill>
                  </a:tcPr>
                </a:tc>
                <a:tc>
                  <a:txBody>
                    <a:bodyPr/>
                    <a:lstStyle/>
                    <a:p>
                      <a:endParaRPr lang="tr-TR" sz="200"/>
                    </a:p>
                  </a:txBody>
                  <a:tcPr marL="7844" marR="7844" marT="3922" marB="3922">
                    <a:lnL>
                      <a:noFill/>
                    </a:lnL>
                  </a:tcPr>
                </a:tc>
                <a:tc>
                  <a:txBody>
                    <a:bodyPr/>
                    <a:lstStyle/>
                    <a:p>
                      <a:endParaRPr lang="tr-TR" sz="200"/>
                    </a:p>
                  </a:txBody>
                  <a:tcPr marL="7844" marR="7844" marT="3922" marB="3922"/>
                </a:tc>
                <a:extLst>
                  <a:ext uri="{0D108BD9-81ED-4DB2-BD59-A6C34878D82A}">
                    <a16:rowId xmlns="" xmlns:a16="http://schemas.microsoft.com/office/drawing/2014/main" val="10000"/>
                  </a:ext>
                </a:extLst>
              </a:tr>
              <a:tr h="38324">
                <a:tc vMerge="1">
                  <a:txBody>
                    <a:bodyPr/>
                    <a:lstStyle/>
                    <a:p>
                      <a:endParaRPr lang="tr-TR"/>
                    </a:p>
                  </a:txBody>
                  <a:tcPr/>
                </a:tc>
                <a:tc>
                  <a:txBody>
                    <a:bodyPr/>
                    <a:lstStyle/>
                    <a:p>
                      <a:endParaRPr lang="tr-TR" sz="200"/>
                    </a:p>
                  </a:txBody>
                  <a:tcPr marL="0" marR="0" marT="0" marB="0">
                    <a:lnL>
                      <a:noFill/>
                    </a:lnL>
                    <a:lnR>
                      <a:noFill/>
                    </a:lnR>
                    <a:lnB w="12700" cap="flat" cmpd="sng" algn="ctr">
                      <a:solidFill>
                        <a:schemeClr val="tx1"/>
                      </a:solidFill>
                      <a:prstDash val="solid"/>
                      <a:round/>
                      <a:headEnd type="none" w="med" len="med"/>
                      <a:tailEnd type="none" w="med" len="med"/>
                    </a:lnB>
                    <a:solidFill>
                      <a:srgbClr val="FFFFFF"/>
                    </a:solidFill>
                  </a:tcPr>
                </a:tc>
                <a:tc>
                  <a:txBody>
                    <a:bodyPr/>
                    <a:lstStyle/>
                    <a:p>
                      <a:endParaRPr lang="tr-TR" sz="200"/>
                    </a:p>
                  </a:txBody>
                  <a:tcPr marL="7844" marR="7844" marT="3922" marB="3922">
                    <a:lnL>
                      <a:noFill/>
                    </a:lnL>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57822">
                <a:tc vMerge="1">
                  <a:txBody>
                    <a:bodyPr/>
                    <a:lstStyle/>
                    <a:p>
                      <a:endParaRPr lang="tr-TR"/>
                    </a:p>
                  </a:txBody>
                  <a:tcPr/>
                </a:tc>
                <a:tc>
                  <a:txBody>
                    <a:bodyPr/>
                    <a:lstStyle/>
                    <a:p>
                      <a:pPr algn="ctr"/>
                      <a:r>
                        <a:rPr lang="tr-TR" sz="2000" b="1" dirty="0"/>
                        <a:t>SONUÇ</a:t>
                      </a:r>
                      <a:endParaRPr lang="tr-TR" sz="2000" dirty="0"/>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pPr algn="ctr"/>
                      <a:r>
                        <a:rPr lang="tr-TR" sz="2000" b="1" dirty="0"/>
                        <a:t>KONTROL DERECESİ</a:t>
                      </a:r>
                      <a:endParaRPr lang="tr-TR" sz="2000" dirty="0"/>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 xmlns:a16="http://schemas.microsoft.com/office/drawing/2014/main" val="10002"/>
                  </a:ext>
                </a:extLst>
              </a:tr>
              <a:tr h="851262">
                <a:tc vMerge="1">
                  <a:txBody>
                    <a:bodyPr/>
                    <a:lstStyle/>
                    <a:p>
                      <a:endParaRPr lang="tr-TR"/>
                    </a:p>
                  </a:txBody>
                  <a:tcPr/>
                </a:tc>
                <a:tc>
                  <a:txBody>
                    <a:bodyPr/>
                    <a:lstStyle/>
                    <a:p>
                      <a:pPr algn="ctr"/>
                      <a:r>
                        <a:rPr lang="tr-TR" sz="2000" dirty="0"/>
                        <a:t>VAR</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Kontrol var, sistemin çalışması ekipmanla da takip ediliyor </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969552">
                <a:tc vMerge="1">
                  <a:txBody>
                    <a:bodyPr/>
                    <a:lstStyle/>
                    <a:p>
                      <a:endParaRPr lang="tr-TR"/>
                    </a:p>
                  </a:txBody>
                  <a:tcPr/>
                </a:tc>
                <a:tc>
                  <a:txBody>
                    <a:bodyPr/>
                    <a:lstStyle/>
                    <a:p>
                      <a:pPr algn="ctr"/>
                      <a:r>
                        <a:rPr lang="tr-TR" sz="2000" dirty="0"/>
                        <a:t>ORTA</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Kontrol var, ancak birim amiri gözetimi ile yapılıyor</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969552">
                <a:tc vMerge="1">
                  <a:txBody>
                    <a:bodyPr/>
                    <a:lstStyle/>
                    <a:p>
                      <a:endParaRPr lang="tr-TR"/>
                    </a:p>
                  </a:txBody>
                  <a:tcPr/>
                </a:tc>
                <a:tc>
                  <a:txBody>
                    <a:bodyPr/>
                    <a:lstStyle/>
                    <a:p>
                      <a:pPr algn="ctr"/>
                      <a:r>
                        <a:rPr lang="tr-TR" sz="2000"/>
                        <a:t>ZAYIF</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Belli aralıklarla çalışanların uyarılması sağlanıyor</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593103">
                <a:tc vMerge="1">
                  <a:txBody>
                    <a:bodyPr/>
                    <a:lstStyle/>
                    <a:p>
                      <a:endParaRPr lang="tr-TR"/>
                    </a:p>
                  </a:txBody>
                  <a:tcPr/>
                </a:tc>
                <a:tc>
                  <a:txBody>
                    <a:bodyPr/>
                    <a:lstStyle/>
                    <a:p>
                      <a:pPr algn="ctr"/>
                      <a:r>
                        <a:rPr lang="tr-TR" sz="2000" dirty="0"/>
                        <a:t>YOK</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Tamamen çalışanın </a:t>
                      </a:r>
                      <a:r>
                        <a:rPr lang="tr-TR" sz="2000" dirty="0" smtClean="0"/>
                        <a:t>inisiyatifinde</a:t>
                      </a:r>
                      <a:endParaRPr lang="tr-TR" sz="2000" dirty="0"/>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480010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şiddeti</a:t>
            </a:r>
            <a:r>
              <a:rPr lang="tr-TR" sz="2400" dirty="0"/>
              <a:t>:</a:t>
            </a:r>
          </a:p>
          <a:p>
            <a:pPr algn="ctr" eaLnBrk="1" hangingPunct="1"/>
            <a:endParaRPr lang="tr-TR" sz="2300" dirty="0"/>
          </a:p>
        </p:txBody>
      </p:sp>
      <p:graphicFrame>
        <p:nvGraphicFramePr>
          <p:cNvPr id="5" name="7 Tablo"/>
          <p:cNvGraphicFramePr>
            <a:graphicFrameLocks noGrp="1"/>
          </p:cNvGraphicFramePr>
          <p:nvPr/>
        </p:nvGraphicFramePr>
        <p:xfrm>
          <a:off x="785813" y="2143125"/>
          <a:ext cx="8143875" cy="4578352"/>
        </p:xfrm>
        <a:graphic>
          <a:graphicData uri="http://schemas.openxmlformats.org/drawingml/2006/table">
            <a:tbl>
              <a:tblPr/>
              <a:tblGrid>
                <a:gridCol w="26086">
                  <a:extLst>
                    <a:ext uri="{9D8B030D-6E8A-4147-A177-3AD203B41FA5}">
                      <a16:colId xmlns="" xmlns:a16="http://schemas.microsoft.com/office/drawing/2014/main" val="20000"/>
                    </a:ext>
                  </a:extLst>
                </a:gridCol>
                <a:gridCol w="1545539">
                  <a:extLst>
                    <a:ext uri="{9D8B030D-6E8A-4147-A177-3AD203B41FA5}">
                      <a16:colId xmlns="" xmlns:a16="http://schemas.microsoft.com/office/drawing/2014/main" val="20001"/>
                    </a:ext>
                  </a:extLst>
                </a:gridCol>
                <a:gridCol w="6572250">
                  <a:extLst>
                    <a:ext uri="{9D8B030D-6E8A-4147-A177-3AD203B41FA5}">
                      <a16:colId xmlns="" xmlns:a16="http://schemas.microsoft.com/office/drawing/2014/main" val="20002"/>
                    </a:ext>
                  </a:extLst>
                </a:gridCol>
              </a:tblGrid>
              <a:tr h="306956">
                <a:tc rowSpan="3">
                  <a:txBody>
                    <a:bodyPr/>
                    <a:lstStyle/>
                    <a:p>
                      <a:endParaRPr lang="tr-TR" sz="20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b="1" dirty="0"/>
                        <a:t>SONUÇ</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r>
                        <a:rPr lang="tr-TR" sz="2000" b="1" dirty="0" smtClean="0"/>
                        <a:t> DERECELENDİRME</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 xmlns:a16="http://schemas.microsoft.com/office/drawing/2014/main" val="10000"/>
                  </a:ext>
                </a:extLst>
              </a:tr>
              <a:tr h="2135746">
                <a:tc vMerge="1">
                  <a:txBody>
                    <a:bodyPr/>
                    <a:lstStyle/>
                    <a:p>
                      <a:endParaRPr lang="tr-TR"/>
                    </a:p>
                  </a:txBody>
                  <a:tcPr/>
                </a:tc>
                <a:tc>
                  <a:txBody>
                    <a:bodyPr/>
                    <a:lstStyle/>
                    <a:p>
                      <a:pPr algn="ctr"/>
                      <a:r>
                        <a:rPr lang="tr-TR" sz="2000" b="1" dirty="0"/>
                        <a:t>ÇOK HAFİF</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a:t>Personel :</a:t>
                      </a:r>
                      <a:r>
                        <a:rPr lang="tr-TR" sz="2000" dirty="0"/>
                        <a:t> Hafif sıyrıklar, 3 günden az iş günü kayıplı kazalar. </a:t>
                      </a:r>
                      <a:endParaRPr lang="tr-TR" sz="2000" dirty="0" smtClean="0"/>
                    </a:p>
                    <a:p>
                      <a:r>
                        <a:rPr lang="tr-TR" sz="2000" b="1" dirty="0" smtClean="0"/>
                        <a:t>Toplum</a:t>
                      </a:r>
                      <a:r>
                        <a:rPr lang="tr-TR" sz="2000" b="1" dirty="0"/>
                        <a:t>   :</a:t>
                      </a:r>
                      <a:r>
                        <a:rPr lang="tr-TR" sz="2000" dirty="0"/>
                        <a:t> Direkt etki yok. </a:t>
                      </a:r>
                    </a:p>
                    <a:p>
                      <a:r>
                        <a:rPr lang="tr-TR" sz="2000" b="1" dirty="0"/>
                        <a:t>Çevre      :</a:t>
                      </a:r>
                      <a:r>
                        <a:rPr lang="tr-TR" sz="2000" dirty="0"/>
                        <a:t> Tamamen kontrol altında </a:t>
                      </a:r>
                      <a:r>
                        <a:rPr lang="tr-TR" sz="2000" dirty="0" smtClean="0"/>
                        <a:t>tutulabilecek </a:t>
                      </a:r>
                      <a:r>
                        <a:rPr lang="tr-TR" sz="2000" dirty="0"/>
                        <a:t>çevresel etki </a:t>
                      </a:r>
                    </a:p>
                    <a:p>
                      <a:r>
                        <a:rPr lang="tr-TR" sz="2000" b="1" dirty="0"/>
                        <a:t>Ekipman :</a:t>
                      </a:r>
                      <a:r>
                        <a:rPr lang="tr-TR" sz="2000" dirty="0"/>
                        <a:t> Fabrika hasarı/kayıp değeri yaklaşık 1 – 1,000 $ arası</a:t>
                      </a:r>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r h="2135648">
                <a:tc vMerge="1">
                  <a:txBody>
                    <a:bodyPr/>
                    <a:lstStyle/>
                    <a:p>
                      <a:endParaRPr lang="tr-TR"/>
                    </a:p>
                  </a:txBody>
                  <a:tcPr/>
                </a:tc>
                <a:tc>
                  <a:txBody>
                    <a:bodyPr/>
                    <a:lstStyle/>
                    <a:p>
                      <a:pPr algn="ctr"/>
                      <a:r>
                        <a:rPr lang="tr-TR" sz="2000" b="1" dirty="0"/>
                        <a:t>HAFİF</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a:t>Personel :</a:t>
                      </a:r>
                      <a:r>
                        <a:rPr lang="tr-TR" sz="2000" dirty="0"/>
                        <a:t> İlk yardım gerektiren yaralanmalar. </a:t>
                      </a:r>
                      <a:endParaRPr lang="tr-TR" sz="2000" dirty="0" smtClean="0"/>
                    </a:p>
                    <a:p>
                      <a:r>
                        <a:rPr lang="tr-TR" sz="2000" b="1" dirty="0" smtClean="0"/>
                        <a:t>Toplum</a:t>
                      </a:r>
                      <a:r>
                        <a:rPr lang="tr-TR" sz="2000" b="1" dirty="0"/>
                        <a:t>   :</a:t>
                      </a:r>
                      <a:r>
                        <a:rPr lang="tr-TR" sz="2000" dirty="0"/>
                        <a:t> Koku veya gürültü yayılması sonucu rahatsızlık verilmesi, direkt etki yok. </a:t>
                      </a:r>
                    </a:p>
                    <a:p>
                      <a:r>
                        <a:rPr lang="tr-TR" sz="2000" b="1" dirty="0"/>
                        <a:t>Çevre      :</a:t>
                      </a:r>
                      <a:r>
                        <a:rPr lang="tr-TR" sz="2000" dirty="0"/>
                        <a:t> Kontrol altına alınabilecek lokal çevresel etki </a:t>
                      </a:r>
                    </a:p>
                    <a:p>
                      <a:r>
                        <a:rPr lang="tr-TR" sz="2000" b="1" dirty="0"/>
                        <a:t>Ekipman :</a:t>
                      </a:r>
                      <a:r>
                        <a:rPr lang="tr-TR" sz="2000" dirty="0"/>
                        <a:t> Fabrika hasarı/kayıp değeri yaklaşık 1,000 – 10,000 $ arası</a:t>
                      </a:r>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726998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şiddeti</a:t>
            </a:r>
            <a:r>
              <a:rPr lang="tr-TR" sz="2400" dirty="0"/>
              <a:t>:</a:t>
            </a:r>
          </a:p>
          <a:p>
            <a:pPr algn="ctr" eaLnBrk="1" hangingPunct="1"/>
            <a:endParaRPr lang="tr-TR" sz="2300" dirty="0"/>
          </a:p>
        </p:txBody>
      </p:sp>
      <p:graphicFrame>
        <p:nvGraphicFramePr>
          <p:cNvPr id="5" name="8 Tablo"/>
          <p:cNvGraphicFramePr>
            <a:graphicFrameLocks noGrp="1"/>
          </p:cNvGraphicFramePr>
          <p:nvPr/>
        </p:nvGraphicFramePr>
        <p:xfrm>
          <a:off x="714375" y="2143125"/>
          <a:ext cx="8072438" cy="4341813"/>
        </p:xfrm>
        <a:graphic>
          <a:graphicData uri="http://schemas.openxmlformats.org/drawingml/2006/table">
            <a:tbl>
              <a:tblPr/>
              <a:tblGrid>
                <a:gridCol w="28139">
                  <a:extLst>
                    <a:ext uri="{9D8B030D-6E8A-4147-A177-3AD203B41FA5}">
                      <a16:colId xmlns="" xmlns:a16="http://schemas.microsoft.com/office/drawing/2014/main" val="20000"/>
                    </a:ext>
                  </a:extLst>
                </a:gridCol>
                <a:gridCol w="1013465">
                  <a:extLst>
                    <a:ext uri="{9D8B030D-6E8A-4147-A177-3AD203B41FA5}">
                      <a16:colId xmlns="" xmlns:a16="http://schemas.microsoft.com/office/drawing/2014/main" val="20001"/>
                    </a:ext>
                  </a:extLst>
                </a:gridCol>
                <a:gridCol w="7030834">
                  <a:extLst>
                    <a:ext uri="{9D8B030D-6E8A-4147-A177-3AD203B41FA5}">
                      <a16:colId xmlns="" xmlns:a16="http://schemas.microsoft.com/office/drawing/2014/main" val="20002"/>
                    </a:ext>
                  </a:extLst>
                </a:gridCol>
              </a:tblGrid>
              <a:tr h="2135275">
                <a:tc rowSpan="2">
                  <a:txBody>
                    <a:bodyPr/>
                    <a:lstStyle/>
                    <a:p>
                      <a:endParaRPr lang="tr-TR" sz="14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b="1" dirty="0"/>
                        <a:t>ORTA</a:t>
                      </a:r>
                      <a:endParaRPr lang="tr-TR" sz="2000" dirty="0"/>
                    </a:p>
                  </a:txBody>
                  <a:tcPr marL="841" marR="841" marT="841" marB="8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smtClean="0"/>
                        <a:t> Personel </a:t>
                      </a:r>
                      <a:r>
                        <a:rPr lang="tr-TR" sz="2000" b="1" dirty="0"/>
                        <a:t>:</a:t>
                      </a:r>
                      <a:r>
                        <a:rPr lang="tr-TR" sz="2000" dirty="0"/>
                        <a:t> Doktor müdahalesi gerektiren şiddetli yaralanmalar ve meslek hastalıkları </a:t>
                      </a:r>
                      <a:endParaRPr lang="tr-TR" sz="2000" dirty="0" smtClean="0"/>
                    </a:p>
                    <a:p>
                      <a:r>
                        <a:rPr lang="tr-TR" sz="2000" b="1" dirty="0" smtClean="0"/>
                        <a:t> Toplum</a:t>
                      </a:r>
                      <a:r>
                        <a:rPr lang="tr-TR" sz="2000" b="1" dirty="0"/>
                        <a:t>   :</a:t>
                      </a:r>
                      <a:r>
                        <a:rPr lang="tr-TR" sz="2000" dirty="0"/>
                        <a:t> Doktor müdahalesi gerektiren şiddetli yaralanmalar </a:t>
                      </a:r>
                    </a:p>
                    <a:p>
                      <a:r>
                        <a:rPr lang="tr-TR" sz="2000" b="1" dirty="0" smtClean="0"/>
                        <a:t> Çevre</a:t>
                      </a:r>
                      <a:r>
                        <a:rPr lang="tr-TR" sz="2000" b="1" dirty="0"/>
                        <a:t>      :</a:t>
                      </a:r>
                      <a:r>
                        <a:rPr lang="tr-TR" sz="2000" dirty="0"/>
                        <a:t> Kontrol altına alınamayan küçük düzeyli çevresel etki </a:t>
                      </a:r>
                    </a:p>
                    <a:p>
                      <a:r>
                        <a:rPr lang="tr-TR" sz="2000" b="1" dirty="0" smtClean="0"/>
                        <a:t> Ekipman </a:t>
                      </a:r>
                      <a:r>
                        <a:rPr lang="tr-TR" sz="2000" b="1" dirty="0"/>
                        <a:t>:</a:t>
                      </a:r>
                      <a:r>
                        <a:rPr lang="tr-TR" sz="2000" dirty="0"/>
                        <a:t> Fabrika hasarı/kayıp değeri yaklaşık 10,000 – 100,000 $ arası</a:t>
                      </a:r>
                    </a:p>
                  </a:txBody>
                  <a:tcPr marL="841" marR="841" marT="841" marB="8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r h="2206538">
                <a:tc vMerge="1">
                  <a:txBody>
                    <a:bodyPr/>
                    <a:lstStyle/>
                    <a:p>
                      <a:endParaRPr lang="tr-TR"/>
                    </a:p>
                  </a:txBody>
                  <a:tcPr/>
                </a:tc>
                <a:tc>
                  <a:txBody>
                    <a:bodyPr/>
                    <a:lstStyle/>
                    <a:p>
                      <a:pPr algn="ctr"/>
                      <a:r>
                        <a:rPr lang="tr-TR" sz="2000" b="1" dirty="0"/>
                        <a:t>CİDDİ</a:t>
                      </a:r>
                      <a:endParaRPr lang="tr-TR" sz="2000" dirty="0"/>
                    </a:p>
                  </a:txBody>
                  <a:tcPr marL="841" marR="841" marT="841" marB="8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smtClean="0"/>
                        <a:t> Personel </a:t>
                      </a:r>
                      <a:r>
                        <a:rPr lang="tr-TR" sz="2000" b="1" dirty="0"/>
                        <a:t>:</a:t>
                      </a:r>
                      <a:r>
                        <a:rPr lang="tr-TR" sz="2000" dirty="0"/>
                        <a:t> Hayatı tehdit edici yaralanma, akut zehirlenmeli meslek hastalığı veya kaza yada meslek hastalığı sonucu bir kişinin ölümü </a:t>
                      </a:r>
                      <a:r>
                        <a:rPr lang="tr-TR" sz="2000" dirty="0" smtClean="0"/>
                        <a:t>        </a:t>
                      </a:r>
                      <a:r>
                        <a:rPr lang="tr-TR" sz="2000" b="1" dirty="0" smtClean="0"/>
                        <a:t>Toplum</a:t>
                      </a:r>
                      <a:r>
                        <a:rPr lang="tr-TR" sz="2000" b="1" dirty="0"/>
                        <a:t>   :</a:t>
                      </a:r>
                      <a:r>
                        <a:rPr lang="tr-TR" sz="2000" dirty="0"/>
                        <a:t> Hayatı tehdit edici yaralanma veya kaza sonucu bir kişinin ölümü </a:t>
                      </a:r>
                    </a:p>
                    <a:p>
                      <a:r>
                        <a:rPr lang="tr-TR" sz="2000" b="1" dirty="0" smtClean="0"/>
                        <a:t> Çevre</a:t>
                      </a:r>
                      <a:r>
                        <a:rPr lang="tr-TR" sz="2000" b="1" dirty="0"/>
                        <a:t>      :</a:t>
                      </a:r>
                      <a:r>
                        <a:rPr lang="tr-TR" sz="2000" dirty="0"/>
                        <a:t> Kontrol altına alınamayan orta düzeyli çevresel etki </a:t>
                      </a:r>
                    </a:p>
                    <a:p>
                      <a:r>
                        <a:rPr lang="tr-TR" sz="2000" b="1" dirty="0" smtClean="0"/>
                        <a:t> Ekipman </a:t>
                      </a:r>
                      <a:r>
                        <a:rPr lang="tr-TR" sz="2000" b="1" dirty="0"/>
                        <a:t>:</a:t>
                      </a:r>
                      <a:r>
                        <a:rPr lang="tr-TR" sz="2000" dirty="0"/>
                        <a:t> Fabrika hasarı/kayıp değeri yaklaşık 100,000 – 1,000,000 $ arası</a:t>
                      </a:r>
                    </a:p>
                  </a:txBody>
                  <a:tcPr marL="841" marR="841" marT="841" marB="8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89381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şiddeti</a:t>
            </a:r>
            <a:r>
              <a:rPr lang="tr-TR" sz="2400" dirty="0"/>
              <a:t>:</a:t>
            </a:r>
          </a:p>
          <a:p>
            <a:pPr algn="ctr" eaLnBrk="1" hangingPunct="1"/>
            <a:endParaRPr lang="tr-TR" sz="2300" dirty="0"/>
          </a:p>
        </p:txBody>
      </p:sp>
      <p:graphicFrame>
        <p:nvGraphicFramePr>
          <p:cNvPr id="5" name="9 Tablo"/>
          <p:cNvGraphicFramePr>
            <a:graphicFrameLocks noGrp="1"/>
          </p:cNvGraphicFramePr>
          <p:nvPr/>
        </p:nvGraphicFramePr>
        <p:xfrm>
          <a:off x="571500" y="2286000"/>
          <a:ext cx="8429625" cy="2744788"/>
        </p:xfrm>
        <a:graphic>
          <a:graphicData uri="http://schemas.openxmlformats.org/drawingml/2006/table">
            <a:tbl>
              <a:tblPr/>
              <a:tblGrid>
                <a:gridCol w="26191">
                  <a:extLst>
                    <a:ext uri="{9D8B030D-6E8A-4147-A177-3AD203B41FA5}">
                      <a16:colId xmlns="" xmlns:a16="http://schemas.microsoft.com/office/drawing/2014/main" val="20000"/>
                    </a:ext>
                  </a:extLst>
                </a:gridCol>
                <a:gridCol w="1299751">
                  <a:extLst>
                    <a:ext uri="{9D8B030D-6E8A-4147-A177-3AD203B41FA5}">
                      <a16:colId xmlns="" xmlns:a16="http://schemas.microsoft.com/office/drawing/2014/main" val="20001"/>
                    </a:ext>
                  </a:extLst>
                </a:gridCol>
                <a:gridCol w="7103683">
                  <a:extLst>
                    <a:ext uri="{9D8B030D-6E8A-4147-A177-3AD203B41FA5}">
                      <a16:colId xmlns="" xmlns:a16="http://schemas.microsoft.com/office/drawing/2014/main" val="20002"/>
                    </a:ext>
                  </a:extLst>
                </a:gridCol>
              </a:tblGrid>
              <a:tr h="2744788">
                <a:tc>
                  <a:txBody>
                    <a:bodyPr/>
                    <a:lstStyle/>
                    <a:p>
                      <a:endParaRPr lang="tr-TR" sz="1400" dirty="0"/>
                    </a:p>
                  </a:txBody>
                  <a:tcPr marL="0" marR="0" marT="0" marB="0">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tr-TR" sz="2000" b="1" dirty="0"/>
                        <a:t>ÇOK CİDDİ</a:t>
                      </a:r>
                      <a:endParaRPr lang="tr-TR" sz="2000" dirty="0"/>
                    </a:p>
                  </a:txBody>
                  <a:tcPr marL="697" marR="697" marT="697" marB="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smtClean="0"/>
                        <a:t> Personel </a:t>
                      </a:r>
                      <a:r>
                        <a:rPr lang="tr-TR" sz="2000" b="1" dirty="0"/>
                        <a:t>:</a:t>
                      </a:r>
                      <a:r>
                        <a:rPr lang="tr-TR" sz="2000" dirty="0"/>
                        <a:t> Birçok çalışanın hayatını tehdit edici şekilde yaralanması, meslek hastalığına yakalanması veya kaza yada meslek hastalığı sonucunda ölmesi  </a:t>
                      </a:r>
                      <a:endParaRPr lang="tr-TR" sz="2000" dirty="0" smtClean="0"/>
                    </a:p>
                    <a:p>
                      <a:r>
                        <a:rPr lang="tr-TR" sz="2000" b="1" dirty="0" smtClean="0"/>
                        <a:t> Toplum</a:t>
                      </a:r>
                      <a:r>
                        <a:rPr lang="tr-TR" sz="2000" b="1" dirty="0"/>
                        <a:t>   :</a:t>
                      </a:r>
                      <a:r>
                        <a:rPr lang="tr-TR" sz="2000" dirty="0"/>
                        <a:t> Hayatı tehdit edici şekilde yaralanma, meslek hastalığına yakalanma veya kaza yada meslek hastalığı sonucu birden çok ölüm  </a:t>
                      </a:r>
                    </a:p>
                    <a:p>
                      <a:r>
                        <a:rPr lang="tr-TR" sz="2000" b="1" dirty="0" smtClean="0"/>
                        <a:t> Çevre</a:t>
                      </a:r>
                      <a:r>
                        <a:rPr lang="tr-TR" sz="2000" b="1" dirty="0"/>
                        <a:t>      :</a:t>
                      </a:r>
                      <a:r>
                        <a:rPr lang="tr-TR" sz="2000" dirty="0"/>
                        <a:t> Kontrol altına alınamayan büyük çaplı çevresel etki </a:t>
                      </a:r>
                    </a:p>
                    <a:p>
                      <a:r>
                        <a:rPr lang="tr-TR" sz="2000" b="1" dirty="0" smtClean="0"/>
                        <a:t> Ekipman </a:t>
                      </a:r>
                      <a:r>
                        <a:rPr lang="tr-TR" sz="2000" b="1" dirty="0"/>
                        <a:t>:</a:t>
                      </a:r>
                      <a:r>
                        <a:rPr lang="tr-TR" sz="2000" dirty="0"/>
                        <a:t> Fabrika hasarı/kayıp değeri yaklaşık 1,000,0000 $ ve üzeri</a:t>
                      </a:r>
                    </a:p>
                  </a:txBody>
                  <a:tcPr marL="697" marR="697" marT="697" marB="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4164391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a:t>
            </a:r>
            <a:r>
              <a:rPr lang="tr-TR" sz="2400" b="1" dirty="0"/>
              <a:t>önceki kazaların sonucu</a:t>
            </a:r>
            <a:r>
              <a:rPr lang="tr-TR" sz="2400" dirty="0"/>
              <a:t>:</a:t>
            </a:r>
          </a:p>
          <a:p>
            <a:pPr algn="ctr" eaLnBrk="1" hangingPunct="1"/>
            <a:endParaRPr lang="tr-TR" sz="2300" dirty="0"/>
          </a:p>
        </p:txBody>
      </p:sp>
      <p:graphicFrame>
        <p:nvGraphicFramePr>
          <p:cNvPr id="5" name="7 Tablo"/>
          <p:cNvGraphicFramePr>
            <a:graphicFrameLocks noGrp="1"/>
          </p:cNvGraphicFramePr>
          <p:nvPr/>
        </p:nvGraphicFramePr>
        <p:xfrm>
          <a:off x="1143000" y="2143125"/>
          <a:ext cx="7119938" cy="3443289"/>
        </p:xfrm>
        <a:graphic>
          <a:graphicData uri="http://schemas.openxmlformats.org/drawingml/2006/table">
            <a:tbl>
              <a:tblPr/>
              <a:tblGrid>
                <a:gridCol w="25402">
                  <a:extLst>
                    <a:ext uri="{9D8B030D-6E8A-4147-A177-3AD203B41FA5}">
                      <a16:colId xmlns="" xmlns:a16="http://schemas.microsoft.com/office/drawing/2014/main" val="20000"/>
                    </a:ext>
                  </a:extLst>
                </a:gridCol>
                <a:gridCol w="1189152">
                  <a:extLst>
                    <a:ext uri="{9D8B030D-6E8A-4147-A177-3AD203B41FA5}">
                      <a16:colId xmlns="" xmlns:a16="http://schemas.microsoft.com/office/drawing/2014/main" val="20001"/>
                    </a:ext>
                  </a:extLst>
                </a:gridCol>
                <a:gridCol w="5905384">
                  <a:extLst>
                    <a:ext uri="{9D8B030D-6E8A-4147-A177-3AD203B41FA5}">
                      <a16:colId xmlns="" xmlns:a16="http://schemas.microsoft.com/office/drawing/2014/main" val="20002"/>
                    </a:ext>
                  </a:extLst>
                </a:gridCol>
              </a:tblGrid>
              <a:tr h="32215">
                <a:tc rowSpan="8">
                  <a:txBody>
                    <a:bodyPr/>
                    <a:lstStyle/>
                    <a:p>
                      <a:endParaRPr lang="tr-TR" sz="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6811" marR="6811" marT="3406" marB="3406">
                    <a:lnL w="12700" cap="flat" cmpd="sng" algn="ctr">
                      <a:solidFill>
                        <a:schemeClr val="tx1"/>
                      </a:solidFill>
                      <a:prstDash val="solid"/>
                      <a:round/>
                      <a:headEnd type="none" w="med" len="med"/>
                      <a:tailEnd type="none" w="med" len="med"/>
                    </a:lnL>
                  </a:tcPr>
                </a:tc>
                <a:tc>
                  <a:txBody>
                    <a:bodyPr/>
                    <a:lstStyle/>
                    <a:p>
                      <a:endParaRPr lang="tr-TR" sz="100"/>
                    </a:p>
                  </a:txBody>
                  <a:tcPr marL="6811" marR="6811" marT="3406" marB="3406"/>
                </a:tc>
                <a:extLst>
                  <a:ext uri="{0D108BD9-81ED-4DB2-BD59-A6C34878D82A}">
                    <a16:rowId xmlns="" xmlns:a16="http://schemas.microsoft.com/office/drawing/2014/main" val="10000"/>
                  </a:ext>
                </a:extLst>
              </a:tr>
              <a:tr h="32215">
                <a:tc vMerge="1">
                  <a:txBody>
                    <a:bodyPr/>
                    <a:lstStyle/>
                    <a:p>
                      <a:endParaRPr lang="tr-TR"/>
                    </a:p>
                  </a:txBody>
                  <a:tcPr/>
                </a:tc>
                <a:tc>
                  <a:txBody>
                    <a:bodyPr/>
                    <a:lstStyle/>
                    <a:p>
                      <a:endParaRPr lang="tr-TR" sz="100"/>
                    </a:p>
                  </a:txBody>
                  <a:tcPr marL="0" marR="0" marT="0" marB="0">
                    <a:lnL w="12700" cap="flat" cmpd="sng" algn="ctr">
                      <a:solidFill>
                        <a:schemeClr val="tx1"/>
                      </a:solidFill>
                      <a:prstDash val="solid"/>
                      <a:round/>
                      <a:headEnd type="none" w="med" len="med"/>
                      <a:tailEnd type="none" w="med" len="med"/>
                    </a:lnL>
                    <a:lnR>
                      <a:noFill/>
                    </a:lnR>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6811" marR="6811" marT="3406" marB="3406">
                    <a:lnL>
                      <a:noFill/>
                    </a:lnL>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9104">
                <a:tc vMerge="1">
                  <a:txBody>
                    <a:bodyPr/>
                    <a:lstStyle/>
                    <a:p>
                      <a:endParaRPr lang="tr-TR"/>
                    </a:p>
                  </a:txBody>
                  <a:tcPr/>
                </a:tc>
                <a:tc>
                  <a:txBody>
                    <a:bodyPr/>
                    <a:lstStyle/>
                    <a:p>
                      <a:pPr algn="ctr"/>
                      <a:r>
                        <a:rPr lang="tr-TR" sz="2000" b="1" dirty="0">
                          <a:latin typeface="+mj-lt"/>
                        </a:rPr>
                        <a:t>SONUÇ</a:t>
                      </a:r>
                      <a:endParaRPr lang="tr-TR" sz="2000" dirty="0">
                        <a:latin typeface="+mj-lt"/>
                      </a:endParaRPr>
                    </a:p>
                  </a:txBody>
                  <a:tcPr marL="2128" marR="2128" marT="2128" marB="2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r>
                        <a:rPr lang="tr-TR" sz="2000" b="1" dirty="0" smtClean="0">
                          <a:latin typeface="+mj-lt"/>
                        </a:rPr>
                        <a:t> ÖNCEKİ </a:t>
                      </a:r>
                      <a:r>
                        <a:rPr lang="tr-TR" sz="2000" b="1" dirty="0">
                          <a:latin typeface="+mj-lt"/>
                        </a:rPr>
                        <a:t>KAZALAR</a:t>
                      </a:r>
                      <a:endParaRPr lang="tr-TR" sz="2000" dirty="0">
                        <a:latin typeface="+mj-lt"/>
                      </a:endParaRPr>
                    </a:p>
                  </a:txBody>
                  <a:tcPr marL="2128" marR="2128" marT="2128" marB="2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 xmlns:a16="http://schemas.microsoft.com/office/drawing/2014/main" val="10002"/>
                  </a:ext>
                </a:extLst>
              </a:tr>
              <a:tr h="613951">
                <a:tc vMerge="1">
                  <a:txBody>
                    <a:bodyPr/>
                    <a:lstStyle/>
                    <a:p>
                      <a:endParaRPr lang="tr-TR"/>
                    </a:p>
                  </a:txBody>
                  <a:tcPr/>
                </a:tc>
                <a:tc>
                  <a:txBody>
                    <a:bodyPr/>
                    <a:lstStyle/>
                    <a:p>
                      <a:pPr algn="ctr"/>
                      <a:r>
                        <a:rPr lang="tr-TR" sz="2000" dirty="0">
                          <a:latin typeface="+mj-lt"/>
                        </a:rPr>
                        <a:t>Ö</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Ölümlü </a:t>
                      </a:r>
                      <a:r>
                        <a:rPr lang="tr-TR" sz="2000" dirty="0">
                          <a:latin typeface="+mj-lt"/>
                        </a:rPr>
                        <a:t>kaza </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613951">
                <a:tc vMerge="1">
                  <a:txBody>
                    <a:bodyPr/>
                    <a:lstStyle/>
                    <a:p>
                      <a:endParaRPr lang="tr-TR"/>
                    </a:p>
                  </a:txBody>
                  <a:tcPr/>
                </a:tc>
                <a:tc>
                  <a:txBody>
                    <a:bodyPr/>
                    <a:lstStyle/>
                    <a:p>
                      <a:pPr algn="ctr"/>
                      <a:r>
                        <a:rPr lang="tr-TR" sz="2000" dirty="0">
                          <a:latin typeface="+mj-lt"/>
                        </a:rPr>
                        <a:t>UK</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Uzuv </a:t>
                      </a:r>
                      <a:r>
                        <a:rPr lang="tr-TR" sz="2000" dirty="0">
                          <a:latin typeface="+mj-lt"/>
                        </a:rPr>
                        <a:t>kayıplı hayati tehlike  yaratabilecek kaza, hayati tehlike yaratacak meslek hastalığı</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613951">
                <a:tc vMerge="1">
                  <a:txBody>
                    <a:bodyPr/>
                    <a:lstStyle/>
                    <a:p>
                      <a:endParaRPr lang="tr-TR"/>
                    </a:p>
                  </a:txBody>
                  <a:tcPr/>
                </a:tc>
                <a:tc>
                  <a:txBody>
                    <a:bodyPr/>
                    <a:lstStyle/>
                    <a:p>
                      <a:pPr algn="ctr"/>
                      <a:r>
                        <a:rPr lang="tr-TR" sz="2000" dirty="0">
                          <a:latin typeface="+mj-lt"/>
                        </a:rPr>
                        <a:t>İGK</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İş </a:t>
                      </a:r>
                      <a:r>
                        <a:rPr lang="tr-TR" sz="2000" dirty="0">
                          <a:latin typeface="+mj-lt"/>
                        </a:rPr>
                        <a:t>günü kaybı, uzun süreli tedavi gerektiren iş kazası veya meslek hastalığı</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613951">
                <a:tc vMerge="1">
                  <a:txBody>
                    <a:bodyPr/>
                    <a:lstStyle/>
                    <a:p>
                      <a:endParaRPr lang="tr-TR"/>
                    </a:p>
                  </a:txBody>
                  <a:tcPr/>
                </a:tc>
                <a:tc>
                  <a:txBody>
                    <a:bodyPr/>
                    <a:lstStyle/>
                    <a:p>
                      <a:pPr algn="ctr"/>
                      <a:r>
                        <a:rPr lang="tr-TR" sz="2000" dirty="0">
                          <a:latin typeface="+mj-lt"/>
                        </a:rPr>
                        <a:t>HY</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Hafif </a:t>
                      </a:r>
                      <a:r>
                        <a:rPr lang="tr-TR" sz="2000" dirty="0">
                          <a:latin typeface="+mj-lt"/>
                        </a:rPr>
                        <a:t>Yaralanma</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r h="613951">
                <a:tc vMerge="1">
                  <a:txBody>
                    <a:bodyPr/>
                    <a:lstStyle/>
                    <a:p>
                      <a:endParaRPr lang="tr-TR"/>
                    </a:p>
                  </a:txBody>
                  <a:tcPr/>
                </a:tc>
                <a:tc>
                  <a:txBody>
                    <a:bodyPr/>
                    <a:lstStyle/>
                    <a:p>
                      <a:pPr algn="ctr"/>
                      <a:r>
                        <a:rPr lang="tr-TR" sz="2000" dirty="0">
                          <a:latin typeface="+mj-lt"/>
                        </a:rPr>
                        <a:t>KRK</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Kazaya </a:t>
                      </a:r>
                      <a:r>
                        <a:rPr lang="tr-TR" sz="2000" dirty="0">
                          <a:latin typeface="+mj-lt"/>
                        </a:rPr>
                        <a:t>ramak kalma, tehlikeli durum</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55826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5143500" y="1500188"/>
            <a:ext cx="371316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endParaRPr lang="tr-TR" sz="2400"/>
          </a:p>
          <a:p>
            <a:pPr algn="ctr" eaLnBrk="1" hangingPunct="1"/>
            <a:endParaRPr lang="tr-TR" sz="2400"/>
          </a:p>
          <a:p>
            <a:pPr algn="ctr" eaLnBrk="1" hangingPunct="1"/>
            <a:r>
              <a:rPr lang="tr-TR" sz="2300"/>
              <a:t>Risk matrisi üzerinden belirlenen değerler aşağıdaki formüle yazılarak risk derecelendirme skoru elde edilir. </a:t>
            </a:r>
          </a:p>
          <a:p>
            <a:pPr algn="ctr" eaLnBrk="1" hangingPunct="1"/>
            <a:endParaRPr lang="tr-TR" sz="2300"/>
          </a:p>
          <a:p>
            <a:pPr algn="ctr" eaLnBrk="1" hangingPunct="1"/>
            <a:r>
              <a:rPr lang="tr-TR" sz="2800" b="1" u="sng"/>
              <a:t>RDS = A + B + C + D</a:t>
            </a:r>
          </a:p>
          <a:p>
            <a:pPr algn="ctr" eaLnBrk="1" hangingPunct="1"/>
            <a:endParaRPr lang="tr-TR" sz="2000"/>
          </a:p>
          <a:p>
            <a:pPr algn="ctr" eaLnBrk="1" hangingPunct="1"/>
            <a:endParaRPr lang="tr-TR" sz="20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300"/>
          </a:p>
        </p:txBody>
      </p:sp>
      <p:pic>
        <p:nvPicPr>
          <p:cNvPr id="5" name="Picture 2" descr="http://www.tisk.org.tr/images/yayinlar/yayin246/s-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2071688"/>
            <a:ext cx="485775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4113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isk.org.tr/images/yayinlar/yayin246/t-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104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3 Metin Yer Tutucusu"/>
          <p:cNvSpPr txBox="1">
            <a:spLocks/>
          </p:cNvSpPr>
          <p:nvPr/>
        </p:nvSpPr>
        <p:spPr>
          <a:xfrm>
            <a:off x="250825" y="981075"/>
            <a:ext cx="8713788" cy="7191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tr-TR" sz="3600" b="1" smtClean="0">
                <a:solidFill>
                  <a:schemeClr val="tx2"/>
                </a:solidFill>
                <a:effectLst>
                  <a:outerShdw blurRad="38100" dist="38100" dir="2700000" algn="tl">
                    <a:srgbClr val="000000">
                      <a:alpha val="43137"/>
                    </a:srgbClr>
                  </a:outerShdw>
                </a:effectLst>
                <a:latin typeface="+mj-lt"/>
                <a:ea typeface="+mj-ea"/>
                <a:cs typeface="+mj-cs"/>
              </a:rPr>
              <a:t>KARMA RİSK DEĞERLENDİRME METOTLARI </a:t>
            </a:r>
            <a:endParaRPr lang="tr-TR" sz="3600" b="1" dirty="0">
              <a:solidFill>
                <a:schemeClr val="tx2"/>
              </a:solidFill>
              <a:effectLst>
                <a:outerShdw blurRad="38100" dist="38100" dir="2700000" algn="tl">
                  <a:srgbClr val="000000">
                    <a:alpha val="43137"/>
                  </a:srgbClr>
                </a:outerShdw>
              </a:effectLst>
              <a:latin typeface="+mj-lt"/>
              <a:ea typeface="+mj-ea"/>
              <a:cs typeface="+mj-cs"/>
            </a:endParaRPr>
          </a:p>
        </p:txBody>
      </p:sp>
      <p:pic>
        <p:nvPicPr>
          <p:cNvPr id="4" name="Picture 3"/>
          <p:cNvPicPr>
            <a:picLocks noChangeAspect="1"/>
          </p:cNvPicPr>
          <p:nvPr/>
        </p:nvPicPr>
        <p:blipFill>
          <a:blip r:embed="rId2"/>
          <a:stretch>
            <a:fillRect/>
          </a:stretch>
        </p:blipFill>
        <p:spPr>
          <a:xfrm>
            <a:off x="2301107" y="2034936"/>
            <a:ext cx="6663506" cy="2584928"/>
          </a:xfrm>
          <a:prstGeom prst="rect">
            <a:avLst/>
          </a:prstGeom>
        </p:spPr>
      </p:pic>
      <p:sp>
        <p:nvSpPr>
          <p:cNvPr id="8" name="Dikdörtgen 1"/>
          <p:cNvSpPr/>
          <p:nvPr/>
        </p:nvSpPr>
        <p:spPr>
          <a:xfrm>
            <a:off x="1281113" y="5335588"/>
            <a:ext cx="8280400" cy="954107"/>
          </a:xfrm>
          <a:prstGeom prst="rect">
            <a:avLst/>
          </a:prstGeom>
        </p:spPr>
        <p:txBody>
          <a:bodyPr>
            <a:spAutoFit/>
          </a:bodyPr>
          <a:lstStyle/>
          <a:p>
            <a:pPr algn="just">
              <a:defRPr/>
            </a:pPr>
            <a:r>
              <a:rPr lang="tr-TR" sz="2800" dirty="0">
                <a:latin typeface="+mn-lt"/>
                <a:cs typeface="+mn-cs"/>
              </a:rPr>
              <a:t>Karma risk değerlendirmesi metotları aynı zamanda </a:t>
            </a:r>
            <a:r>
              <a:rPr lang="tr-TR" sz="2800" b="1" dirty="0">
                <a:solidFill>
                  <a:srgbClr val="FF0000"/>
                </a:solidFill>
                <a:latin typeface="+mn-lt"/>
                <a:cs typeface="+mn-cs"/>
              </a:rPr>
              <a:t>nicel risk değerlendirme metodu </a:t>
            </a:r>
            <a:r>
              <a:rPr lang="tr-TR" sz="2800" dirty="0">
                <a:latin typeface="+mn-lt"/>
                <a:cs typeface="+mn-cs"/>
              </a:rPr>
              <a:t>olarak ta kullanılabilir. </a:t>
            </a:r>
          </a:p>
        </p:txBody>
      </p:sp>
    </p:spTree>
    <p:extLst>
      <p:ext uri="{BB962C8B-B14F-4D97-AF65-F5344CB8AC3E}">
        <p14:creationId xmlns:p14="http://schemas.microsoft.com/office/powerpoint/2010/main" val="1118141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 Başlık"/>
          <p:cNvSpPr txBox="1">
            <a:spLocks/>
          </p:cNvSpPr>
          <p:nvPr/>
        </p:nvSpPr>
        <p:spPr>
          <a:xfrm>
            <a:off x="0" y="311151"/>
            <a:ext cx="8424862" cy="20383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925" algn="ctr">
              <a:defRPr/>
            </a:pPr>
            <a:r>
              <a:rPr lang="tr-TR" sz="4400" b="1" noProof="1" smtClean="0">
                <a:solidFill>
                  <a:schemeClr val="tx2"/>
                </a:solidFill>
                <a:effectLst>
                  <a:outerShdw blurRad="38100" dist="38100" dir="2700000" algn="tl">
                    <a:srgbClr val="C0C0C0"/>
                  </a:outerShdw>
                </a:effectLst>
                <a:latin typeface="Calibri" pitchFamily="34" charset="0"/>
              </a:rPr>
              <a:t>Risk Değerlendirme Karar Matrisi</a:t>
            </a:r>
          </a:p>
        </p:txBody>
      </p:sp>
      <p:graphicFrame>
        <p:nvGraphicFramePr>
          <p:cNvPr id="7" name="Tablo 6"/>
          <p:cNvGraphicFramePr>
            <a:graphicFrameLocks noGrp="1"/>
          </p:cNvGraphicFramePr>
          <p:nvPr>
            <p:extLst>
              <p:ext uri="{D42A27DB-BD31-4B8C-83A1-F6EECF244321}">
                <p14:modId xmlns:p14="http://schemas.microsoft.com/office/powerpoint/2010/main" val="1841630213"/>
              </p:ext>
            </p:extLst>
          </p:nvPr>
        </p:nvGraphicFramePr>
        <p:xfrm>
          <a:off x="3118035" y="1172656"/>
          <a:ext cx="2352257" cy="1347214"/>
        </p:xfrm>
        <a:graphic>
          <a:graphicData uri="http://schemas.openxmlformats.org/drawingml/2006/table">
            <a:tbl>
              <a:tblPr firstRow="1" firstCol="1" bandRow="1">
                <a:tableStyleId>{5C22544A-7EE6-4342-B048-85BDC9FD1C3A}</a:tableStyleId>
              </a:tblPr>
              <a:tblGrid>
                <a:gridCol w="646402">
                  <a:extLst>
                    <a:ext uri="{9D8B030D-6E8A-4147-A177-3AD203B41FA5}">
                      <a16:colId xmlns="" xmlns:a16="http://schemas.microsoft.com/office/drawing/2014/main" val="20000"/>
                    </a:ext>
                  </a:extLst>
                </a:gridCol>
                <a:gridCol w="636647">
                  <a:extLst>
                    <a:ext uri="{9D8B030D-6E8A-4147-A177-3AD203B41FA5}">
                      <a16:colId xmlns="" xmlns:a16="http://schemas.microsoft.com/office/drawing/2014/main" val="20001"/>
                    </a:ext>
                  </a:extLst>
                </a:gridCol>
                <a:gridCol w="534604">
                  <a:extLst>
                    <a:ext uri="{9D8B030D-6E8A-4147-A177-3AD203B41FA5}">
                      <a16:colId xmlns="" xmlns:a16="http://schemas.microsoft.com/office/drawing/2014/main" val="20002"/>
                    </a:ext>
                  </a:extLst>
                </a:gridCol>
                <a:gridCol w="534604">
                  <a:extLst>
                    <a:ext uri="{9D8B030D-6E8A-4147-A177-3AD203B41FA5}">
                      <a16:colId xmlns="" xmlns:a16="http://schemas.microsoft.com/office/drawing/2014/main" val="20003"/>
                    </a:ext>
                  </a:extLst>
                </a:gridCol>
              </a:tblGrid>
              <a:tr h="460495">
                <a:tc rowSpan="4">
                  <a:txBody>
                    <a:bodyPr/>
                    <a:lstStyle/>
                    <a:p>
                      <a:pPr marL="71755" marR="71755" algn="ctr">
                        <a:lnSpc>
                          <a:spcPct val="115000"/>
                        </a:lnSpc>
                        <a:spcAft>
                          <a:spcPts val="0"/>
                        </a:spcAft>
                      </a:pPr>
                      <a:r>
                        <a:rPr lang="tr-TR" sz="1400" b="1" dirty="0" smtClean="0">
                          <a:solidFill>
                            <a:schemeClr val="tx1"/>
                          </a:solidFill>
                          <a:effectLst/>
                          <a:latin typeface="Calibri"/>
                          <a:ea typeface="Calibri"/>
                          <a:cs typeface="Times New Roman"/>
                        </a:rPr>
                        <a:t>DEĞİŞKEN 1</a:t>
                      </a:r>
                      <a:endParaRPr lang="tr-TR" sz="14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gridSpan="3">
                  <a:txBody>
                    <a:bodyPr/>
                    <a:lstStyle/>
                    <a:p>
                      <a:pPr algn="ctr">
                        <a:lnSpc>
                          <a:spcPct val="115000"/>
                        </a:lnSpc>
                        <a:spcAft>
                          <a:spcPts val="0"/>
                        </a:spcAft>
                      </a:pPr>
                      <a:r>
                        <a:rPr lang="tr-TR" sz="1400" b="1" dirty="0" smtClean="0">
                          <a:solidFill>
                            <a:schemeClr val="tx1"/>
                          </a:solidFill>
                          <a:effectLst/>
                          <a:latin typeface="Calibri"/>
                          <a:ea typeface="Calibri"/>
                          <a:cs typeface="Times New Roman"/>
                        </a:rPr>
                        <a:t>DEĞİŞKEN 2</a:t>
                      </a:r>
                      <a:endParaRPr lang="tr-TR" sz="14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1"/>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2"/>
                  </a:ext>
                </a:extLst>
              </a:tr>
              <a:tr h="295573">
                <a:tc vMerge="1">
                  <a:txBody>
                    <a:bodyPr/>
                    <a:lstStyle/>
                    <a:p>
                      <a:endParaRPr lang="tr-TR"/>
                    </a:p>
                  </a:txBody>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3"/>
                  </a:ext>
                </a:extLst>
              </a:tr>
            </a:tbl>
          </a:graphicData>
        </a:graphic>
      </p:graphicFrame>
      <p:graphicFrame>
        <p:nvGraphicFramePr>
          <p:cNvPr id="8" name="Tablo 9"/>
          <p:cNvGraphicFramePr>
            <a:graphicFrameLocks noGrp="1"/>
          </p:cNvGraphicFramePr>
          <p:nvPr>
            <p:extLst>
              <p:ext uri="{D42A27DB-BD31-4B8C-83A1-F6EECF244321}">
                <p14:modId xmlns:p14="http://schemas.microsoft.com/office/powerpoint/2010/main" val="2607061838"/>
              </p:ext>
            </p:extLst>
          </p:nvPr>
        </p:nvGraphicFramePr>
        <p:xfrm>
          <a:off x="3537993" y="3661791"/>
          <a:ext cx="4104452" cy="2952334"/>
        </p:xfrm>
        <a:graphic>
          <a:graphicData uri="http://schemas.openxmlformats.org/drawingml/2006/table">
            <a:tbl>
              <a:tblPr firstRow="1" firstCol="1" bandRow="1">
                <a:tableStyleId>{5C22544A-7EE6-4342-B048-85BDC9FD1C3A}</a:tableStyleId>
              </a:tblPr>
              <a:tblGrid>
                <a:gridCol w="373132">
                  <a:extLst>
                    <a:ext uri="{9D8B030D-6E8A-4147-A177-3AD203B41FA5}">
                      <a16:colId xmlns="" xmlns:a16="http://schemas.microsoft.com/office/drawing/2014/main" val="20000"/>
                    </a:ext>
                  </a:extLst>
                </a:gridCol>
                <a:gridCol w="373132">
                  <a:extLst>
                    <a:ext uri="{9D8B030D-6E8A-4147-A177-3AD203B41FA5}">
                      <a16:colId xmlns="" xmlns:a16="http://schemas.microsoft.com/office/drawing/2014/main" val="20001"/>
                    </a:ext>
                  </a:extLst>
                </a:gridCol>
                <a:gridCol w="373132">
                  <a:extLst>
                    <a:ext uri="{9D8B030D-6E8A-4147-A177-3AD203B41FA5}">
                      <a16:colId xmlns="" xmlns:a16="http://schemas.microsoft.com/office/drawing/2014/main" val="20002"/>
                    </a:ext>
                  </a:extLst>
                </a:gridCol>
                <a:gridCol w="373132">
                  <a:extLst>
                    <a:ext uri="{9D8B030D-6E8A-4147-A177-3AD203B41FA5}">
                      <a16:colId xmlns="" xmlns:a16="http://schemas.microsoft.com/office/drawing/2014/main" val="20003"/>
                    </a:ext>
                  </a:extLst>
                </a:gridCol>
                <a:gridCol w="373132">
                  <a:extLst>
                    <a:ext uri="{9D8B030D-6E8A-4147-A177-3AD203B41FA5}">
                      <a16:colId xmlns="" xmlns:a16="http://schemas.microsoft.com/office/drawing/2014/main" val="20004"/>
                    </a:ext>
                  </a:extLst>
                </a:gridCol>
                <a:gridCol w="373132">
                  <a:extLst>
                    <a:ext uri="{9D8B030D-6E8A-4147-A177-3AD203B41FA5}">
                      <a16:colId xmlns="" xmlns:a16="http://schemas.microsoft.com/office/drawing/2014/main" val="20005"/>
                    </a:ext>
                  </a:extLst>
                </a:gridCol>
                <a:gridCol w="373132">
                  <a:extLst>
                    <a:ext uri="{9D8B030D-6E8A-4147-A177-3AD203B41FA5}">
                      <a16:colId xmlns="" xmlns:a16="http://schemas.microsoft.com/office/drawing/2014/main" val="20006"/>
                    </a:ext>
                  </a:extLst>
                </a:gridCol>
                <a:gridCol w="373132">
                  <a:extLst>
                    <a:ext uri="{9D8B030D-6E8A-4147-A177-3AD203B41FA5}">
                      <a16:colId xmlns="" xmlns:a16="http://schemas.microsoft.com/office/drawing/2014/main" val="20007"/>
                    </a:ext>
                  </a:extLst>
                </a:gridCol>
                <a:gridCol w="373132">
                  <a:extLst>
                    <a:ext uri="{9D8B030D-6E8A-4147-A177-3AD203B41FA5}">
                      <a16:colId xmlns="" xmlns:a16="http://schemas.microsoft.com/office/drawing/2014/main" val="20008"/>
                    </a:ext>
                  </a:extLst>
                </a:gridCol>
                <a:gridCol w="373132">
                  <a:extLst>
                    <a:ext uri="{9D8B030D-6E8A-4147-A177-3AD203B41FA5}">
                      <a16:colId xmlns="" xmlns:a16="http://schemas.microsoft.com/office/drawing/2014/main" val="20009"/>
                    </a:ext>
                  </a:extLst>
                </a:gridCol>
                <a:gridCol w="373132">
                  <a:extLst>
                    <a:ext uri="{9D8B030D-6E8A-4147-A177-3AD203B41FA5}">
                      <a16:colId xmlns="" xmlns:a16="http://schemas.microsoft.com/office/drawing/2014/main" val="20010"/>
                    </a:ext>
                  </a:extLst>
                </a:gridCol>
              </a:tblGrid>
              <a:tr h="238189">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rowSpan="6">
                  <a:txBody>
                    <a:bodyPr/>
                    <a:lstStyle/>
                    <a:p>
                      <a:pPr marL="71755" marR="71755" algn="ctr">
                        <a:lnSpc>
                          <a:spcPct val="115000"/>
                        </a:lnSpc>
                        <a:spcAft>
                          <a:spcPts val="0"/>
                        </a:spcAft>
                      </a:pPr>
                      <a:r>
                        <a:rPr lang="tr-TR" sz="1200" b="1" dirty="0">
                          <a:solidFill>
                            <a:schemeClr val="tx1"/>
                          </a:solidFill>
                          <a:effectLst/>
                        </a:rPr>
                        <a:t>DEĞİŞKEN 2</a:t>
                      </a:r>
                      <a:endParaRPr lang="tr-TR" sz="11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gridSpan="5">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1"/>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2"/>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3"/>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4"/>
                  </a:ext>
                </a:extLst>
              </a:tr>
              <a:tr h="238189">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5"/>
                  </a:ext>
                </a:extLst>
              </a:tr>
              <a:tr h="332255">
                <a:tc gridSpan="5">
                  <a:txBody>
                    <a:bodyPr/>
                    <a:lstStyle/>
                    <a:p>
                      <a:pPr algn="ctr">
                        <a:lnSpc>
                          <a:spcPct val="115000"/>
                        </a:lnSpc>
                        <a:spcAft>
                          <a:spcPts val="0"/>
                        </a:spcAft>
                      </a:pPr>
                      <a:r>
                        <a:rPr lang="tr-TR" sz="1200" b="1" dirty="0">
                          <a:solidFill>
                            <a:schemeClr val="tx1"/>
                          </a:solidFill>
                          <a:effectLst/>
                        </a:rPr>
                        <a:t>DEĞİŞKEN 1</a:t>
                      </a:r>
                      <a:endParaRPr lang="tr-TR" sz="11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dirty="0"/>
                    </a:p>
                  </a:txBody>
                  <a:tcPr/>
                </a:tc>
                <a:tc>
                  <a:txBody>
                    <a:bodyPr/>
                    <a:lstStyle/>
                    <a:p>
                      <a:pPr algn="ctr">
                        <a:lnSpc>
                          <a:spcPct val="115000"/>
                        </a:lnSpc>
                        <a:spcAft>
                          <a:spcPts val="0"/>
                        </a:spcAft>
                      </a:pPr>
                      <a:r>
                        <a:rPr lang="tr-TR" sz="1200" b="1">
                          <a:effectLst/>
                        </a:rPr>
                        <a:t> </a:t>
                      </a:r>
                      <a:endParaRPr lang="tr-TR" sz="1100" b="1">
                        <a:effectLst/>
                        <a:latin typeface="Calibri"/>
                        <a:ea typeface="Calibri"/>
                        <a:cs typeface="Times New Roman"/>
                      </a:endParaRPr>
                    </a:p>
                  </a:txBody>
                  <a:tcPr marL="68580" marR="68580" marT="0" marB="0" anchor="ctr"/>
                </a:tc>
                <a:tc gridSpan="5">
                  <a:txBody>
                    <a:bodyPr/>
                    <a:lstStyle/>
                    <a:p>
                      <a:pPr algn="ctr">
                        <a:lnSpc>
                          <a:spcPct val="115000"/>
                        </a:lnSpc>
                        <a:spcAft>
                          <a:spcPts val="0"/>
                        </a:spcAft>
                      </a:pPr>
                      <a:r>
                        <a:rPr lang="tr-TR" sz="1400" b="1" dirty="0">
                          <a:solidFill>
                            <a:schemeClr val="tx1"/>
                          </a:solidFill>
                          <a:effectLst/>
                        </a:rPr>
                        <a:t>DEĞİŞKEN  3</a:t>
                      </a:r>
                      <a:endParaRPr lang="tr-TR" sz="14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6"/>
                  </a:ext>
                </a:extLst>
              </a:tr>
              <a:tr h="238189">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rowSpan="5">
                  <a:txBody>
                    <a:bodyPr/>
                    <a:lstStyle/>
                    <a:p>
                      <a:pPr marL="71755" marR="71755" algn="ctr">
                        <a:lnSpc>
                          <a:spcPct val="115000"/>
                        </a:lnSpc>
                        <a:spcAft>
                          <a:spcPts val="0"/>
                        </a:spcAft>
                      </a:pPr>
                      <a:r>
                        <a:rPr lang="tr-TR" sz="1200" b="1" dirty="0">
                          <a:solidFill>
                            <a:schemeClr val="tx1"/>
                          </a:solidFill>
                          <a:effectLst/>
                        </a:rPr>
                        <a:t>DEĞİŞKEN  4</a:t>
                      </a:r>
                      <a:endParaRPr lang="tr-TR" sz="11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7"/>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8"/>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09"/>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10"/>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 xmlns:a16="http://schemas.microsoft.com/office/drawing/2014/main" val="10011"/>
                  </a:ext>
                </a:extLst>
              </a:tr>
            </a:tbl>
          </a:graphicData>
        </a:graphic>
      </p:graphicFrame>
      <p:sp>
        <p:nvSpPr>
          <p:cNvPr id="9" name="Metin kutusu 10"/>
          <p:cNvSpPr txBox="1">
            <a:spLocks noChangeArrowheads="1"/>
          </p:cNvSpPr>
          <p:nvPr/>
        </p:nvSpPr>
        <p:spPr bwMode="auto">
          <a:xfrm>
            <a:off x="1306513" y="5029200"/>
            <a:ext cx="18002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000" b="1"/>
              <a:t>X TİPİ MATRİS</a:t>
            </a:r>
          </a:p>
        </p:txBody>
      </p:sp>
      <p:sp>
        <p:nvSpPr>
          <p:cNvPr id="10" name="Metin kutusu 14"/>
          <p:cNvSpPr txBox="1">
            <a:spLocks noChangeArrowheads="1"/>
          </p:cNvSpPr>
          <p:nvPr/>
        </p:nvSpPr>
        <p:spPr bwMode="auto">
          <a:xfrm>
            <a:off x="1306513" y="1646238"/>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000" b="1"/>
              <a:t>L  TİPİ MATRİS</a:t>
            </a:r>
          </a:p>
        </p:txBody>
      </p:sp>
      <p:graphicFrame>
        <p:nvGraphicFramePr>
          <p:cNvPr id="11" name="Tablo 7"/>
          <p:cNvGraphicFramePr>
            <a:graphicFrameLocks noGrp="1"/>
          </p:cNvGraphicFramePr>
          <p:nvPr>
            <p:extLst>
              <p:ext uri="{D42A27DB-BD31-4B8C-83A1-F6EECF244321}">
                <p14:modId xmlns:p14="http://schemas.microsoft.com/office/powerpoint/2010/main" val="1813760484"/>
              </p:ext>
            </p:extLst>
          </p:nvPr>
        </p:nvGraphicFramePr>
        <p:xfrm>
          <a:off x="6058272" y="925490"/>
          <a:ext cx="3528391" cy="1938360"/>
        </p:xfrm>
        <a:graphic>
          <a:graphicData uri="http://schemas.openxmlformats.org/drawingml/2006/table">
            <a:tbl>
              <a:tblPr firstRow="1" firstCol="1" bandRow="1">
                <a:tableStyleId>{5C22544A-7EE6-4342-B048-85BDC9FD1C3A}</a:tableStyleId>
              </a:tblPr>
              <a:tblGrid>
                <a:gridCol w="646402">
                  <a:extLst>
                    <a:ext uri="{9D8B030D-6E8A-4147-A177-3AD203B41FA5}">
                      <a16:colId xmlns="" xmlns:a16="http://schemas.microsoft.com/office/drawing/2014/main" val="20000"/>
                    </a:ext>
                  </a:extLst>
                </a:gridCol>
                <a:gridCol w="636647">
                  <a:extLst>
                    <a:ext uri="{9D8B030D-6E8A-4147-A177-3AD203B41FA5}">
                      <a16:colId xmlns="" xmlns:a16="http://schemas.microsoft.com/office/drawing/2014/main" val="20001"/>
                    </a:ext>
                  </a:extLst>
                </a:gridCol>
                <a:gridCol w="534604">
                  <a:extLst>
                    <a:ext uri="{9D8B030D-6E8A-4147-A177-3AD203B41FA5}">
                      <a16:colId xmlns="" xmlns:a16="http://schemas.microsoft.com/office/drawing/2014/main" val="20002"/>
                    </a:ext>
                  </a:extLst>
                </a:gridCol>
                <a:gridCol w="534604">
                  <a:extLst>
                    <a:ext uri="{9D8B030D-6E8A-4147-A177-3AD203B41FA5}">
                      <a16:colId xmlns="" xmlns:a16="http://schemas.microsoft.com/office/drawing/2014/main" val="20003"/>
                    </a:ext>
                  </a:extLst>
                </a:gridCol>
                <a:gridCol w="534604">
                  <a:extLst>
                    <a:ext uri="{9D8B030D-6E8A-4147-A177-3AD203B41FA5}">
                      <a16:colId xmlns="" xmlns:a16="http://schemas.microsoft.com/office/drawing/2014/main" val="20004"/>
                    </a:ext>
                  </a:extLst>
                </a:gridCol>
                <a:gridCol w="641530">
                  <a:extLst>
                    <a:ext uri="{9D8B030D-6E8A-4147-A177-3AD203B41FA5}">
                      <a16:colId xmlns="" xmlns:a16="http://schemas.microsoft.com/office/drawing/2014/main" val="20005"/>
                    </a:ext>
                  </a:extLst>
                </a:gridCol>
              </a:tblGrid>
              <a:tr h="460495">
                <a:tc rowSpan="6">
                  <a:txBody>
                    <a:bodyPr/>
                    <a:lstStyle/>
                    <a:p>
                      <a:pPr marL="71755" marR="71755" algn="ctr">
                        <a:lnSpc>
                          <a:spcPct val="115000"/>
                        </a:lnSpc>
                        <a:spcAft>
                          <a:spcPts val="0"/>
                        </a:spcAft>
                      </a:pPr>
                      <a:r>
                        <a:rPr lang="tr-TR" sz="1400" b="1" dirty="0" smtClean="0">
                          <a:solidFill>
                            <a:schemeClr val="tx1"/>
                          </a:solidFill>
                          <a:effectLst/>
                          <a:latin typeface="Calibri"/>
                          <a:ea typeface="Calibri"/>
                          <a:cs typeface="Times New Roman"/>
                        </a:rPr>
                        <a:t>DEĞİŞKEN 1</a:t>
                      </a:r>
                      <a:endParaRPr lang="tr-TR" sz="14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gridSpan="5">
                  <a:txBody>
                    <a:bodyPr/>
                    <a:lstStyle/>
                    <a:p>
                      <a:pPr algn="ctr">
                        <a:lnSpc>
                          <a:spcPct val="115000"/>
                        </a:lnSpc>
                        <a:spcAft>
                          <a:spcPts val="0"/>
                        </a:spcAft>
                      </a:pPr>
                      <a:r>
                        <a:rPr lang="tr-TR" sz="1400" b="1" dirty="0" smtClean="0">
                          <a:solidFill>
                            <a:schemeClr val="tx1"/>
                          </a:solidFill>
                          <a:effectLst/>
                          <a:latin typeface="Calibri"/>
                          <a:ea typeface="Calibri"/>
                          <a:cs typeface="Times New Roman"/>
                        </a:rPr>
                        <a:t>DEĞİŞKEN 2</a:t>
                      </a:r>
                      <a:endParaRPr lang="tr-TR" sz="14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1"/>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2"/>
                  </a:ext>
                </a:extLst>
              </a:tr>
              <a:tr h="295573">
                <a:tc vMerge="1">
                  <a:txBody>
                    <a:bodyPr/>
                    <a:lstStyle/>
                    <a:p>
                      <a:endParaRPr lang="tr-TR"/>
                    </a:p>
                  </a:txBody>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3"/>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4"/>
                  </a:ext>
                </a:extLst>
              </a:tr>
              <a:tr h="295573">
                <a:tc vMerge="1">
                  <a:txBody>
                    <a:bodyPr/>
                    <a:lstStyle/>
                    <a:p>
                      <a:endParaRPr lang="tr-TR"/>
                    </a:p>
                  </a:txBody>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780580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L-tipi Matris </a:t>
            </a:r>
            <a:r>
              <a:rPr lang="tr-TR" b="1" dirty="0"/>
              <a:t/>
            </a:r>
            <a:br>
              <a:rPr lang="tr-TR" b="1" dirty="0"/>
            </a:br>
            <a:endParaRPr lang="tr-TR" dirty="0"/>
          </a:p>
        </p:txBody>
      </p:sp>
      <p:sp>
        <p:nvSpPr>
          <p:cNvPr id="5" name="2 İçerik Yer Tutucusu"/>
          <p:cNvSpPr txBox="1">
            <a:spLocks/>
          </p:cNvSpPr>
          <p:nvPr/>
        </p:nvSpPr>
        <p:spPr>
          <a:xfrm>
            <a:off x="684213" y="1643063"/>
            <a:ext cx="7888287" cy="481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2" pitchFamily="18" charset="2"/>
              <a:buNone/>
            </a:pPr>
            <a:r>
              <a:rPr lang="tr-TR" smtClean="0"/>
              <a:t>Risk </a:t>
            </a:r>
            <a:r>
              <a:rPr lang="tr-TR" b="1" smtClean="0"/>
              <a:t>= Olasılık x </a:t>
            </a:r>
            <a:r>
              <a:rPr lang="tr-TR" smtClean="0"/>
              <a:t>Şiddet</a:t>
            </a:r>
          </a:p>
        </p:txBody>
      </p:sp>
      <p:graphicFrame>
        <p:nvGraphicFramePr>
          <p:cNvPr id="6" name="5 Tablo"/>
          <p:cNvGraphicFramePr>
            <a:graphicFrameLocks noGrp="1"/>
          </p:cNvGraphicFramePr>
          <p:nvPr>
            <p:extLst>
              <p:ext uri="{D42A27DB-BD31-4B8C-83A1-F6EECF244321}">
                <p14:modId xmlns:p14="http://schemas.microsoft.com/office/powerpoint/2010/main" val="3183061719"/>
              </p:ext>
            </p:extLst>
          </p:nvPr>
        </p:nvGraphicFramePr>
        <p:xfrm>
          <a:off x="571499" y="2500313"/>
          <a:ext cx="10574357" cy="3624880"/>
        </p:xfrm>
        <a:graphic>
          <a:graphicData uri="http://schemas.openxmlformats.org/drawingml/2006/table">
            <a:tbl>
              <a:tblPr/>
              <a:tblGrid>
                <a:gridCol w="2307317">
                  <a:extLst>
                    <a:ext uri="{9D8B030D-6E8A-4147-A177-3AD203B41FA5}">
                      <a16:colId xmlns="" xmlns:a16="http://schemas.microsoft.com/office/drawing/2014/main" val="20000"/>
                    </a:ext>
                  </a:extLst>
                </a:gridCol>
                <a:gridCol w="8267040">
                  <a:extLst>
                    <a:ext uri="{9D8B030D-6E8A-4147-A177-3AD203B41FA5}">
                      <a16:colId xmlns="" xmlns:a16="http://schemas.microsoft.com/office/drawing/2014/main" val="20001"/>
                    </a:ext>
                  </a:extLst>
                </a:gridCol>
              </a:tblGrid>
              <a:tr h="7778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dirty="0" smtClean="0">
                          <a:ln>
                            <a:noFill/>
                          </a:ln>
                          <a:solidFill>
                            <a:schemeClr val="tx1"/>
                          </a:solidFill>
                          <a:effectLst/>
                          <a:latin typeface="Constantia" pitchFamily="18" charset="0"/>
                          <a:cs typeface="Times New Roman" pitchFamily="18" charset="0"/>
                        </a:rPr>
                        <a:t>OLASILIK</a:t>
                      </a:r>
                    </a:p>
                  </a:txBody>
                  <a:tcPr marL="87512" marR="87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smtClean="0">
                          <a:ln>
                            <a:noFill/>
                          </a:ln>
                          <a:solidFill>
                            <a:schemeClr val="tx1"/>
                          </a:solidFill>
                          <a:effectLst/>
                          <a:latin typeface="Constantia" pitchFamily="18" charset="0"/>
                          <a:cs typeface="Times New Roman" pitchFamily="18" charset="0"/>
                        </a:rPr>
                        <a:t>ORTAYA ÇIKMA OLASILIĞI İÇİN DERECELENDİRME BASAMAKLARI</a:t>
                      </a:r>
                    </a:p>
                  </a:txBody>
                  <a:tcPr marL="87512" marR="87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 xmlns:a16="http://schemas.microsoft.com/office/drawing/2014/main" val="10000"/>
                  </a:ext>
                </a:extLst>
              </a:tr>
              <a:tr h="4638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KÜÇÜK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Hemen hemen hiç</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5874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KÜÇÜK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az ( yılda bir kez ), sadece anormal durumlarda</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5672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ORTA</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Az ( yılda bir kaç kez )</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213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YÜKSEK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Sıklıkla ( ayda bir )</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7778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YÜKSEK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dirty="0" smtClean="0">
                          <a:ln>
                            <a:noFill/>
                          </a:ln>
                          <a:solidFill>
                            <a:schemeClr val="tx1"/>
                          </a:solidFill>
                          <a:effectLst/>
                          <a:latin typeface="Constantia" pitchFamily="18" charset="0"/>
                          <a:cs typeface="Times New Roman" pitchFamily="18" charset="0"/>
                        </a:rPr>
                        <a:t>Çok sıklıkla ( haftada bir, her gün ), normal çalışma şartlarında</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4084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4294967295"/>
            <p:extLst>
              <p:ext uri="{D42A27DB-BD31-4B8C-83A1-F6EECF244321}">
                <p14:modId xmlns:p14="http://schemas.microsoft.com/office/powerpoint/2010/main" val="733948698"/>
              </p:ext>
            </p:extLst>
          </p:nvPr>
        </p:nvGraphicFramePr>
        <p:xfrm>
          <a:off x="1000124" y="1905000"/>
          <a:ext cx="9910641" cy="4391218"/>
        </p:xfrm>
        <a:graphic>
          <a:graphicData uri="http://schemas.openxmlformats.org/drawingml/2006/table">
            <a:tbl>
              <a:tblPr/>
              <a:tblGrid>
                <a:gridCol w="1702139">
                  <a:extLst>
                    <a:ext uri="{9D8B030D-6E8A-4147-A177-3AD203B41FA5}">
                      <a16:colId xmlns="" xmlns:a16="http://schemas.microsoft.com/office/drawing/2014/main" val="20000"/>
                    </a:ext>
                  </a:extLst>
                </a:gridCol>
                <a:gridCol w="8208502">
                  <a:extLst>
                    <a:ext uri="{9D8B030D-6E8A-4147-A177-3AD203B41FA5}">
                      <a16:colId xmlns="" xmlns:a16="http://schemas.microsoft.com/office/drawing/2014/main" val="20001"/>
                    </a:ext>
                  </a:extLst>
                </a:gridCol>
              </a:tblGrid>
              <a:tr h="4565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smtClean="0">
                          <a:ln>
                            <a:noFill/>
                          </a:ln>
                          <a:solidFill>
                            <a:schemeClr val="tx1"/>
                          </a:solidFill>
                          <a:effectLst/>
                          <a:latin typeface="Constantia" pitchFamily="18" charset="0"/>
                          <a:cs typeface="Times New Roman" pitchFamily="18" charset="0"/>
                        </a:rPr>
                        <a:t>SONUÇ</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smtClean="0">
                          <a:ln>
                            <a:noFill/>
                          </a:ln>
                          <a:solidFill>
                            <a:schemeClr val="tx1"/>
                          </a:solidFill>
                          <a:effectLst/>
                          <a:latin typeface="Constantia" pitchFamily="18" charset="0"/>
                          <a:cs typeface="Times New Roman" pitchFamily="18" charset="0"/>
                        </a:rPr>
                        <a:t>DERECELENDİRME</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 xmlns:a16="http://schemas.microsoft.com/office/drawing/2014/main" val="10000"/>
                  </a:ext>
                </a:extLst>
              </a:tr>
              <a:tr h="7893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HAFİF</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İş saati kaybı yok, hemen giderilebilen, ilk yardım gerektiren</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7832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HAFİF        </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İş günü kaybı yok, , kalıcı etkisi olmayan ayakta tedavi</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7832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ORTA        </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Hafif yaralanma, yatarak tedavi/yaralanma</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7832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CİDDİ</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Ciddi yaralanma, uzun süreli tedavi, meslek hastalığı</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7893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CİDDİ </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dirty="0" smtClean="0">
                          <a:ln>
                            <a:noFill/>
                          </a:ln>
                          <a:solidFill>
                            <a:schemeClr val="tx1"/>
                          </a:solidFill>
                          <a:effectLst/>
                          <a:latin typeface="Constantia" pitchFamily="18" charset="0"/>
                          <a:cs typeface="Times New Roman" pitchFamily="18" charset="0"/>
                        </a:rPr>
                        <a:t>Ölüm, sürekli iş göremezlik</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7" name="7 Dikdörtgen"/>
          <p:cNvSpPr>
            <a:spLocks noChangeArrowheads="1"/>
          </p:cNvSpPr>
          <p:nvPr/>
        </p:nvSpPr>
        <p:spPr bwMode="auto">
          <a:xfrm>
            <a:off x="3849688" y="1012825"/>
            <a:ext cx="34972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tr-TR" sz="2800" dirty="0"/>
              <a:t>Risk = Olasılık x </a:t>
            </a:r>
            <a:r>
              <a:rPr lang="tr-TR" sz="2800" b="1" dirty="0"/>
              <a:t>Şiddet</a:t>
            </a:r>
          </a:p>
        </p:txBody>
      </p:sp>
    </p:spTree>
    <p:extLst>
      <p:ext uri="{BB962C8B-B14F-4D97-AF65-F5344CB8AC3E}">
        <p14:creationId xmlns:p14="http://schemas.microsoft.com/office/powerpoint/2010/main" val="124532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4294967295"/>
          </p:nvPr>
        </p:nvGraphicFramePr>
        <p:xfrm>
          <a:off x="142875" y="214313"/>
          <a:ext cx="8786813" cy="6429375"/>
        </p:xfrm>
        <a:graphic>
          <a:graphicData uri="http://schemas.openxmlformats.org/drawingml/2006/table">
            <a:tbl>
              <a:tblPr/>
              <a:tblGrid>
                <a:gridCol w="1490663">
                  <a:extLst>
                    <a:ext uri="{9D8B030D-6E8A-4147-A177-3AD203B41FA5}">
                      <a16:colId xmlns="" xmlns:a16="http://schemas.microsoft.com/office/drawing/2014/main" val="20000"/>
                    </a:ext>
                  </a:extLst>
                </a:gridCol>
                <a:gridCol w="1460500">
                  <a:extLst>
                    <a:ext uri="{9D8B030D-6E8A-4147-A177-3AD203B41FA5}">
                      <a16:colId xmlns="" xmlns:a16="http://schemas.microsoft.com/office/drawing/2014/main" val="20001"/>
                    </a:ext>
                  </a:extLst>
                </a:gridCol>
                <a:gridCol w="1458912">
                  <a:extLst>
                    <a:ext uri="{9D8B030D-6E8A-4147-A177-3AD203B41FA5}">
                      <a16:colId xmlns="" xmlns:a16="http://schemas.microsoft.com/office/drawing/2014/main" val="20002"/>
                    </a:ext>
                  </a:extLst>
                </a:gridCol>
                <a:gridCol w="1458913">
                  <a:extLst>
                    <a:ext uri="{9D8B030D-6E8A-4147-A177-3AD203B41FA5}">
                      <a16:colId xmlns="" xmlns:a16="http://schemas.microsoft.com/office/drawing/2014/main" val="20003"/>
                    </a:ext>
                  </a:extLst>
                </a:gridCol>
                <a:gridCol w="1458912">
                  <a:extLst>
                    <a:ext uri="{9D8B030D-6E8A-4147-A177-3AD203B41FA5}">
                      <a16:colId xmlns="" xmlns:a16="http://schemas.microsoft.com/office/drawing/2014/main" val="20004"/>
                    </a:ext>
                  </a:extLst>
                </a:gridCol>
                <a:gridCol w="1458913">
                  <a:extLst>
                    <a:ext uri="{9D8B030D-6E8A-4147-A177-3AD203B41FA5}">
                      <a16:colId xmlns="" xmlns:a16="http://schemas.microsoft.com/office/drawing/2014/main" val="20005"/>
                    </a:ext>
                  </a:extLst>
                </a:gridCol>
              </a:tblGrid>
              <a:tr h="498475">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Times New Roman" pitchFamily="18" charset="0"/>
                        </a:rPr>
                        <a:t> </a:t>
                      </a:r>
                      <a:endParaRPr kumimoji="0" lang="tr-TR" sz="20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  ŞİDDET</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İHTİMAL</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cs typeface="Times New Roman" pitchFamily="18" charset="0"/>
                        </a:rPr>
                        <a:t>1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cs typeface="Times New Roman" pitchFamily="18" charset="0"/>
                        </a:rPr>
                        <a:t>(Çok Hafif)</a:t>
                      </a:r>
                      <a:endParaRPr kumimoji="0" lang="tr-TR" sz="20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2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(Hafif)</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3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Der.)</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4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(Ciddi)</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5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(Çok Ciddi)</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extLst>
                  <a:ext uri="{0D108BD9-81ED-4DB2-BD59-A6C34878D82A}">
                    <a16:rowId xmlns="" xmlns:a16="http://schemas.microsoft.com/office/drawing/2014/main" val="10001"/>
                  </a:ext>
                </a:extLst>
              </a:tr>
              <a:tr h="946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1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(Çok Küçük)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Anlamsız 1</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cs typeface="Times New Roman" pitchFamily="18" charset="0"/>
                        </a:rPr>
                        <a:t>Düşük </a:t>
                      </a:r>
                      <a:r>
                        <a:rPr kumimoji="0" lang="tr-TR" sz="2000" b="1" i="0" u="none" strike="noStrike" cap="none" normalizeH="0" baseline="0" smtClean="0">
                          <a:ln>
                            <a:noFill/>
                          </a:ln>
                          <a:solidFill>
                            <a:schemeClr val="tx1"/>
                          </a:solidFill>
                          <a:effectLst/>
                          <a:latin typeface="Calibri" pitchFamily="34" charset="0"/>
                          <a:cs typeface="Times New Roman" pitchFamily="18" charset="0"/>
                        </a:rPr>
                        <a:t>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3</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4</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extLst>
                  <a:ext uri="{0D108BD9-81ED-4DB2-BD59-A6C34878D82A}">
                    <a16:rowId xmlns="" xmlns:a16="http://schemas.microsoft.com/office/drawing/2014/main" val="10002"/>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2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(Küçük)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4</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6</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8</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 xmlns:a16="http://schemas.microsoft.com/office/drawing/2014/main" val="10003"/>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3</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 (Orta  Der.)</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3</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6</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9</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15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extLst>
                  <a:ext uri="{0D108BD9-81ED-4DB2-BD59-A6C34878D82A}">
                    <a16:rowId xmlns="" xmlns:a16="http://schemas.microsoft.com/office/drawing/2014/main" val="10004"/>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4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4</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8</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16</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20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extLst>
                  <a:ext uri="{0D108BD9-81ED-4DB2-BD59-A6C34878D82A}">
                    <a16:rowId xmlns="" xmlns:a16="http://schemas.microsoft.com/office/drawing/2014/main" val="10005"/>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5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(Çok Yüksek)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15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20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cs typeface="Times New Roman" pitchFamily="18" charset="0"/>
                        </a:rPr>
                        <a:t>Tolere  Edilemez  25</a:t>
                      </a:r>
                      <a:endParaRPr kumimoji="0" lang="tr-TR" sz="20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0000"/>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02515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type="title" idx="4294967295"/>
          </p:nvPr>
        </p:nvSpPr>
        <p:spPr>
          <a:xfrm>
            <a:off x="279400" y="0"/>
            <a:ext cx="8229600" cy="1143000"/>
          </a:xfrm>
        </p:spPr>
        <p:txBody>
          <a:bodyPr>
            <a:normAutofit fontScale="90000"/>
          </a:bodyPr>
          <a:lstStyle/>
          <a:p>
            <a:pPr>
              <a:defRPr/>
            </a:pPr>
            <a:r>
              <a:rPr lang="tr-TR" b="1" dirty="0" smtClean="0"/>
              <a:t>L-tipi matrisler </a:t>
            </a:r>
            <a:br>
              <a:rPr lang="tr-TR" b="1" dirty="0" smtClean="0"/>
            </a:br>
            <a:r>
              <a:rPr lang="tr-TR" b="1" dirty="0" smtClean="0"/>
              <a:t>Risk skor matrisi</a:t>
            </a:r>
          </a:p>
        </p:txBody>
      </p:sp>
      <p:graphicFrame>
        <p:nvGraphicFramePr>
          <p:cNvPr id="7" name="5 İçerik Yer Tutucusu"/>
          <p:cNvGraphicFramePr>
            <a:graphicFrameLocks noGrp="1"/>
          </p:cNvGraphicFramePr>
          <p:nvPr>
            <p:ph idx="4294967295"/>
            <p:extLst>
              <p:ext uri="{D42A27DB-BD31-4B8C-83A1-F6EECF244321}">
                <p14:modId xmlns:p14="http://schemas.microsoft.com/office/powerpoint/2010/main" val="1581934458"/>
              </p:ext>
            </p:extLst>
          </p:nvPr>
        </p:nvGraphicFramePr>
        <p:xfrm>
          <a:off x="279400" y="1524000"/>
          <a:ext cx="9249704" cy="5334000"/>
        </p:xfrm>
        <a:graphic>
          <a:graphicData uri="http://schemas.openxmlformats.org/drawingml/2006/table">
            <a:tbl>
              <a:tblPr/>
              <a:tblGrid>
                <a:gridCol w="2461439">
                  <a:extLst>
                    <a:ext uri="{9D8B030D-6E8A-4147-A177-3AD203B41FA5}">
                      <a16:colId xmlns="" xmlns:a16="http://schemas.microsoft.com/office/drawing/2014/main" val="20000"/>
                    </a:ext>
                  </a:extLst>
                </a:gridCol>
                <a:gridCol w="6788265">
                  <a:extLst>
                    <a:ext uri="{9D8B030D-6E8A-4147-A177-3AD203B41FA5}">
                      <a16:colId xmlns="" xmlns:a16="http://schemas.microsoft.com/office/drawing/2014/main" val="20001"/>
                    </a:ext>
                  </a:extLst>
                </a:gridCol>
              </a:tblGrid>
              <a:tr h="380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SONUÇ</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EYLEM</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6614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Katlanılamaz</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Riskler (25)</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546" marR="855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Belirlenen risk kabul edilebilir bir seviyeye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düşürülünceye kadar iş başlatılmamalı eğer devam eden bir faaliyet varsa derhal durdurulmalıdır.</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Gerçekleştirilen faaliyetlere rağmen riski düşürmek mümkün olmuyorsa, faaliyet engellenmelidir.</a:t>
                      </a: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2812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Önemli Riskler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(15,16,20)</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546" marR="855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Belirlenen risk azaltılıncaya kadar iş başlatılmamalı eğer devam eden bir faaliyet varsa derhal durdurulmalıdır. Risk işin devam etmesi ile ilgiliyse acil önlem alınmalı ve bu önlemler sonucunda faaliyetin devamına karar verilmelidir.</a:t>
                      </a: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04339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5 İçerik Yer Tutucusu"/>
          <p:cNvGraphicFramePr>
            <a:graphicFrameLocks noGrp="1"/>
          </p:cNvGraphicFramePr>
          <p:nvPr>
            <p:ph idx="4294967295"/>
            <p:extLst>
              <p:ext uri="{D42A27DB-BD31-4B8C-83A1-F6EECF244321}">
                <p14:modId xmlns:p14="http://schemas.microsoft.com/office/powerpoint/2010/main" val="3818041051"/>
              </p:ext>
            </p:extLst>
          </p:nvPr>
        </p:nvGraphicFramePr>
        <p:xfrm>
          <a:off x="760029" y="914399"/>
          <a:ext cx="9041197" cy="4586289"/>
        </p:xfrm>
        <a:graphic>
          <a:graphicData uri="http://schemas.openxmlformats.org/drawingml/2006/table">
            <a:tbl>
              <a:tblPr/>
              <a:tblGrid>
                <a:gridCol w="1914934">
                  <a:extLst>
                    <a:ext uri="{9D8B030D-6E8A-4147-A177-3AD203B41FA5}">
                      <a16:colId xmlns="" xmlns:a16="http://schemas.microsoft.com/office/drawing/2014/main" val="20000"/>
                    </a:ext>
                  </a:extLst>
                </a:gridCol>
                <a:gridCol w="7126263">
                  <a:extLst>
                    <a:ext uri="{9D8B030D-6E8A-4147-A177-3AD203B41FA5}">
                      <a16:colId xmlns="" xmlns:a16="http://schemas.microsoft.com/office/drawing/2014/main" val="20001"/>
                    </a:ext>
                  </a:extLst>
                </a:gridCol>
              </a:tblGrid>
              <a:tr h="152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Orta</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Düzeydeki</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Riskler</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(8,9,10,12)</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Belirlenen riskleri düşürmek için faaliyetler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başlatılmalıdır. Risk azaltma önlemleri zaman alabilir.</a:t>
                      </a: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52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Katlanılabilir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Riskler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(2,3,4,5,6)</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Belirlenen riskleri ortadan kaldırmak için ilave kontrol proseslerine ihtiyaç olmayabilir. Ancak mevcut kontroller sürdürülmeli ve bu kontrollerin</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sürdürüldüğü denetlenmelidir.</a:t>
                      </a: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52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Önemsiz</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Riskler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(1)</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Belirlenen riskleri ortadan kaldırmak için kontrol</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prosesleri planlamaya ve gerçekleştirilecek</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faaliyetlerin kayıtlarını saklamaya gerek olmayabilir.</a:t>
                      </a: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873516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 Başlık"/>
          <p:cNvSpPr txBox="1">
            <a:spLocks/>
          </p:cNvSpPr>
          <p:nvPr/>
        </p:nvSpPr>
        <p:spPr>
          <a:xfrm>
            <a:off x="3194050" y="342900"/>
            <a:ext cx="5832475" cy="10287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tr-TR" sz="4400" b="1" smtClean="0">
                <a:solidFill>
                  <a:schemeClr val="tx2"/>
                </a:solidFill>
                <a:effectLst>
                  <a:outerShdw blurRad="38100" dist="38100" dir="2700000" algn="tl">
                    <a:srgbClr val="C0C0C0"/>
                  </a:outerShdw>
                </a:effectLst>
                <a:latin typeface="Calibri" pitchFamily="34" charset="0"/>
              </a:rPr>
              <a:t>X-tipi matris</a:t>
            </a:r>
            <a:endParaRPr lang="tr-TR" sz="4400" b="1" dirty="0" smtClean="0">
              <a:solidFill>
                <a:schemeClr val="tx2"/>
              </a:solidFill>
              <a:effectLst>
                <a:outerShdw blurRad="38100" dist="38100" dir="2700000" algn="tl">
                  <a:srgbClr val="C0C0C0"/>
                </a:outerShdw>
              </a:effectLst>
              <a:latin typeface="Calibri" pitchFamily="34" charset="0"/>
            </a:endParaRPr>
          </a:p>
        </p:txBody>
      </p:sp>
      <p:sp>
        <p:nvSpPr>
          <p:cNvPr id="5" name="2 İçerik Yer Tutucusu"/>
          <p:cNvSpPr txBox="1">
            <a:spLocks/>
          </p:cNvSpPr>
          <p:nvPr/>
        </p:nvSpPr>
        <p:spPr>
          <a:xfrm>
            <a:off x="2309813" y="1663700"/>
            <a:ext cx="8172450" cy="4714875"/>
          </a:xfrm>
          <a:prstGeom prst="rect">
            <a:avLst/>
          </a:prstGeom>
        </p:spPr>
        <p:txBody>
          <a:bodyPr>
            <a:normAutofit/>
          </a:bodyPr>
          <a:lstStyle/>
          <a:p>
            <a:pPr marL="342900" indent="-342900" algn="ctr">
              <a:spcBef>
                <a:spcPct val="20000"/>
              </a:spcBef>
              <a:defRPr/>
            </a:pPr>
            <a:r>
              <a:rPr lang="tr-TR" sz="2300" dirty="0"/>
              <a:t>Matris diyagramları </a:t>
            </a:r>
            <a:r>
              <a:rPr lang="tr-TR" sz="2300" b="1" dirty="0"/>
              <a:t>çok boyutlu düşünce yoluyla </a:t>
            </a:r>
            <a:r>
              <a:rPr lang="tr-TR" sz="2300" dirty="0"/>
              <a:t>problemli konuların açığa kavuşturulmasına katkı sağlar. </a:t>
            </a:r>
          </a:p>
          <a:p>
            <a:pPr marL="342900" indent="-342900" algn="ctr">
              <a:spcBef>
                <a:spcPct val="20000"/>
              </a:spcBef>
              <a:defRPr/>
            </a:pPr>
            <a:endParaRPr lang="tr-TR" sz="2300" dirty="0"/>
          </a:p>
          <a:p>
            <a:pPr marL="342900" indent="-342900" algn="ctr">
              <a:spcBef>
                <a:spcPct val="20000"/>
              </a:spcBef>
              <a:defRPr/>
            </a:pPr>
            <a:r>
              <a:rPr lang="tr-TR" sz="2300" dirty="0"/>
              <a:t>Matris diyagramları </a:t>
            </a:r>
            <a:r>
              <a:rPr lang="tr-TR" sz="2300" b="1" dirty="0"/>
              <a:t>bir probleme veya olaya iştirak eden veya problem veya olay üzerinde etkisi olan faktörlerin, parametrelerin tanımlanmasını ve aralarındaki ilişkinin belirlenmesini</a:t>
            </a:r>
            <a:r>
              <a:rPr lang="tr-TR" sz="2300" dirty="0"/>
              <a:t> sağlar. </a:t>
            </a:r>
          </a:p>
          <a:p>
            <a:pPr marL="342900" indent="-342900" algn="ctr">
              <a:spcBef>
                <a:spcPct val="20000"/>
              </a:spcBef>
              <a:defRPr/>
            </a:pPr>
            <a:endParaRPr lang="tr-TR" sz="2300" dirty="0"/>
          </a:p>
          <a:p>
            <a:pPr marL="342900" indent="-342900" algn="ctr">
              <a:spcBef>
                <a:spcPct val="20000"/>
              </a:spcBef>
              <a:defRPr/>
            </a:pPr>
            <a:r>
              <a:rPr lang="tr-TR" sz="2300" dirty="0"/>
              <a:t>Matris diyagramının temel avantajı; </a:t>
            </a:r>
            <a:r>
              <a:rPr lang="tr-TR" sz="2300" b="1" dirty="0"/>
              <a:t>her çift değişken arasındaki ilişkinin derecesini grafiksel olarak </a:t>
            </a:r>
            <a:r>
              <a:rPr lang="tr-TR" sz="2300" dirty="0"/>
              <a:t>göstermesidir.</a:t>
            </a:r>
            <a:endParaRPr lang="tr-TR" sz="2300" b="1" dirty="0">
              <a:cs typeface="+mn-cs"/>
            </a:endParaRPr>
          </a:p>
        </p:txBody>
      </p:sp>
    </p:spTree>
    <p:extLst>
      <p:ext uri="{BB962C8B-B14F-4D97-AF65-F5344CB8AC3E}">
        <p14:creationId xmlns:p14="http://schemas.microsoft.com/office/powerpoint/2010/main" val="1378834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1420</TotalTime>
  <Words>815</Words>
  <Application>Microsoft Office PowerPoint</Application>
  <PresentationFormat>Widescreen</PresentationFormat>
  <Paragraphs>358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Constantia</vt:lpstr>
      <vt:lpstr>Times New Roman</vt:lpstr>
      <vt:lpstr>Wingdings 2</vt:lpstr>
      <vt:lpstr>Office Theme</vt:lpstr>
      <vt:lpstr>PowerPoint Presentation</vt:lpstr>
      <vt:lpstr>PowerPoint Presentation</vt:lpstr>
      <vt:lpstr>PowerPoint Presentation</vt:lpstr>
      <vt:lpstr>L-tipi Matris  </vt:lpstr>
      <vt:lpstr>PowerPoint Presentation</vt:lpstr>
      <vt:lpstr>PowerPoint Presentation</vt:lpstr>
      <vt:lpstr>L-tipi matrisler  Risk skor matrisi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Elif</dc:creator>
  <cp:lastModifiedBy>Review</cp:lastModifiedBy>
  <cp:revision>107</cp:revision>
  <dcterms:created xsi:type="dcterms:W3CDTF">2018-10-02T08:05:55Z</dcterms:created>
  <dcterms:modified xsi:type="dcterms:W3CDTF">2020-05-07T11:45:23Z</dcterms:modified>
</cp:coreProperties>
</file>