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4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940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63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400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91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22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5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916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16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65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24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08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DB0D3-766D-4C60-B2BE-87D05382F66C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7B02-BB5E-4EF2-AD4B-F9BE0A6C13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38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400" dirty="0" smtClean="0"/>
              <a:t>12. Hafta-Okuma güçlüğü yaşayan çocukların okuma akıcılığı geliştirmedeki problemlerine yönelik müdahale programları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https://dspace.ankara.edu.tr/xmlui/bitstream/handle/123456789/30837/432423.pdf?sequence=1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5081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Disleksi</a:t>
            </a:r>
            <a:r>
              <a:rPr lang="tr-TR" b="1" dirty="0" smtClean="0"/>
              <a:t> İçin Kanıt Temelli Müdahale Yaklaşımları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err="1" smtClean="0"/>
              <a:t>Sesbilgisel</a:t>
            </a:r>
            <a:r>
              <a:rPr lang="tr-TR" sz="4000" dirty="0" smtClean="0"/>
              <a:t> farkındalık, harf-ses ilişkisi bilgisi, okuma ve heceleme becerilerini birlikte ele alan programlar </a:t>
            </a:r>
          </a:p>
          <a:p>
            <a:endParaRPr lang="tr-TR" sz="4000" dirty="0"/>
          </a:p>
          <a:p>
            <a:r>
              <a:rPr lang="tr-TR" sz="4000" dirty="0" smtClean="0"/>
              <a:t>Sesbilgisi temelli müdahale programları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401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Okuma Akıcılığının Desteklenmesi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 smtClean="0"/>
              <a:t>Öğrenci henüz sözcükleri okuyamıyorsa sesbirim farkındalığı çalışmalarına, alfabetik bilginin desteklenmesine, </a:t>
            </a:r>
            <a:r>
              <a:rPr lang="tr-TR" sz="4400" dirty="0" err="1" smtClean="0"/>
              <a:t>yazıbirim</a:t>
            </a:r>
            <a:r>
              <a:rPr lang="tr-TR" sz="4400" dirty="0" smtClean="0"/>
              <a:t>-sesbirim ilişkisi </a:t>
            </a:r>
            <a:r>
              <a:rPr lang="tr-TR" sz="4400" dirty="0" err="1" smtClean="0"/>
              <a:t>kurararak</a:t>
            </a:r>
            <a:r>
              <a:rPr lang="tr-TR" sz="4400" dirty="0" smtClean="0"/>
              <a:t> okuma çalışmalarına, bütünsel sözcük okuma çalışmalarına yer verilmesi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5154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 smtClean="0"/>
              <a:t>Öğrenci henüz sözcükleri okuyamıyorsa sözcüklerin analiz edilerek </a:t>
            </a:r>
            <a:r>
              <a:rPr lang="tr-TR" sz="4400" dirty="0" err="1" smtClean="0"/>
              <a:t>yazıbirimlerine</a:t>
            </a:r>
            <a:r>
              <a:rPr lang="tr-TR" sz="4400" dirty="0" smtClean="0"/>
              <a:t>, hecelerine ayrılması, bu birimlerin </a:t>
            </a:r>
            <a:r>
              <a:rPr lang="tr-TR" sz="4400" dirty="0" err="1" smtClean="0"/>
              <a:t>sesletildikten</a:t>
            </a:r>
            <a:r>
              <a:rPr lang="tr-TR" sz="4400" dirty="0" smtClean="0"/>
              <a:t> sonra tekrar birleştirilerek sözcüğün okutulması çalışmaları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2874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800" dirty="0" smtClean="0"/>
              <a:t>Metin okuma düzeyinde öncelikle çalışılacak metnin düzeyinin uyarlanması </a:t>
            </a:r>
          </a:p>
          <a:p>
            <a:r>
              <a:rPr lang="tr-TR" sz="4800" dirty="0" smtClean="0"/>
              <a:t>Öğrencinin bütünsel okuduğu sözcük sayısının artırılması (liste ya da tek kartlarda sözcüklerin  okutulması)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9323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Tekrarlı okuma yapılması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Sözcükleri hatalı ve/veya yavaş okuyan, bir başka anlatımla okuma hızı düşük olan öğrencilerin okuma akıcılığının geliştirilmesinde en sık kullanılan yöntemdir.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Otomatikliği, doğruluğu ve </a:t>
            </a:r>
            <a:r>
              <a:rPr lang="tr-TR" dirty="0" err="1" smtClean="0"/>
              <a:t>prozodik</a:t>
            </a:r>
            <a:r>
              <a:rPr lang="tr-TR" dirty="0" smtClean="0"/>
              <a:t> okumayı destekler.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Öğrenciyi yeni sözcüklerle tekrar tekrar karşılaştırarak akıcı okumasına yardımcı olur. 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Tekrarlı okumada öğrenci </a:t>
            </a:r>
            <a:r>
              <a:rPr lang="tr-TR" dirty="0" err="1" smtClean="0"/>
              <a:t>öğretimsel</a:t>
            </a:r>
            <a:r>
              <a:rPr lang="tr-TR" dirty="0" smtClean="0"/>
              <a:t> düzeyindeki kısa bir metni üç-beş kez başarılı düzeye ulaşıncaya kadar okur. 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Tekrarlı okuma öğretmen ya da bir yetişkin eşliğinde yapılıyorsa, öğretmen/yetişkin öğrenciye hatalarına ilişkin geri bildirim verir ve öğretim desteği sağlar. 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Öğrencinin zorlandığı sözcükler üzerinde çalışılır. 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Öğretmen akıcı okumaya model olur. 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Öğrencinin okuma hızı ölçülerek grafiğe işlenip, gelişim öğrenci ile birlikte izlenebilir. 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Tekrarlı okuma etkinliği bir akran desteği ile ya da öykülerin ses kayıtlarının kullanılmasıyla da yapılabilir. 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Öğrenci metni ses kaydıyla eş zamanlı olarak okuyabilir ya da metni izleyerek ses kaydını dinleyebilir. </a:t>
            </a:r>
          </a:p>
          <a:p>
            <a:pPr marL="273050" indent="447675">
              <a:buFont typeface="Wingdings" pitchFamily="2" charset="2"/>
              <a:buChar char="Ø"/>
            </a:pPr>
            <a:r>
              <a:rPr lang="tr-TR" dirty="0" smtClean="0"/>
              <a:t>Tekrarlı okumanın tüm uygulamalarında okuma sonrası anlama çalışmaları da yapılır 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9897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Okuyucu tiyatrosunun kullanılması</a:t>
            </a:r>
          </a:p>
          <a:p>
            <a:pPr marL="273050" indent="530225">
              <a:buFont typeface="Wingdings" pitchFamily="2" charset="2"/>
              <a:buChar char="Ø"/>
            </a:pPr>
            <a:r>
              <a:rPr lang="tr-TR" dirty="0" smtClean="0"/>
              <a:t>Okuyucu tiyatrosunun temeli tekrarlı okumaya dayalıdır.  </a:t>
            </a:r>
          </a:p>
          <a:p>
            <a:pPr marL="273050" indent="530225">
              <a:buFont typeface="Wingdings" pitchFamily="2" charset="2"/>
              <a:buChar char="Ø"/>
            </a:pPr>
            <a:r>
              <a:rPr lang="tr-TR" dirty="0" smtClean="0"/>
              <a:t>Bu yöntemde içinde diyalogların bulunduğu tiyatro metinleri kullanılır. </a:t>
            </a:r>
          </a:p>
          <a:p>
            <a:pPr marL="273050" indent="530225">
              <a:buFont typeface="Wingdings" pitchFamily="2" charset="2"/>
              <a:buChar char="Ø"/>
            </a:pPr>
            <a:r>
              <a:rPr lang="tr-TR" dirty="0" smtClean="0"/>
              <a:t>Tiyatro metinleri doğruluk ve otomatikliği desteklemenin dışında özellikle </a:t>
            </a:r>
            <a:r>
              <a:rPr lang="tr-TR" dirty="0" err="1" smtClean="0"/>
              <a:t>prozodik</a:t>
            </a:r>
            <a:r>
              <a:rPr lang="tr-TR" dirty="0" smtClean="0"/>
              <a:t> okumayı geliştirir. </a:t>
            </a:r>
          </a:p>
          <a:p>
            <a:pPr marL="9525" indent="-9525"/>
            <a:r>
              <a:rPr lang="tr-TR" dirty="0" smtClean="0"/>
              <a:t>  Farklı metin türlerinin kullanılması</a:t>
            </a:r>
          </a:p>
          <a:p>
            <a:pPr marL="0" indent="263525"/>
            <a:r>
              <a:rPr lang="tr-TR" dirty="0" smtClean="0"/>
              <a:t>Koro okuma yapılması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3086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301</Words>
  <Application>Microsoft Office PowerPoint</Application>
  <PresentationFormat>Geniş ekran</PresentationFormat>
  <Paragraphs>29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Teması</vt:lpstr>
      <vt:lpstr>12. Hafta-Okuma güçlüğü yaşayan çocukların okuma akıcılığı geliştirmedeki problemlerine yönelik müdahale programları</vt:lpstr>
      <vt:lpstr>Disleksi İçin Kanıt Temelli Müdahale Yaklaşımları</vt:lpstr>
      <vt:lpstr>Okuma Akıcılığının Desteklenmesi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Hafta-Okuma güçlüğü yaşayan çocukların okuma akıcılığı geliştirmedeki problemlerine yönelik müdahale programları</dc:title>
  <dc:creator>HAKEM</dc:creator>
  <cp:lastModifiedBy>HAKEM</cp:lastModifiedBy>
  <cp:revision>4</cp:revision>
  <dcterms:created xsi:type="dcterms:W3CDTF">2019-12-14T04:22:04Z</dcterms:created>
  <dcterms:modified xsi:type="dcterms:W3CDTF">2019-12-14T04:37:52Z</dcterms:modified>
</cp:coreProperties>
</file>