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1176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733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508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3D3CD-DE64-4CF1-99C9-EA3FC76A2E20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2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A862B-7413-4DE1-9339-354D849B1A9F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915400" y="266700"/>
            <a:ext cx="2768600" cy="5219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8102600" cy="5219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C80D1-EA9B-43B4-A635-8F0B720776CF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02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1176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733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508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C784119-B5F3-41B4-8350-91536C63F956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14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E4849-1EEF-4931-8654-92E650404D3A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5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162C3-A032-4195-9A63-59D8AE6582E2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93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80067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633634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C1DC2-68A1-4077-A5C3-D6A740DE7946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72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4D823-68FF-42B8-89E6-04D33F89A5C4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5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FBCC6-C27E-4228-A3E2-9498A219F463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05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DBD72-A409-4DF2-A1CE-B9FD0894B61D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47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57CD-67CC-4F97-8E6D-6C4502EAD01C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8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82C52-3809-4277-B217-30E8BFA13B37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36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ABA76-2F97-4BC8-8497-2D0434C94F87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3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C6D2E-E5BE-4B4C-98CE-FEE1712C7933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11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915400" y="266700"/>
            <a:ext cx="2768600" cy="5219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8102600" cy="5219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4940B-02E8-48A9-AF40-35FAE569349E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A50A5-448A-443B-8212-32AD19EDE3E2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3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80067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633634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291E7-EE85-4AF2-8ACF-9EFCBE36CAB2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1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4C23A-C5FB-4D9F-A27F-0A74CE10476B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05AED-26E5-4032-981D-16B27426576F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5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72511-2563-4131-B6F1-0990C7EA9285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9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6D6E6-1C78-4F7B-A018-08AA1EA27AAE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1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19F40-9813-49C0-85E7-87AA1EC2E73C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8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109728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0067" y="1676400"/>
            <a:ext cx="1030393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8AC3C6D-0C2D-4D6A-A9F4-5EB4E9DE8BCD}" type="slidenum">
              <a:rPr lang="en-US" altLang="tr-TR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361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·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109728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0067" y="1676400"/>
            <a:ext cx="1030393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447A667-2146-4B09-868F-B887CE655BA0}" type="slidenum">
              <a:rPr lang="en-US" altLang="tr-TR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479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·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762250" y="1866900"/>
            <a:ext cx="66865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3600" kern="10" dirty="0" smtClean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VALANCE BOND THEORY</a:t>
            </a:r>
            <a:endParaRPr lang="tr-TR" sz="3600" kern="10" dirty="0">
              <a:ln w="127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36138" y="389390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</a:t>
            </a:r>
            <a:endParaRPr lang="tr-TR" sz="5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281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altLang="tr-TR" sz="3200" dirty="0"/>
              <a:t>New </a:t>
            </a:r>
            <a:r>
              <a:rPr lang="tr-TR" altLang="tr-TR" sz="3200" dirty="0" err="1"/>
              <a:t>Hybrid</a:t>
            </a:r>
            <a:r>
              <a:rPr lang="tr-TR" altLang="tr-TR" sz="3200" dirty="0"/>
              <a:t> </a:t>
            </a:r>
            <a:r>
              <a:rPr lang="tr-TR" altLang="tr-TR" sz="3200" dirty="0" err="1"/>
              <a:t>Orbital</a:t>
            </a:r>
            <a:r>
              <a:rPr lang="tr-TR" altLang="tr-TR" sz="3200" dirty="0"/>
              <a:t> </a:t>
            </a:r>
            <a:r>
              <a:rPr lang="tr-TR" altLang="tr-TR" sz="3200" dirty="0" smtClean="0"/>
              <a:t>Set:</a:t>
            </a:r>
            <a:r>
              <a:rPr lang="en-US" altLang="tr-TR" sz="4000" dirty="0" smtClean="0"/>
              <a:t> </a:t>
            </a:r>
            <a:r>
              <a:rPr lang="en-US" altLang="tr-TR" sz="4000" dirty="0"/>
              <a:t>sp</a:t>
            </a:r>
            <a:r>
              <a:rPr lang="en-US" altLang="tr-TR" sz="4000" baseline="30000" dirty="0"/>
              <a:t>3</a:t>
            </a:r>
            <a:r>
              <a:rPr lang="en-US" altLang="tr-TR" sz="4000" dirty="0"/>
              <a:t>d</a:t>
            </a:r>
            <a:r>
              <a:rPr lang="en-US" altLang="tr-TR" sz="4000" baseline="30000" dirty="0"/>
              <a:t>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altLang="tr-TR" sz="2800" dirty="0"/>
              <a:t>Atom </a:t>
            </a:r>
            <a:r>
              <a:rPr lang="tr-TR" altLang="tr-TR" sz="2800" dirty="0" err="1" smtClean="0"/>
              <a:t>orbitals</a:t>
            </a:r>
            <a:endParaRPr lang="tr-TR" altLang="tr-TR" sz="2800" dirty="0" smtClean="0"/>
          </a:p>
          <a:p>
            <a:pPr marL="0" indent="0">
              <a:buNone/>
            </a:pPr>
            <a:r>
              <a:rPr lang="en-US" altLang="tr-TR" sz="2800" dirty="0"/>
              <a:t>			s + </a:t>
            </a:r>
            <a:r>
              <a:rPr lang="en-US" altLang="tr-TR" sz="2800" dirty="0" err="1"/>
              <a:t>p</a:t>
            </a:r>
            <a:r>
              <a:rPr lang="en-US" altLang="tr-TR" sz="2800" b="1" baseline="-25000" dirty="0" err="1"/>
              <a:t>x</a:t>
            </a:r>
            <a:r>
              <a:rPr lang="en-US" altLang="tr-TR" sz="2800" dirty="0"/>
              <a:t> + </a:t>
            </a:r>
            <a:r>
              <a:rPr lang="en-US" altLang="tr-TR" sz="2800" dirty="0" err="1"/>
              <a:t>p</a:t>
            </a:r>
            <a:r>
              <a:rPr lang="en-US" altLang="tr-TR" sz="2800" b="1" baseline="-25000" dirty="0" err="1"/>
              <a:t>y</a:t>
            </a:r>
            <a:r>
              <a:rPr lang="en-US" altLang="tr-TR" sz="2800" dirty="0"/>
              <a:t> + </a:t>
            </a:r>
            <a:r>
              <a:rPr lang="en-US" altLang="tr-TR" sz="2800" dirty="0" err="1"/>
              <a:t>p</a:t>
            </a:r>
            <a:r>
              <a:rPr lang="en-US" altLang="tr-TR" sz="2800" b="1" baseline="-25000" dirty="0" err="1"/>
              <a:t>z</a:t>
            </a:r>
            <a:r>
              <a:rPr lang="en-US" altLang="tr-TR" sz="2800" dirty="0"/>
              <a:t> + d</a:t>
            </a:r>
            <a:r>
              <a:rPr lang="en-US" altLang="tr-TR" sz="2800" b="1" baseline="-25000" dirty="0"/>
              <a:t>x</a:t>
            </a:r>
            <a:r>
              <a:rPr lang="en-US" altLang="tr-TR" sz="2800" b="1" baseline="-10000" dirty="0"/>
              <a:t>2</a:t>
            </a:r>
            <a:r>
              <a:rPr lang="en-US" altLang="tr-TR" sz="2800" b="1" baseline="-25000" dirty="0"/>
              <a:t>-y</a:t>
            </a:r>
            <a:r>
              <a:rPr lang="en-US" altLang="tr-TR" sz="2800" b="1" baseline="-10000" dirty="0"/>
              <a:t>2</a:t>
            </a:r>
            <a:r>
              <a:rPr lang="en-US" altLang="tr-TR" sz="2800" dirty="0"/>
              <a:t> + d</a:t>
            </a:r>
            <a:r>
              <a:rPr lang="en-US" altLang="tr-TR" sz="2800" b="1" baseline="-25000" dirty="0"/>
              <a:t>z</a:t>
            </a:r>
            <a:r>
              <a:rPr lang="en-US" altLang="tr-TR" sz="2800" b="1" baseline="-10000" dirty="0"/>
              <a:t>2</a:t>
            </a:r>
            <a:r>
              <a:rPr lang="en-US" altLang="tr-TR" sz="2800" dirty="0"/>
              <a:t> </a:t>
            </a:r>
          </a:p>
          <a:p>
            <a:endParaRPr lang="tr-TR" altLang="tr-TR" sz="2800" dirty="0"/>
          </a:p>
          <a:p>
            <a:r>
              <a:rPr lang="tr-TR" altLang="tr-TR" sz="2800" dirty="0"/>
              <a:t>New </a:t>
            </a:r>
            <a:r>
              <a:rPr lang="tr-TR" altLang="tr-TR" sz="2800" dirty="0" err="1"/>
              <a:t>hybrid</a:t>
            </a:r>
            <a:r>
              <a:rPr lang="tr-TR" altLang="tr-TR" sz="2800" dirty="0"/>
              <a:t> </a:t>
            </a:r>
            <a:r>
              <a:rPr lang="tr-TR" altLang="tr-TR" sz="2800" dirty="0" smtClean="0"/>
              <a:t>set</a:t>
            </a:r>
          </a:p>
          <a:p>
            <a:r>
              <a:rPr lang="tr-TR" altLang="tr-TR" dirty="0" err="1"/>
              <a:t>different</a:t>
            </a:r>
            <a:r>
              <a:rPr lang="tr-TR" altLang="tr-TR" dirty="0"/>
              <a:t> </a:t>
            </a:r>
            <a:r>
              <a:rPr lang="tr-TR" altLang="tr-TR" dirty="0" err="1"/>
              <a:t>orbital</a:t>
            </a:r>
            <a:r>
              <a:rPr lang="tr-TR" altLang="tr-TR" dirty="0"/>
              <a:t> </a:t>
            </a:r>
            <a:r>
              <a:rPr lang="tr-TR" altLang="tr-TR" dirty="0" err="1" smtClean="0"/>
              <a:t>arrangement</a:t>
            </a:r>
            <a:endParaRPr lang="tr-TR" altLang="tr-TR" dirty="0" smtClean="0"/>
          </a:p>
          <a:p>
            <a:r>
              <a:rPr lang="tr-TR" altLang="tr-TR" sz="2800" dirty="0" err="1" smtClean="0"/>
              <a:t>Octahedral</a:t>
            </a:r>
            <a:r>
              <a:rPr lang="tr-TR" altLang="tr-TR" sz="2800" dirty="0" smtClean="0"/>
              <a:t> </a:t>
            </a:r>
            <a:r>
              <a:rPr lang="tr-TR" altLang="tr-TR" sz="2800" dirty="0" err="1"/>
              <a:t>coordination</a:t>
            </a:r>
            <a:endParaRPr lang="en-US" altLang="tr-TR" sz="2800" dirty="0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7689850" y="3508375"/>
            <a:ext cx="1493838" cy="2376488"/>
            <a:chOff x="4268" y="2546"/>
            <a:chExt cx="557" cy="501"/>
          </a:xfrm>
        </p:grpSpPr>
        <p:sp>
          <p:nvSpPr>
            <p:cNvPr id="106501" name="Line 5"/>
            <p:cNvSpPr>
              <a:spLocks noChangeShapeType="1"/>
            </p:cNvSpPr>
            <p:nvPr/>
          </p:nvSpPr>
          <p:spPr bwMode="auto">
            <a:xfrm flipH="1">
              <a:off x="4268" y="2703"/>
              <a:ext cx="557" cy="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4552" y="254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>
              <a:off x="4551" y="2799"/>
              <a:ext cx="1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4" name="Line 8"/>
            <p:cNvSpPr>
              <a:spLocks noChangeShapeType="1"/>
            </p:cNvSpPr>
            <p:nvPr/>
          </p:nvSpPr>
          <p:spPr bwMode="auto">
            <a:xfrm flipV="1">
              <a:off x="4276" y="2546"/>
              <a:ext cx="273" cy="15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5" name="Line 9"/>
            <p:cNvSpPr>
              <a:spLocks noChangeShapeType="1"/>
            </p:cNvSpPr>
            <p:nvPr/>
          </p:nvSpPr>
          <p:spPr bwMode="auto">
            <a:xfrm flipV="1">
              <a:off x="4552" y="2894"/>
              <a:ext cx="273" cy="15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 flipH="1" flipV="1">
              <a:off x="4275" y="2894"/>
              <a:ext cx="273" cy="15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7" name="Line 11"/>
            <p:cNvSpPr>
              <a:spLocks noChangeShapeType="1"/>
            </p:cNvSpPr>
            <p:nvPr/>
          </p:nvSpPr>
          <p:spPr bwMode="auto">
            <a:xfrm flipH="1" flipV="1">
              <a:off x="4551" y="2546"/>
              <a:ext cx="273" cy="15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8" name="Line 12"/>
            <p:cNvSpPr>
              <a:spLocks noChangeShapeType="1"/>
            </p:cNvSpPr>
            <p:nvPr/>
          </p:nvSpPr>
          <p:spPr bwMode="auto">
            <a:xfrm flipH="1" flipV="1">
              <a:off x="4274" y="2690"/>
              <a:ext cx="265" cy="35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09" name="Line 13"/>
            <p:cNvSpPr>
              <a:spLocks noChangeShapeType="1"/>
            </p:cNvSpPr>
            <p:nvPr/>
          </p:nvSpPr>
          <p:spPr bwMode="auto">
            <a:xfrm flipV="1">
              <a:off x="4559" y="2692"/>
              <a:ext cx="265" cy="35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0" name="Line 14"/>
            <p:cNvSpPr>
              <a:spLocks noChangeShapeType="1"/>
            </p:cNvSpPr>
            <p:nvPr/>
          </p:nvSpPr>
          <p:spPr bwMode="auto">
            <a:xfrm flipV="1">
              <a:off x="4273" y="2800"/>
              <a:ext cx="275" cy="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1" name="Line 15"/>
            <p:cNvSpPr>
              <a:spLocks noChangeShapeType="1"/>
            </p:cNvSpPr>
            <p:nvPr/>
          </p:nvSpPr>
          <p:spPr bwMode="auto">
            <a:xfrm>
              <a:off x="4548" y="2802"/>
              <a:ext cx="275" cy="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2" name="Line 16"/>
            <p:cNvSpPr>
              <a:spLocks noChangeShapeType="1"/>
            </p:cNvSpPr>
            <p:nvPr/>
          </p:nvSpPr>
          <p:spPr bwMode="auto">
            <a:xfrm>
              <a:off x="4272" y="2712"/>
              <a:ext cx="286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3" name="Line 17"/>
            <p:cNvSpPr>
              <a:spLocks noChangeShapeType="1"/>
            </p:cNvSpPr>
            <p:nvPr/>
          </p:nvSpPr>
          <p:spPr bwMode="auto">
            <a:xfrm flipV="1">
              <a:off x="4546" y="2700"/>
              <a:ext cx="279" cy="1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4" name="Line 18"/>
            <p:cNvSpPr>
              <a:spLocks noChangeShapeType="1"/>
            </p:cNvSpPr>
            <p:nvPr/>
          </p:nvSpPr>
          <p:spPr bwMode="auto">
            <a:xfrm flipH="1" flipV="1">
              <a:off x="4554" y="2546"/>
              <a:ext cx="265" cy="35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5" name="Line 19"/>
            <p:cNvSpPr>
              <a:spLocks noChangeShapeType="1"/>
            </p:cNvSpPr>
            <p:nvPr/>
          </p:nvSpPr>
          <p:spPr bwMode="auto">
            <a:xfrm flipV="1">
              <a:off x="4283" y="2546"/>
              <a:ext cx="265" cy="35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6" name="Line 20"/>
            <p:cNvSpPr>
              <a:spLocks noChangeShapeType="1"/>
            </p:cNvSpPr>
            <p:nvPr/>
          </p:nvSpPr>
          <p:spPr bwMode="auto">
            <a:xfrm flipH="1" flipV="1">
              <a:off x="4276" y="2891"/>
              <a:ext cx="535" cy="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7" name="Line 21"/>
            <p:cNvSpPr>
              <a:spLocks noChangeShapeType="1"/>
            </p:cNvSpPr>
            <p:nvPr/>
          </p:nvSpPr>
          <p:spPr bwMode="auto">
            <a:xfrm rot="5400000" flipV="1">
              <a:off x="4168" y="2800"/>
              <a:ext cx="21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6518" name="Line 22"/>
            <p:cNvSpPr>
              <a:spLocks noChangeShapeType="1"/>
            </p:cNvSpPr>
            <p:nvPr/>
          </p:nvSpPr>
          <p:spPr bwMode="auto">
            <a:xfrm rot="5400000" flipV="1">
              <a:off x="4712" y="2799"/>
              <a:ext cx="21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26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 dirty="0" err="1"/>
              <a:t>Hexafluoroferrate</a:t>
            </a:r>
            <a:r>
              <a:rPr lang="en-US" altLang="tr-TR" sz="4000" dirty="0"/>
              <a:t> (III) Ion</a:t>
            </a:r>
            <a:r>
              <a:rPr lang="en-US" altLang="tr-TR" sz="3200" dirty="0" smtClean="0"/>
              <a:t>[FeF</a:t>
            </a:r>
            <a:r>
              <a:rPr lang="en-US" altLang="tr-TR" sz="3200" b="1" baseline="-25000" dirty="0" smtClean="0"/>
              <a:t>6</a:t>
            </a:r>
            <a:r>
              <a:rPr lang="en-US" altLang="tr-TR" sz="3200" dirty="0" smtClean="0"/>
              <a:t>]</a:t>
            </a:r>
            <a:r>
              <a:rPr lang="en-US" altLang="tr-TR" sz="3200" b="1" baseline="30000" dirty="0" smtClean="0"/>
              <a:t>3</a:t>
            </a:r>
            <a:r>
              <a:rPr lang="en-US" altLang="tr-TR" sz="1800" b="1" dirty="0"/>
              <a:t>¯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711450" y="3295650"/>
            <a:ext cx="68135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</a:t>
            </a:r>
            <a:endParaRPr lang="tr-TR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paramagnetic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(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versus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5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electrons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)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60701" y="1836739"/>
            <a:ext cx="6182783" cy="117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 	  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4s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endParaRPr lang="en-US" altLang="tr-TR" sz="32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3+</a:t>
            </a:r>
            <a:r>
              <a:rPr lang="en-US" altLang="tr-TR" sz="3200">
                <a:solidFill>
                  <a:srgbClr val="FFFFFF"/>
                </a:solidFill>
              </a:rPr>
              <a:t>   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736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58763"/>
            <a:ext cx="8229600" cy="838200"/>
          </a:xfrm>
          <a:noFill/>
          <a:ln/>
        </p:spPr>
        <p:txBody>
          <a:bodyPr/>
          <a:lstStyle/>
          <a:p>
            <a:r>
              <a:rPr lang="en-US" altLang="tr-TR" sz="3200"/>
              <a:t>[FeF</a:t>
            </a:r>
            <a:r>
              <a:rPr lang="en-US" altLang="tr-TR" sz="3200" b="1" baseline="-25000"/>
              <a:t>6</a:t>
            </a:r>
            <a:r>
              <a:rPr lang="en-US" altLang="tr-TR" sz="3200"/>
              <a:t>]</a:t>
            </a:r>
            <a:r>
              <a:rPr lang="en-US" altLang="tr-TR" sz="3200" b="1" baseline="30000"/>
              <a:t>3</a:t>
            </a:r>
            <a:r>
              <a:rPr lang="en-US" altLang="tr-TR" sz="1800" b="1"/>
              <a:t>¯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479801" y="1350963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3+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5</a:t>
            </a:r>
          </a:p>
        </p:txBody>
      </p:sp>
      <p:grpSp>
        <p:nvGrpSpPr>
          <p:cNvPr id="26691" name="Group 67"/>
          <p:cNvGrpSpPr>
            <a:grpSpLocks/>
          </p:cNvGrpSpPr>
          <p:nvPr/>
        </p:nvGrpSpPr>
        <p:grpSpPr bwMode="auto">
          <a:xfrm>
            <a:off x="1781175" y="2841625"/>
            <a:ext cx="8591550" cy="331788"/>
            <a:chOff x="162" y="1790"/>
            <a:chExt cx="5412" cy="209"/>
          </a:xfrm>
        </p:grpSpPr>
        <p:grpSp>
          <p:nvGrpSpPr>
            <p:cNvPr id="26631" name="Group 7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26628" name="Line 4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29" name="Freeform 5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30" name="Freeform 6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635" name="Group 11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648" name="Group 24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26639" name="Group 15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26636" name="Line 12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37" name="Freeform 13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38" name="Freeform 14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643" name="Group 19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26640" name="Line 16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41" name="Freeform 17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42" name="Freeform 18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647" name="Group 23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26644" name="Line 20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45" name="Freeform 21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46" name="Freeform 22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6666" name="Group 42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26652" name="Group 28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26649" name="Line 25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50" name="Freeform 26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51" name="Freeform 27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665" name="Group 41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26656" name="Group 32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2665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654" name="Freeform 30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655" name="Freeform 31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6660" name="Group 36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2665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658" name="Freeform 34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659" name="Freeform 35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6664" name="Group 40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26661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662" name="Freeform 38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663" name="Freeform 39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6678" name="Group 54"/>
            <p:cNvGrpSpPr>
              <a:grpSpLocks/>
            </p:cNvGrpSpPr>
            <p:nvPr/>
          </p:nvGrpSpPr>
          <p:grpSpPr bwMode="auto">
            <a:xfrm>
              <a:off x="2549" y="1790"/>
              <a:ext cx="567" cy="209"/>
              <a:chOff x="2549" y="1790"/>
              <a:chExt cx="567" cy="209"/>
            </a:xfrm>
          </p:grpSpPr>
          <p:grpSp>
            <p:nvGrpSpPr>
              <p:cNvPr id="26670" name="Group 46"/>
              <p:cNvGrpSpPr>
                <a:grpSpLocks/>
              </p:cNvGrpSpPr>
              <p:nvPr/>
            </p:nvGrpSpPr>
            <p:grpSpPr bwMode="auto">
              <a:xfrm>
                <a:off x="2549" y="1790"/>
                <a:ext cx="178" cy="209"/>
                <a:chOff x="2549" y="1790"/>
                <a:chExt cx="178" cy="209"/>
              </a:xfrm>
            </p:grpSpPr>
            <p:sp>
              <p:nvSpPr>
                <p:cNvPr id="26667" name="Line 43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68" name="Freeform 44"/>
                <p:cNvSpPr>
                  <a:spLocks/>
                </p:cNvSpPr>
                <p:nvPr/>
              </p:nvSpPr>
              <p:spPr bwMode="auto">
                <a:xfrm>
                  <a:off x="256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69" name="Freeform 45"/>
                <p:cNvSpPr>
                  <a:spLocks/>
                </p:cNvSpPr>
                <p:nvPr/>
              </p:nvSpPr>
              <p:spPr bwMode="auto">
                <a:xfrm>
                  <a:off x="2660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674" name="Group 50"/>
              <p:cNvGrpSpPr>
                <a:grpSpLocks/>
              </p:cNvGrpSpPr>
              <p:nvPr/>
            </p:nvGrpSpPr>
            <p:grpSpPr bwMode="auto">
              <a:xfrm>
                <a:off x="2744" y="1790"/>
                <a:ext cx="178" cy="209"/>
                <a:chOff x="2744" y="1790"/>
                <a:chExt cx="178" cy="209"/>
              </a:xfrm>
            </p:grpSpPr>
            <p:sp>
              <p:nvSpPr>
                <p:cNvPr id="26671" name="Line 47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72" name="Freeform 48"/>
                <p:cNvSpPr>
                  <a:spLocks/>
                </p:cNvSpPr>
                <p:nvPr/>
              </p:nvSpPr>
              <p:spPr bwMode="auto">
                <a:xfrm>
                  <a:off x="2756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73" name="Freeform 49"/>
                <p:cNvSpPr>
                  <a:spLocks/>
                </p:cNvSpPr>
                <p:nvPr/>
              </p:nvSpPr>
              <p:spPr bwMode="auto">
                <a:xfrm>
                  <a:off x="2855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677" name="Group 53"/>
              <p:cNvGrpSpPr>
                <a:grpSpLocks/>
              </p:cNvGrpSpPr>
              <p:nvPr/>
            </p:nvGrpSpPr>
            <p:grpSpPr bwMode="auto">
              <a:xfrm>
                <a:off x="2938" y="1790"/>
                <a:ext cx="178" cy="209"/>
                <a:chOff x="2938" y="1790"/>
                <a:chExt cx="178" cy="209"/>
              </a:xfrm>
            </p:grpSpPr>
            <p:sp>
              <p:nvSpPr>
                <p:cNvPr id="26675" name="Line 51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76" name="Freeform 52"/>
                <p:cNvSpPr>
                  <a:spLocks/>
                </p:cNvSpPr>
                <p:nvPr/>
              </p:nvSpPr>
              <p:spPr bwMode="auto">
                <a:xfrm>
                  <a:off x="295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26679" name="Line 55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680" name="Line 56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26690" name="Group 66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26681" name="Line 57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2" name="Line 58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3" name="Line 59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4" name="Line 60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5" name="Line 61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6" name="Line 62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7" name="Line 63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8" name="Line 64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89" name="Line 65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6751" name="Group 127"/>
          <p:cNvGrpSpPr>
            <a:grpSpLocks/>
          </p:cNvGrpSpPr>
          <p:nvPr/>
        </p:nvGrpSpPr>
        <p:grpSpPr bwMode="auto">
          <a:xfrm>
            <a:off x="1781175" y="3603625"/>
            <a:ext cx="8591550" cy="331788"/>
            <a:chOff x="162" y="2270"/>
            <a:chExt cx="5412" cy="209"/>
          </a:xfrm>
        </p:grpSpPr>
        <p:grpSp>
          <p:nvGrpSpPr>
            <p:cNvPr id="26695" name="Group 71"/>
            <p:cNvGrpSpPr>
              <a:grpSpLocks/>
            </p:cNvGrpSpPr>
            <p:nvPr/>
          </p:nvGrpSpPr>
          <p:grpSpPr bwMode="auto">
            <a:xfrm>
              <a:off x="162" y="2270"/>
              <a:ext cx="178" cy="209"/>
              <a:chOff x="162" y="2270"/>
              <a:chExt cx="178" cy="209"/>
            </a:xfrm>
          </p:grpSpPr>
          <p:sp>
            <p:nvSpPr>
              <p:cNvPr id="26692" name="Line 68"/>
              <p:cNvSpPr>
                <a:spLocks noChangeShapeType="1"/>
              </p:cNvSpPr>
              <p:nvPr/>
            </p:nvSpPr>
            <p:spPr bwMode="auto">
              <a:xfrm>
                <a:off x="16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93" name="Freeform 69"/>
              <p:cNvSpPr>
                <a:spLocks/>
              </p:cNvSpPr>
              <p:nvPr/>
            </p:nvSpPr>
            <p:spPr bwMode="auto">
              <a:xfrm>
                <a:off x="174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94" name="Freeform 70"/>
              <p:cNvSpPr>
                <a:spLocks/>
              </p:cNvSpPr>
              <p:nvPr/>
            </p:nvSpPr>
            <p:spPr bwMode="auto">
              <a:xfrm>
                <a:off x="272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699" name="Group 75"/>
            <p:cNvGrpSpPr>
              <a:grpSpLocks/>
            </p:cNvGrpSpPr>
            <p:nvPr/>
          </p:nvGrpSpPr>
          <p:grpSpPr bwMode="auto">
            <a:xfrm>
              <a:off x="498" y="2270"/>
              <a:ext cx="178" cy="209"/>
              <a:chOff x="498" y="2270"/>
              <a:chExt cx="178" cy="209"/>
            </a:xfrm>
          </p:grpSpPr>
          <p:sp>
            <p:nvSpPr>
              <p:cNvPr id="26696" name="Line 72"/>
              <p:cNvSpPr>
                <a:spLocks noChangeShapeType="1"/>
              </p:cNvSpPr>
              <p:nvPr/>
            </p:nvSpPr>
            <p:spPr bwMode="auto">
              <a:xfrm>
                <a:off x="498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97" name="Freeform 73"/>
              <p:cNvSpPr>
                <a:spLocks/>
              </p:cNvSpPr>
              <p:nvPr/>
            </p:nvSpPr>
            <p:spPr bwMode="auto">
              <a:xfrm>
                <a:off x="510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98" name="Freeform 74"/>
              <p:cNvSpPr>
                <a:spLocks/>
              </p:cNvSpPr>
              <p:nvPr/>
            </p:nvSpPr>
            <p:spPr bwMode="auto">
              <a:xfrm>
                <a:off x="608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712" name="Group 88"/>
            <p:cNvGrpSpPr>
              <a:grpSpLocks/>
            </p:cNvGrpSpPr>
            <p:nvPr/>
          </p:nvGrpSpPr>
          <p:grpSpPr bwMode="auto">
            <a:xfrm>
              <a:off x="836" y="2270"/>
              <a:ext cx="567" cy="209"/>
              <a:chOff x="836" y="2270"/>
              <a:chExt cx="567" cy="209"/>
            </a:xfrm>
          </p:grpSpPr>
          <p:grpSp>
            <p:nvGrpSpPr>
              <p:cNvPr id="26703" name="Group 79"/>
              <p:cNvGrpSpPr>
                <a:grpSpLocks/>
              </p:cNvGrpSpPr>
              <p:nvPr/>
            </p:nvGrpSpPr>
            <p:grpSpPr bwMode="auto">
              <a:xfrm>
                <a:off x="836" y="2270"/>
                <a:ext cx="178" cy="209"/>
                <a:chOff x="836" y="2270"/>
                <a:chExt cx="178" cy="209"/>
              </a:xfrm>
            </p:grpSpPr>
            <p:sp>
              <p:nvSpPr>
                <p:cNvPr id="26700" name="Line 76"/>
                <p:cNvSpPr>
                  <a:spLocks noChangeShapeType="1"/>
                </p:cNvSpPr>
                <p:nvPr/>
              </p:nvSpPr>
              <p:spPr bwMode="auto">
                <a:xfrm>
                  <a:off x="836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01" name="Freeform 77"/>
                <p:cNvSpPr>
                  <a:spLocks/>
                </p:cNvSpPr>
                <p:nvPr/>
              </p:nvSpPr>
              <p:spPr bwMode="auto">
                <a:xfrm>
                  <a:off x="848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02" name="Freeform 78"/>
                <p:cNvSpPr>
                  <a:spLocks/>
                </p:cNvSpPr>
                <p:nvPr/>
              </p:nvSpPr>
              <p:spPr bwMode="auto">
                <a:xfrm>
                  <a:off x="946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707" name="Group 83"/>
              <p:cNvGrpSpPr>
                <a:grpSpLocks/>
              </p:cNvGrpSpPr>
              <p:nvPr/>
            </p:nvGrpSpPr>
            <p:grpSpPr bwMode="auto">
              <a:xfrm>
                <a:off x="1030" y="2270"/>
                <a:ext cx="177" cy="209"/>
                <a:chOff x="1030" y="2270"/>
                <a:chExt cx="177" cy="209"/>
              </a:xfrm>
            </p:grpSpPr>
            <p:sp>
              <p:nvSpPr>
                <p:cNvPr id="26704" name="Line 80"/>
                <p:cNvSpPr>
                  <a:spLocks noChangeShapeType="1"/>
                </p:cNvSpPr>
                <p:nvPr/>
              </p:nvSpPr>
              <p:spPr bwMode="auto">
                <a:xfrm>
                  <a:off x="1030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05" name="Freeform 81"/>
                <p:cNvSpPr>
                  <a:spLocks/>
                </p:cNvSpPr>
                <p:nvPr/>
              </p:nvSpPr>
              <p:spPr bwMode="auto">
                <a:xfrm>
                  <a:off x="1042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06" name="Freeform 82"/>
                <p:cNvSpPr>
                  <a:spLocks/>
                </p:cNvSpPr>
                <p:nvPr/>
              </p:nvSpPr>
              <p:spPr bwMode="auto">
                <a:xfrm>
                  <a:off x="1141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711" name="Group 87"/>
              <p:cNvGrpSpPr>
                <a:grpSpLocks/>
              </p:cNvGrpSpPr>
              <p:nvPr/>
            </p:nvGrpSpPr>
            <p:grpSpPr bwMode="auto">
              <a:xfrm>
                <a:off x="1225" y="2270"/>
                <a:ext cx="178" cy="209"/>
                <a:chOff x="1225" y="2270"/>
                <a:chExt cx="178" cy="209"/>
              </a:xfrm>
            </p:grpSpPr>
            <p:sp>
              <p:nvSpPr>
                <p:cNvPr id="26708" name="Line 84"/>
                <p:cNvSpPr>
                  <a:spLocks noChangeShapeType="1"/>
                </p:cNvSpPr>
                <p:nvPr/>
              </p:nvSpPr>
              <p:spPr bwMode="auto">
                <a:xfrm>
                  <a:off x="1225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09" name="Freeform 85"/>
                <p:cNvSpPr>
                  <a:spLocks/>
                </p:cNvSpPr>
                <p:nvPr/>
              </p:nvSpPr>
              <p:spPr bwMode="auto">
                <a:xfrm>
                  <a:off x="1237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10" name="Freeform 86"/>
                <p:cNvSpPr>
                  <a:spLocks/>
                </p:cNvSpPr>
                <p:nvPr/>
              </p:nvSpPr>
              <p:spPr bwMode="auto">
                <a:xfrm>
                  <a:off x="1335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6730" name="Group 106"/>
            <p:cNvGrpSpPr>
              <a:grpSpLocks/>
            </p:cNvGrpSpPr>
            <p:nvPr/>
          </p:nvGrpSpPr>
          <p:grpSpPr bwMode="auto">
            <a:xfrm>
              <a:off x="1553" y="2270"/>
              <a:ext cx="906" cy="209"/>
              <a:chOff x="1553" y="2270"/>
              <a:chExt cx="906" cy="209"/>
            </a:xfrm>
          </p:grpSpPr>
          <p:grpSp>
            <p:nvGrpSpPr>
              <p:cNvPr id="26716" name="Group 92"/>
              <p:cNvGrpSpPr>
                <a:grpSpLocks/>
              </p:cNvGrpSpPr>
              <p:nvPr/>
            </p:nvGrpSpPr>
            <p:grpSpPr bwMode="auto">
              <a:xfrm>
                <a:off x="1553" y="2270"/>
                <a:ext cx="177" cy="209"/>
                <a:chOff x="1553" y="2270"/>
                <a:chExt cx="177" cy="209"/>
              </a:xfrm>
            </p:grpSpPr>
            <p:sp>
              <p:nvSpPr>
                <p:cNvPr id="26713" name="Line 89"/>
                <p:cNvSpPr>
                  <a:spLocks noChangeShapeType="1"/>
                </p:cNvSpPr>
                <p:nvPr/>
              </p:nvSpPr>
              <p:spPr bwMode="auto">
                <a:xfrm>
                  <a:off x="1553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14" name="Freeform 90"/>
                <p:cNvSpPr>
                  <a:spLocks/>
                </p:cNvSpPr>
                <p:nvPr/>
              </p:nvSpPr>
              <p:spPr bwMode="auto">
                <a:xfrm>
                  <a:off x="1565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715" name="Freeform 91"/>
                <p:cNvSpPr>
                  <a:spLocks/>
                </p:cNvSpPr>
                <p:nvPr/>
              </p:nvSpPr>
              <p:spPr bwMode="auto">
                <a:xfrm>
                  <a:off x="1664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6729" name="Group 105"/>
              <p:cNvGrpSpPr>
                <a:grpSpLocks/>
              </p:cNvGrpSpPr>
              <p:nvPr/>
            </p:nvGrpSpPr>
            <p:grpSpPr bwMode="auto">
              <a:xfrm>
                <a:off x="1892" y="2270"/>
                <a:ext cx="567" cy="209"/>
                <a:chOff x="1892" y="2270"/>
                <a:chExt cx="567" cy="209"/>
              </a:xfrm>
            </p:grpSpPr>
            <p:grpSp>
              <p:nvGrpSpPr>
                <p:cNvPr id="26720" name="Group 96"/>
                <p:cNvGrpSpPr>
                  <a:grpSpLocks/>
                </p:cNvGrpSpPr>
                <p:nvPr/>
              </p:nvGrpSpPr>
              <p:grpSpPr bwMode="auto">
                <a:xfrm>
                  <a:off x="1892" y="2270"/>
                  <a:ext cx="178" cy="209"/>
                  <a:chOff x="1892" y="2270"/>
                  <a:chExt cx="178" cy="209"/>
                </a:xfrm>
              </p:grpSpPr>
              <p:sp>
                <p:nvSpPr>
                  <p:cNvPr id="26717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718" name="Freeform 94"/>
                  <p:cNvSpPr>
                    <a:spLocks/>
                  </p:cNvSpPr>
                  <p:nvPr/>
                </p:nvSpPr>
                <p:spPr bwMode="auto">
                  <a:xfrm>
                    <a:off x="1904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719" name="Freeform 95"/>
                  <p:cNvSpPr>
                    <a:spLocks/>
                  </p:cNvSpPr>
                  <p:nvPr/>
                </p:nvSpPr>
                <p:spPr bwMode="auto">
                  <a:xfrm>
                    <a:off x="2002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6724" name="Group 100"/>
                <p:cNvGrpSpPr>
                  <a:grpSpLocks/>
                </p:cNvGrpSpPr>
                <p:nvPr/>
              </p:nvGrpSpPr>
              <p:grpSpPr bwMode="auto">
                <a:xfrm>
                  <a:off x="2086" y="2270"/>
                  <a:ext cx="177" cy="209"/>
                  <a:chOff x="2086" y="2270"/>
                  <a:chExt cx="177" cy="209"/>
                </a:xfrm>
              </p:grpSpPr>
              <p:sp>
                <p:nvSpPr>
                  <p:cNvPr id="26721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247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722" name="Freeform 98"/>
                  <p:cNvSpPr>
                    <a:spLocks/>
                  </p:cNvSpPr>
                  <p:nvPr/>
                </p:nvSpPr>
                <p:spPr bwMode="auto">
                  <a:xfrm>
                    <a:off x="2098" y="227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723" name="Freeform 99"/>
                  <p:cNvSpPr>
                    <a:spLocks/>
                  </p:cNvSpPr>
                  <p:nvPr/>
                </p:nvSpPr>
                <p:spPr bwMode="auto">
                  <a:xfrm>
                    <a:off x="2197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6728" name="Group 104"/>
                <p:cNvGrpSpPr>
                  <a:grpSpLocks/>
                </p:cNvGrpSpPr>
                <p:nvPr/>
              </p:nvGrpSpPr>
              <p:grpSpPr bwMode="auto">
                <a:xfrm>
                  <a:off x="2281" y="2270"/>
                  <a:ext cx="178" cy="209"/>
                  <a:chOff x="2281" y="2270"/>
                  <a:chExt cx="178" cy="209"/>
                </a:xfrm>
              </p:grpSpPr>
              <p:sp>
                <p:nvSpPr>
                  <p:cNvPr id="26725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726" name="Freeform 102"/>
                  <p:cNvSpPr>
                    <a:spLocks/>
                  </p:cNvSpPr>
                  <p:nvPr/>
                </p:nvSpPr>
                <p:spPr bwMode="auto">
                  <a:xfrm>
                    <a:off x="2293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727" name="Freeform 103"/>
                  <p:cNvSpPr>
                    <a:spLocks/>
                  </p:cNvSpPr>
                  <p:nvPr/>
                </p:nvSpPr>
                <p:spPr bwMode="auto">
                  <a:xfrm>
                    <a:off x="2391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26731" name="Line 107"/>
            <p:cNvSpPr>
              <a:spLocks noChangeShapeType="1"/>
            </p:cNvSpPr>
            <p:nvPr/>
          </p:nvSpPr>
          <p:spPr bwMode="auto">
            <a:xfrm>
              <a:off x="2549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2" name="Freeform 108"/>
            <p:cNvSpPr>
              <a:spLocks/>
            </p:cNvSpPr>
            <p:nvPr/>
          </p:nvSpPr>
          <p:spPr bwMode="auto">
            <a:xfrm>
              <a:off x="2562" y="227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3" name="Line 109"/>
            <p:cNvSpPr>
              <a:spLocks noChangeShapeType="1"/>
            </p:cNvSpPr>
            <p:nvPr/>
          </p:nvSpPr>
          <p:spPr bwMode="auto">
            <a:xfrm>
              <a:off x="2744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4" name="Freeform 110"/>
            <p:cNvSpPr>
              <a:spLocks/>
            </p:cNvSpPr>
            <p:nvPr/>
          </p:nvSpPr>
          <p:spPr bwMode="auto">
            <a:xfrm>
              <a:off x="2756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5" name="Line 111"/>
            <p:cNvSpPr>
              <a:spLocks noChangeShapeType="1"/>
            </p:cNvSpPr>
            <p:nvPr/>
          </p:nvSpPr>
          <p:spPr bwMode="auto">
            <a:xfrm>
              <a:off x="2938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6" name="Freeform 112"/>
            <p:cNvSpPr>
              <a:spLocks/>
            </p:cNvSpPr>
            <p:nvPr/>
          </p:nvSpPr>
          <p:spPr bwMode="auto">
            <a:xfrm>
              <a:off x="2950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7" name="Line 113"/>
            <p:cNvSpPr>
              <a:spLocks noChangeShapeType="1"/>
            </p:cNvSpPr>
            <p:nvPr/>
          </p:nvSpPr>
          <p:spPr bwMode="auto">
            <a:xfrm>
              <a:off x="3133" y="247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8" name="Freeform 114"/>
            <p:cNvSpPr>
              <a:spLocks/>
            </p:cNvSpPr>
            <p:nvPr/>
          </p:nvSpPr>
          <p:spPr bwMode="auto">
            <a:xfrm>
              <a:off x="3145" y="227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39" name="Line 115"/>
            <p:cNvSpPr>
              <a:spLocks noChangeShapeType="1"/>
            </p:cNvSpPr>
            <p:nvPr/>
          </p:nvSpPr>
          <p:spPr bwMode="auto">
            <a:xfrm>
              <a:off x="3327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6740" name="Freeform 116"/>
            <p:cNvSpPr>
              <a:spLocks/>
            </p:cNvSpPr>
            <p:nvPr/>
          </p:nvSpPr>
          <p:spPr bwMode="auto">
            <a:xfrm>
              <a:off x="3339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26750" name="Group 126"/>
            <p:cNvGrpSpPr>
              <a:grpSpLocks/>
            </p:cNvGrpSpPr>
            <p:nvPr/>
          </p:nvGrpSpPr>
          <p:grpSpPr bwMode="auto">
            <a:xfrm>
              <a:off x="3623" y="2479"/>
              <a:ext cx="1951" cy="0"/>
              <a:chOff x="3623" y="2479"/>
              <a:chExt cx="1951" cy="0"/>
            </a:xfrm>
          </p:grpSpPr>
          <p:sp>
            <p:nvSpPr>
              <p:cNvPr id="26741" name="Line 117"/>
              <p:cNvSpPr>
                <a:spLocks noChangeShapeType="1"/>
              </p:cNvSpPr>
              <p:nvPr/>
            </p:nvSpPr>
            <p:spPr bwMode="auto">
              <a:xfrm>
                <a:off x="362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2" name="Line 118"/>
              <p:cNvSpPr>
                <a:spLocks noChangeShapeType="1"/>
              </p:cNvSpPr>
              <p:nvPr/>
            </p:nvSpPr>
            <p:spPr bwMode="auto">
              <a:xfrm>
                <a:off x="3961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3" name="Line 119"/>
              <p:cNvSpPr>
                <a:spLocks noChangeShapeType="1"/>
              </p:cNvSpPr>
              <p:nvPr/>
            </p:nvSpPr>
            <p:spPr bwMode="auto">
              <a:xfrm>
                <a:off x="4156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4" name="Line 120"/>
              <p:cNvSpPr>
                <a:spLocks noChangeShapeType="1"/>
              </p:cNvSpPr>
              <p:nvPr/>
            </p:nvSpPr>
            <p:spPr bwMode="auto">
              <a:xfrm>
                <a:off x="4350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5" name="Line 121"/>
              <p:cNvSpPr>
                <a:spLocks noChangeShapeType="1"/>
              </p:cNvSpPr>
              <p:nvPr/>
            </p:nvSpPr>
            <p:spPr bwMode="auto">
              <a:xfrm>
                <a:off x="4619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6" name="Line 122"/>
              <p:cNvSpPr>
                <a:spLocks noChangeShapeType="1"/>
              </p:cNvSpPr>
              <p:nvPr/>
            </p:nvSpPr>
            <p:spPr bwMode="auto">
              <a:xfrm>
                <a:off x="481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7" name="Line 123"/>
              <p:cNvSpPr>
                <a:spLocks noChangeShapeType="1"/>
              </p:cNvSpPr>
              <p:nvPr/>
            </p:nvSpPr>
            <p:spPr bwMode="auto">
              <a:xfrm>
                <a:off x="5008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8" name="Line 124"/>
              <p:cNvSpPr>
                <a:spLocks noChangeShapeType="1"/>
              </p:cNvSpPr>
              <p:nvPr/>
            </p:nvSpPr>
            <p:spPr bwMode="auto">
              <a:xfrm>
                <a:off x="520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49" name="Line 125"/>
              <p:cNvSpPr>
                <a:spLocks noChangeShapeType="1"/>
              </p:cNvSpPr>
              <p:nvPr/>
            </p:nvSpPr>
            <p:spPr bwMode="auto">
              <a:xfrm>
                <a:off x="5396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6765" name="Group 141"/>
          <p:cNvGrpSpPr>
            <a:grpSpLocks/>
          </p:cNvGrpSpPr>
          <p:nvPr/>
        </p:nvGrpSpPr>
        <p:grpSpPr bwMode="auto">
          <a:xfrm>
            <a:off x="1673226" y="3927480"/>
            <a:ext cx="8240713" cy="461963"/>
            <a:chOff x="94" y="2474"/>
            <a:chExt cx="5191" cy="291"/>
          </a:xfrm>
        </p:grpSpPr>
        <p:grpSp>
          <p:nvGrpSpPr>
            <p:cNvPr id="26756" name="Group 132"/>
            <p:cNvGrpSpPr>
              <a:grpSpLocks/>
            </p:cNvGrpSpPr>
            <p:nvPr/>
          </p:nvGrpSpPr>
          <p:grpSpPr bwMode="auto">
            <a:xfrm>
              <a:off x="94" y="2474"/>
              <a:ext cx="1195" cy="291"/>
              <a:chOff x="94" y="2474"/>
              <a:chExt cx="1195" cy="291"/>
            </a:xfrm>
          </p:grpSpPr>
          <p:sp>
            <p:nvSpPr>
              <p:cNvPr id="26753" name="Rectangle 129"/>
              <p:cNvSpPr>
                <a:spLocks noChangeArrowheads="1"/>
              </p:cNvSpPr>
              <p:nvPr/>
            </p:nvSpPr>
            <p:spPr bwMode="auto">
              <a:xfrm>
                <a:off x="94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26754" name="Rectangle 130"/>
              <p:cNvSpPr>
                <a:spLocks noChangeArrowheads="1"/>
              </p:cNvSpPr>
              <p:nvPr/>
            </p:nvSpPr>
            <p:spPr bwMode="auto">
              <a:xfrm>
                <a:off x="430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26755" name="Rectangle 131"/>
              <p:cNvSpPr>
                <a:spLocks noChangeArrowheads="1"/>
              </p:cNvSpPr>
              <p:nvPr/>
            </p:nvSpPr>
            <p:spPr bwMode="auto">
              <a:xfrm>
                <a:off x="946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26760" name="Group 136"/>
            <p:cNvGrpSpPr>
              <a:grpSpLocks/>
            </p:cNvGrpSpPr>
            <p:nvPr/>
          </p:nvGrpSpPr>
          <p:grpSpPr bwMode="auto">
            <a:xfrm>
              <a:off x="1486" y="2474"/>
              <a:ext cx="1723" cy="291"/>
              <a:chOff x="1486" y="2474"/>
              <a:chExt cx="1723" cy="291"/>
            </a:xfrm>
          </p:grpSpPr>
          <p:sp>
            <p:nvSpPr>
              <p:cNvPr id="26757" name="Rectangle 133"/>
              <p:cNvSpPr>
                <a:spLocks noChangeArrowheads="1"/>
              </p:cNvSpPr>
              <p:nvPr/>
            </p:nvSpPr>
            <p:spPr bwMode="auto">
              <a:xfrm>
                <a:off x="1486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26758" name="Rectangle 134"/>
              <p:cNvSpPr>
                <a:spLocks noChangeArrowheads="1"/>
              </p:cNvSpPr>
              <p:nvPr/>
            </p:nvSpPr>
            <p:spPr bwMode="auto">
              <a:xfrm>
                <a:off x="2002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26759" name="Rectangle 135"/>
              <p:cNvSpPr>
                <a:spLocks noChangeArrowheads="1"/>
              </p:cNvSpPr>
              <p:nvPr/>
            </p:nvSpPr>
            <p:spPr bwMode="auto">
              <a:xfrm>
                <a:off x="2866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26764" name="Group 140"/>
            <p:cNvGrpSpPr>
              <a:grpSpLocks/>
            </p:cNvGrpSpPr>
            <p:nvPr/>
          </p:nvGrpSpPr>
          <p:grpSpPr bwMode="auto">
            <a:xfrm>
              <a:off x="3562" y="2474"/>
              <a:ext cx="1723" cy="291"/>
              <a:chOff x="3562" y="2474"/>
              <a:chExt cx="1723" cy="291"/>
            </a:xfrm>
          </p:grpSpPr>
          <p:sp>
            <p:nvSpPr>
              <p:cNvPr id="26761" name="Rectangle 137"/>
              <p:cNvSpPr>
                <a:spLocks noChangeArrowheads="1"/>
              </p:cNvSpPr>
              <p:nvPr/>
            </p:nvSpPr>
            <p:spPr bwMode="auto">
              <a:xfrm>
                <a:off x="3562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26762" name="Rectangle 138"/>
              <p:cNvSpPr>
                <a:spLocks noChangeArrowheads="1"/>
              </p:cNvSpPr>
              <p:nvPr/>
            </p:nvSpPr>
            <p:spPr bwMode="auto">
              <a:xfrm>
                <a:off x="4078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26763" name="Rectangle 139"/>
              <p:cNvSpPr>
                <a:spLocks noChangeArrowheads="1"/>
              </p:cNvSpPr>
              <p:nvPr/>
            </p:nvSpPr>
            <p:spPr bwMode="auto">
              <a:xfrm>
                <a:off x="4942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sp>
        <p:nvSpPr>
          <p:cNvPr id="26777" name="Rectangle 153"/>
          <p:cNvSpPr>
            <a:spLocks noChangeArrowheads="1"/>
          </p:cNvSpPr>
          <p:nvPr/>
        </p:nvSpPr>
        <p:spPr bwMode="auto">
          <a:xfrm>
            <a:off x="8902701" y="4467225"/>
            <a:ext cx="142667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000" i="1" dirty="0" smtClean="0">
                <a:solidFill>
                  <a:srgbClr val="FFFF00"/>
                </a:solidFill>
              </a:rPr>
              <a:t>(</a:t>
            </a:r>
            <a:r>
              <a:rPr lang="tr-TR" altLang="tr-TR" sz="2000" i="1" dirty="0" smtClean="0">
                <a:solidFill>
                  <a:srgbClr val="FFFF00"/>
                </a:solidFill>
              </a:rPr>
              <a:t>High </a:t>
            </a:r>
            <a:r>
              <a:rPr lang="tr-TR" altLang="tr-TR" sz="2000" i="1" dirty="0" err="1" smtClean="0">
                <a:solidFill>
                  <a:srgbClr val="FFFF00"/>
                </a:solidFill>
              </a:rPr>
              <a:t>spin</a:t>
            </a:r>
            <a:r>
              <a:rPr lang="en-US" altLang="tr-TR" sz="2000" i="1" dirty="0" smtClean="0">
                <a:solidFill>
                  <a:srgbClr val="FFFF00"/>
                </a:solidFill>
              </a:rPr>
              <a:t>)</a:t>
            </a:r>
            <a:endParaRPr lang="en-US" altLang="tr-TR" sz="2000" i="1" dirty="0">
              <a:solidFill>
                <a:srgbClr val="FFFF00"/>
              </a:solidFill>
            </a:endParaRPr>
          </a:p>
        </p:txBody>
      </p:sp>
      <p:sp>
        <p:nvSpPr>
          <p:cNvPr id="26778" name="Rectangle 154"/>
          <p:cNvSpPr>
            <a:spLocks noChangeArrowheads="1"/>
          </p:cNvSpPr>
          <p:nvPr/>
        </p:nvSpPr>
        <p:spPr bwMode="auto">
          <a:xfrm>
            <a:off x="8410576" y="2555875"/>
            <a:ext cx="128400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000" i="1" dirty="0" smtClean="0">
                <a:solidFill>
                  <a:srgbClr val="FFFF00"/>
                </a:solidFill>
              </a:rPr>
              <a:t>(</a:t>
            </a:r>
            <a:r>
              <a:rPr lang="tr-TR" altLang="tr-TR" sz="2000" i="1" dirty="0" err="1" smtClean="0">
                <a:solidFill>
                  <a:srgbClr val="FFFF00"/>
                </a:solidFill>
              </a:rPr>
              <a:t>low</a:t>
            </a:r>
            <a:r>
              <a:rPr lang="tr-TR" altLang="tr-TR" sz="2000" i="1" dirty="0" smtClean="0">
                <a:solidFill>
                  <a:srgbClr val="FFFF00"/>
                </a:solidFill>
              </a:rPr>
              <a:t> </a:t>
            </a:r>
            <a:r>
              <a:rPr lang="tr-TR" altLang="tr-TR" sz="2000" i="1" dirty="0" err="1" smtClean="0">
                <a:solidFill>
                  <a:srgbClr val="FFFF00"/>
                </a:solidFill>
              </a:rPr>
              <a:t>spin</a:t>
            </a:r>
            <a:r>
              <a:rPr lang="tr-TR" altLang="tr-TR" sz="2000" i="1" dirty="0" smtClean="0">
                <a:solidFill>
                  <a:srgbClr val="FFFF00"/>
                </a:solidFill>
              </a:rPr>
              <a:t>)</a:t>
            </a:r>
            <a:endParaRPr lang="en-US" altLang="tr-TR" sz="2000" i="1" dirty="0">
              <a:solidFill>
                <a:srgbClr val="FFFF00"/>
              </a:solidFill>
            </a:endParaRPr>
          </a:p>
        </p:txBody>
      </p:sp>
      <p:grpSp>
        <p:nvGrpSpPr>
          <p:cNvPr id="26784" name="Group 160"/>
          <p:cNvGrpSpPr>
            <a:grpSpLocks/>
          </p:cNvGrpSpPr>
          <p:nvPr/>
        </p:nvGrpSpPr>
        <p:grpSpPr bwMode="auto">
          <a:xfrm>
            <a:off x="5553076" y="1987551"/>
            <a:ext cx="4103688" cy="822325"/>
            <a:chOff x="2526" y="1348"/>
            <a:chExt cx="2585" cy="518"/>
          </a:xfrm>
        </p:grpSpPr>
        <p:sp>
          <p:nvSpPr>
            <p:cNvPr id="26772" name="Rectangle 148"/>
            <p:cNvSpPr>
              <a:spLocks noChangeArrowheads="1"/>
            </p:cNvSpPr>
            <p:nvPr/>
          </p:nvSpPr>
          <p:spPr bwMode="auto">
            <a:xfrm>
              <a:off x="2800" y="1348"/>
              <a:ext cx="231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err="1" smtClean="0">
                  <a:solidFill>
                    <a:srgbClr val="FFFF00"/>
                  </a:solidFill>
                </a:rPr>
                <a:t>one</a:t>
              </a:r>
              <a:r>
                <a:rPr lang="tr-TR" altLang="tr-TR" sz="2800" dirty="0" smtClean="0">
                  <a:solidFill>
                    <a:srgbClr val="FFFF00"/>
                  </a:solidFill>
                </a:rPr>
                <a:t> </a:t>
              </a:r>
              <a:r>
                <a:rPr lang="tr-TR" altLang="tr-TR" sz="2800" dirty="0" err="1">
                  <a:solidFill>
                    <a:srgbClr val="FFFF00"/>
                  </a:solidFill>
                </a:rPr>
                <a:t>unpaired</a:t>
              </a:r>
              <a:r>
                <a:rPr lang="tr-TR" altLang="tr-TR" sz="2800" dirty="0">
                  <a:solidFill>
                    <a:srgbClr val="FFFF00"/>
                  </a:solidFill>
                </a:rPr>
                <a:t> </a:t>
              </a:r>
              <a:r>
                <a:rPr lang="tr-TR" altLang="tr-TR" sz="2800" dirty="0" err="1">
                  <a:solidFill>
                    <a:srgbClr val="FFFF00"/>
                  </a:solidFill>
                </a:rPr>
                <a:t>electron</a:t>
              </a:r>
              <a:endParaRPr lang="en-US" altLang="tr-TR" sz="2800" dirty="0">
                <a:solidFill>
                  <a:srgbClr val="FFFF00"/>
                </a:solidFill>
              </a:endParaRPr>
            </a:p>
          </p:txBody>
        </p:sp>
        <p:sp>
          <p:nvSpPr>
            <p:cNvPr id="26780" name="AutoShape 156"/>
            <p:cNvSpPr>
              <a:spLocks/>
            </p:cNvSpPr>
            <p:nvPr/>
          </p:nvSpPr>
          <p:spPr bwMode="auto">
            <a:xfrm rot="-5400000">
              <a:off x="2904" y="1236"/>
              <a:ext cx="252" cy="1008"/>
            </a:xfrm>
            <a:prstGeom prst="rightBrace">
              <a:avLst>
                <a:gd name="adj1" fmla="val 33333"/>
                <a:gd name="adj2" fmla="val 5119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26782" name="Group 158"/>
          <p:cNvGrpSpPr>
            <a:grpSpLocks/>
          </p:cNvGrpSpPr>
          <p:nvPr/>
        </p:nvGrpSpPr>
        <p:grpSpPr bwMode="auto">
          <a:xfrm>
            <a:off x="4787901" y="4333877"/>
            <a:ext cx="3927475" cy="825501"/>
            <a:chOff x="2044" y="2586"/>
            <a:chExt cx="2474" cy="520"/>
          </a:xfrm>
        </p:grpSpPr>
        <p:sp>
          <p:nvSpPr>
            <p:cNvPr id="26770" name="Rectangle 146"/>
            <p:cNvSpPr>
              <a:spLocks noChangeArrowheads="1"/>
            </p:cNvSpPr>
            <p:nvPr/>
          </p:nvSpPr>
          <p:spPr bwMode="auto">
            <a:xfrm>
              <a:off x="2044" y="2776"/>
              <a:ext cx="24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err="1">
                  <a:solidFill>
                    <a:srgbClr val="FFFF00"/>
                  </a:solidFill>
                </a:rPr>
                <a:t>Five</a:t>
              </a:r>
              <a:r>
                <a:rPr lang="tr-TR" altLang="tr-TR" sz="2800" dirty="0">
                  <a:solidFill>
                    <a:srgbClr val="FFFF00"/>
                  </a:solidFill>
                </a:rPr>
                <a:t> </a:t>
              </a:r>
              <a:r>
                <a:rPr lang="tr-TR" altLang="tr-TR" sz="2800" dirty="0" err="1">
                  <a:solidFill>
                    <a:srgbClr val="FFFF00"/>
                  </a:solidFill>
                </a:rPr>
                <a:t>unpaired</a:t>
              </a:r>
              <a:r>
                <a:rPr lang="tr-TR" altLang="tr-TR" sz="2800" dirty="0">
                  <a:solidFill>
                    <a:srgbClr val="FFFF00"/>
                  </a:solidFill>
                </a:rPr>
                <a:t> </a:t>
              </a:r>
              <a:r>
                <a:rPr lang="tr-TR" altLang="tr-TR" sz="2800" dirty="0" err="1">
                  <a:solidFill>
                    <a:srgbClr val="FFFF00"/>
                  </a:solidFill>
                </a:rPr>
                <a:t>electrons</a:t>
              </a:r>
              <a:endParaRPr lang="en-US" altLang="tr-TR" sz="2800" dirty="0">
                <a:solidFill>
                  <a:srgbClr val="FFFF00"/>
                </a:solidFill>
              </a:endParaRPr>
            </a:p>
          </p:txBody>
        </p:sp>
        <p:sp>
          <p:nvSpPr>
            <p:cNvPr id="26781" name="AutoShape 157"/>
            <p:cNvSpPr>
              <a:spLocks/>
            </p:cNvSpPr>
            <p:nvPr/>
          </p:nvSpPr>
          <p:spPr bwMode="auto">
            <a:xfrm rot="5400000">
              <a:off x="2892" y="2232"/>
              <a:ext cx="300" cy="1008"/>
            </a:xfrm>
            <a:prstGeom prst="rightBrace">
              <a:avLst>
                <a:gd name="adj1" fmla="val 28000"/>
                <a:gd name="adj2" fmla="val 5119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761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77" grpId="0" autoUpdateAnimBg="0"/>
      <p:bldP spid="2677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1038" y="327025"/>
            <a:ext cx="8229600" cy="890588"/>
          </a:xfrm>
          <a:noFill/>
          <a:ln/>
        </p:spPr>
        <p:txBody>
          <a:bodyPr/>
          <a:lstStyle/>
          <a:p>
            <a:r>
              <a:rPr lang="en-US" altLang="tr-TR" sz="3200"/>
              <a:t>[FeF</a:t>
            </a:r>
            <a:r>
              <a:rPr lang="en-US" altLang="tr-TR" sz="3200" b="1" baseline="-25000"/>
              <a:t>6</a:t>
            </a:r>
            <a:r>
              <a:rPr lang="en-US" altLang="tr-TR" sz="3200"/>
              <a:t>]</a:t>
            </a:r>
            <a:r>
              <a:rPr lang="en-US" altLang="tr-TR" sz="3200" b="1" baseline="30000"/>
              <a:t>3</a:t>
            </a:r>
            <a:r>
              <a:rPr lang="en-US" altLang="tr-TR" sz="3200" baseline="30000"/>
              <a:t>–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525839" y="1427163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3+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5</a:t>
            </a:r>
          </a:p>
        </p:txBody>
      </p: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1673226" y="3927480"/>
            <a:ext cx="8240713" cy="461963"/>
            <a:chOff x="94" y="2474"/>
            <a:chExt cx="5191" cy="291"/>
          </a:xfrm>
        </p:grpSpPr>
        <p:grpSp>
          <p:nvGrpSpPr>
            <p:cNvPr id="27655" name="Group 7"/>
            <p:cNvGrpSpPr>
              <a:grpSpLocks/>
            </p:cNvGrpSpPr>
            <p:nvPr/>
          </p:nvGrpSpPr>
          <p:grpSpPr bwMode="auto">
            <a:xfrm>
              <a:off x="94" y="2474"/>
              <a:ext cx="1195" cy="291"/>
              <a:chOff x="94" y="2474"/>
              <a:chExt cx="1195" cy="291"/>
            </a:xfrm>
          </p:grpSpPr>
          <p:sp>
            <p:nvSpPr>
              <p:cNvPr id="27652" name="Rectangle 4"/>
              <p:cNvSpPr>
                <a:spLocks noChangeArrowheads="1"/>
              </p:cNvSpPr>
              <p:nvPr/>
            </p:nvSpPr>
            <p:spPr bwMode="auto">
              <a:xfrm>
                <a:off x="94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430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27654" name="Rectangle 6"/>
              <p:cNvSpPr>
                <a:spLocks noChangeArrowheads="1"/>
              </p:cNvSpPr>
              <p:nvPr/>
            </p:nvSpPr>
            <p:spPr bwMode="auto">
              <a:xfrm>
                <a:off x="946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27659" name="Group 11"/>
            <p:cNvGrpSpPr>
              <a:grpSpLocks/>
            </p:cNvGrpSpPr>
            <p:nvPr/>
          </p:nvGrpSpPr>
          <p:grpSpPr bwMode="auto">
            <a:xfrm>
              <a:off x="1486" y="2474"/>
              <a:ext cx="1723" cy="291"/>
              <a:chOff x="1486" y="2474"/>
              <a:chExt cx="1723" cy="291"/>
            </a:xfrm>
          </p:grpSpPr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1486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27657" name="Rectangle 9"/>
              <p:cNvSpPr>
                <a:spLocks noChangeArrowheads="1"/>
              </p:cNvSpPr>
              <p:nvPr/>
            </p:nvSpPr>
            <p:spPr bwMode="auto">
              <a:xfrm>
                <a:off x="2002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27658" name="Rectangle 10"/>
              <p:cNvSpPr>
                <a:spLocks noChangeArrowheads="1"/>
              </p:cNvSpPr>
              <p:nvPr/>
            </p:nvSpPr>
            <p:spPr bwMode="auto">
              <a:xfrm>
                <a:off x="2866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27663" name="Group 15"/>
            <p:cNvGrpSpPr>
              <a:grpSpLocks/>
            </p:cNvGrpSpPr>
            <p:nvPr/>
          </p:nvGrpSpPr>
          <p:grpSpPr bwMode="auto">
            <a:xfrm>
              <a:off x="3562" y="2474"/>
              <a:ext cx="1723" cy="291"/>
              <a:chOff x="3562" y="2474"/>
              <a:chExt cx="1723" cy="291"/>
            </a:xfrm>
          </p:grpSpPr>
          <p:sp>
            <p:nvSpPr>
              <p:cNvPr id="27660" name="Rectangle 12"/>
              <p:cNvSpPr>
                <a:spLocks noChangeArrowheads="1"/>
              </p:cNvSpPr>
              <p:nvPr/>
            </p:nvSpPr>
            <p:spPr bwMode="auto">
              <a:xfrm>
                <a:off x="3562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27661" name="Rectangle 13"/>
              <p:cNvSpPr>
                <a:spLocks noChangeArrowheads="1"/>
              </p:cNvSpPr>
              <p:nvPr/>
            </p:nvSpPr>
            <p:spPr bwMode="auto">
              <a:xfrm>
                <a:off x="4078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27662" name="Rectangle 14"/>
              <p:cNvSpPr>
                <a:spLocks noChangeArrowheads="1"/>
              </p:cNvSpPr>
              <p:nvPr/>
            </p:nvSpPr>
            <p:spPr bwMode="auto">
              <a:xfrm>
                <a:off x="4942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grpSp>
        <p:nvGrpSpPr>
          <p:cNvPr id="27724" name="Group 76"/>
          <p:cNvGrpSpPr>
            <a:grpSpLocks/>
          </p:cNvGrpSpPr>
          <p:nvPr/>
        </p:nvGrpSpPr>
        <p:grpSpPr bwMode="auto">
          <a:xfrm>
            <a:off x="1781175" y="3603625"/>
            <a:ext cx="8591550" cy="331788"/>
            <a:chOff x="162" y="2270"/>
            <a:chExt cx="5412" cy="209"/>
          </a:xfrm>
        </p:grpSpPr>
        <p:grpSp>
          <p:nvGrpSpPr>
            <p:cNvPr id="27668" name="Group 20"/>
            <p:cNvGrpSpPr>
              <a:grpSpLocks/>
            </p:cNvGrpSpPr>
            <p:nvPr/>
          </p:nvGrpSpPr>
          <p:grpSpPr bwMode="auto">
            <a:xfrm>
              <a:off x="162" y="2270"/>
              <a:ext cx="178" cy="209"/>
              <a:chOff x="162" y="2270"/>
              <a:chExt cx="178" cy="209"/>
            </a:xfrm>
          </p:grpSpPr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>
                <a:off x="16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666" name="Freeform 18"/>
              <p:cNvSpPr>
                <a:spLocks/>
              </p:cNvSpPr>
              <p:nvPr/>
            </p:nvSpPr>
            <p:spPr bwMode="auto">
              <a:xfrm>
                <a:off x="174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667" name="Freeform 19"/>
              <p:cNvSpPr>
                <a:spLocks/>
              </p:cNvSpPr>
              <p:nvPr/>
            </p:nvSpPr>
            <p:spPr bwMode="auto">
              <a:xfrm>
                <a:off x="272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7672" name="Group 24"/>
            <p:cNvGrpSpPr>
              <a:grpSpLocks/>
            </p:cNvGrpSpPr>
            <p:nvPr/>
          </p:nvGrpSpPr>
          <p:grpSpPr bwMode="auto">
            <a:xfrm>
              <a:off x="498" y="2270"/>
              <a:ext cx="178" cy="209"/>
              <a:chOff x="498" y="2270"/>
              <a:chExt cx="178" cy="209"/>
            </a:xfrm>
          </p:grpSpPr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>
                <a:off x="498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670" name="Freeform 22"/>
              <p:cNvSpPr>
                <a:spLocks/>
              </p:cNvSpPr>
              <p:nvPr/>
            </p:nvSpPr>
            <p:spPr bwMode="auto">
              <a:xfrm>
                <a:off x="510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671" name="Freeform 23"/>
              <p:cNvSpPr>
                <a:spLocks/>
              </p:cNvSpPr>
              <p:nvPr/>
            </p:nvSpPr>
            <p:spPr bwMode="auto">
              <a:xfrm>
                <a:off x="608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7685" name="Group 37"/>
            <p:cNvGrpSpPr>
              <a:grpSpLocks/>
            </p:cNvGrpSpPr>
            <p:nvPr/>
          </p:nvGrpSpPr>
          <p:grpSpPr bwMode="auto">
            <a:xfrm>
              <a:off x="836" y="2270"/>
              <a:ext cx="567" cy="209"/>
              <a:chOff x="836" y="2270"/>
              <a:chExt cx="567" cy="209"/>
            </a:xfrm>
          </p:grpSpPr>
          <p:grpSp>
            <p:nvGrpSpPr>
              <p:cNvPr id="27676" name="Group 28"/>
              <p:cNvGrpSpPr>
                <a:grpSpLocks/>
              </p:cNvGrpSpPr>
              <p:nvPr/>
            </p:nvGrpSpPr>
            <p:grpSpPr bwMode="auto">
              <a:xfrm>
                <a:off x="836" y="2270"/>
                <a:ext cx="178" cy="209"/>
                <a:chOff x="836" y="2270"/>
                <a:chExt cx="178" cy="209"/>
              </a:xfrm>
            </p:grpSpPr>
            <p:sp>
              <p:nvSpPr>
                <p:cNvPr id="27673" name="Line 25"/>
                <p:cNvSpPr>
                  <a:spLocks noChangeShapeType="1"/>
                </p:cNvSpPr>
                <p:nvPr/>
              </p:nvSpPr>
              <p:spPr bwMode="auto">
                <a:xfrm>
                  <a:off x="836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74" name="Freeform 26"/>
                <p:cNvSpPr>
                  <a:spLocks/>
                </p:cNvSpPr>
                <p:nvPr/>
              </p:nvSpPr>
              <p:spPr bwMode="auto">
                <a:xfrm>
                  <a:off x="848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75" name="Freeform 27"/>
                <p:cNvSpPr>
                  <a:spLocks/>
                </p:cNvSpPr>
                <p:nvPr/>
              </p:nvSpPr>
              <p:spPr bwMode="auto">
                <a:xfrm>
                  <a:off x="946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7680" name="Group 32"/>
              <p:cNvGrpSpPr>
                <a:grpSpLocks/>
              </p:cNvGrpSpPr>
              <p:nvPr/>
            </p:nvGrpSpPr>
            <p:grpSpPr bwMode="auto">
              <a:xfrm>
                <a:off x="1030" y="2270"/>
                <a:ext cx="177" cy="209"/>
                <a:chOff x="1030" y="2270"/>
                <a:chExt cx="177" cy="209"/>
              </a:xfrm>
            </p:grpSpPr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auto">
                <a:xfrm>
                  <a:off x="1030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78" name="Freeform 30"/>
                <p:cNvSpPr>
                  <a:spLocks/>
                </p:cNvSpPr>
                <p:nvPr/>
              </p:nvSpPr>
              <p:spPr bwMode="auto">
                <a:xfrm>
                  <a:off x="1042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79" name="Freeform 31"/>
                <p:cNvSpPr>
                  <a:spLocks/>
                </p:cNvSpPr>
                <p:nvPr/>
              </p:nvSpPr>
              <p:spPr bwMode="auto">
                <a:xfrm>
                  <a:off x="1141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7684" name="Group 36"/>
              <p:cNvGrpSpPr>
                <a:grpSpLocks/>
              </p:cNvGrpSpPr>
              <p:nvPr/>
            </p:nvGrpSpPr>
            <p:grpSpPr bwMode="auto">
              <a:xfrm>
                <a:off x="1225" y="2270"/>
                <a:ext cx="178" cy="209"/>
                <a:chOff x="1225" y="2270"/>
                <a:chExt cx="178" cy="209"/>
              </a:xfrm>
            </p:grpSpPr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auto">
                <a:xfrm>
                  <a:off x="1225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82" name="Freeform 34"/>
                <p:cNvSpPr>
                  <a:spLocks/>
                </p:cNvSpPr>
                <p:nvPr/>
              </p:nvSpPr>
              <p:spPr bwMode="auto">
                <a:xfrm>
                  <a:off x="1237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83" name="Freeform 35"/>
                <p:cNvSpPr>
                  <a:spLocks/>
                </p:cNvSpPr>
                <p:nvPr/>
              </p:nvSpPr>
              <p:spPr bwMode="auto">
                <a:xfrm>
                  <a:off x="1335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7703" name="Group 55"/>
            <p:cNvGrpSpPr>
              <a:grpSpLocks/>
            </p:cNvGrpSpPr>
            <p:nvPr/>
          </p:nvGrpSpPr>
          <p:grpSpPr bwMode="auto">
            <a:xfrm>
              <a:off x="1553" y="2270"/>
              <a:ext cx="906" cy="209"/>
              <a:chOff x="1553" y="2270"/>
              <a:chExt cx="906" cy="209"/>
            </a:xfrm>
          </p:grpSpPr>
          <p:grpSp>
            <p:nvGrpSpPr>
              <p:cNvPr id="27689" name="Group 41"/>
              <p:cNvGrpSpPr>
                <a:grpSpLocks/>
              </p:cNvGrpSpPr>
              <p:nvPr/>
            </p:nvGrpSpPr>
            <p:grpSpPr bwMode="auto">
              <a:xfrm>
                <a:off x="1553" y="2270"/>
                <a:ext cx="177" cy="209"/>
                <a:chOff x="1553" y="2270"/>
                <a:chExt cx="177" cy="209"/>
              </a:xfrm>
            </p:grpSpPr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auto">
                <a:xfrm>
                  <a:off x="1553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87" name="Freeform 39"/>
                <p:cNvSpPr>
                  <a:spLocks/>
                </p:cNvSpPr>
                <p:nvPr/>
              </p:nvSpPr>
              <p:spPr bwMode="auto">
                <a:xfrm>
                  <a:off x="1565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688" name="Freeform 40"/>
                <p:cNvSpPr>
                  <a:spLocks/>
                </p:cNvSpPr>
                <p:nvPr/>
              </p:nvSpPr>
              <p:spPr bwMode="auto">
                <a:xfrm>
                  <a:off x="1664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7702" name="Group 54"/>
              <p:cNvGrpSpPr>
                <a:grpSpLocks/>
              </p:cNvGrpSpPr>
              <p:nvPr/>
            </p:nvGrpSpPr>
            <p:grpSpPr bwMode="auto">
              <a:xfrm>
                <a:off x="1892" y="2270"/>
                <a:ext cx="567" cy="209"/>
                <a:chOff x="1892" y="2270"/>
                <a:chExt cx="567" cy="209"/>
              </a:xfrm>
            </p:grpSpPr>
            <p:grpSp>
              <p:nvGrpSpPr>
                <p:cNvPr id="27693" name="Group 45"/>
                <p:cNvGrpSpPr>
                  <a:grpSpLocks/>
                </p:cNvGrpSpPr>
                <p:nvPr/>
              </p:nvGrpSpPr>
              <p:grpSpPr bwMode="auto">
                <a:xfrm>
                  <a:off x="1892" y="2270"/>
                  <a:ext cx="178" cy="209"/>
                  <a:chOff x="1892" y="2270"/>
                  <a:chExt cx="178" cy="209"/>
                </a:xfrm>
              </p:grpSpPr>
              <p:sp>
                <p:nvSpPr>
                  <p:cNvPr id="276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91" name="Freeform 43"/>
                  <p:cNvSpPr>
                    <a:spLocks/>
                  </p:cNvSpPr>
                  <p:nvPr/>
                </p:nvSpPr>
                <p:spPr bwMode="auto">
                  <a:xfrm>
                    <a:off x="1904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92" name="Freeform 44"/>
                  <p:cNvSpPr>
                    <a:spLocks/>
                  </p:cNvSpPr>
                  <p:nvPr/>
                </p:nvSpPr>
                <p:spPr bwMode="auto">
                  <a:xfrm>
                    <a:off x="2002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7697" name="Group 49"/>
                <p:cNvGrpSpPr>
                  <a:grpSpLocks/>
                </p:cNvGrpSpPr>
                <p:nvPr/>
              </p:nvGrpSpPr>
              <p:grpSpPr bwMode="auto">
                <a:xfrm>
                  <a:off x="2086" y="2270"/>
                  <a:ext cx="177" cy="209"/>
                  <a:chOff x="2086" y="2270"/>
                  <a:chExt cx="177" cy="209"/>
                </a:xfrm>
              </p:grpSpPr>
              <p:sp>
                <p:nvSpPr>
                  <p:cNvPr id="276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247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95" name="Freeform 47"/>
                  <p:cNvSpPr>
                    <a:spLocks/>
                  </p:cNvSpPr>
                  <p:nvPr/>
                </p:nvSpPr>
                <p:spPr bwMode="auto">
                  <a:xfrm>
                    <a:off x="2098" y="227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96" name="Freeform 48"/>
                  <p:cNvSpPr>
                    <a:spLocks/>
                  </p:cNvSpPr>
                  <p:nvPr/>
                </p:nvSpPr>
                <p:spPr bwMode="auto">
                  <a:xfrm>
                    <a:off x="2197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7701" name="Group 53"/>
                <p:cNvGrpSpPr>
                  <a:grpSpLocks/>
                </p:cNvGrpSpPr>
                <p:nvPr/>
              </p:nvGrpSpPr>
              <p:grpSpPr bwMode="auto">
                <a:xfrm>
                  <a:off x="2281" y="2270"/>
                  <a:ext cx="178" cy="209"/>
                  <a:chOff x="2281" y="2270"/>
                  <a:chExt cx="178" cy="209"/>
                </a:xfrm>
              </p:grpSpPr>
              <p:sp>
                <p:nvSpPr>
                  <p:cNvPr id="276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99" name="Freeform 51"/>
                  <p:cNvSpPr>
                    <a:spLocks/>
                  </p:cNvSpPr>
                  <p:nvPr/>
                </p:nvSpPr>
                <p:spPr bwMode="auto">
                  <a:xfrm>
                    <a:off x="2293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700" name="Freeform 52"/>
                  <p:cNvSpPr>
                    <a:spLocks/>
                  </p:cNvSpPr>
                  <p:nvPr/>
                </p:nvSpPr>
                <p:spPr bwMode="auto">
                  <a:xfrm>
                    <a:off x="2391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27704" name="Line 56"/>
            <p:cNvSpPr>
              <a:spLocks noChangeShapeType="1"/>
            </p:cNvSpPr>
            <p:nvPr/>
          </p:nvSpPr>
          <p:spPr bwMode="auto">
            <a:xfrm>
              <a:off x="2549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05" name="Freeform 57"/>
            <p:cNvSpPr>
              <a:spLocks/>
            </p:cNvSpPr>
            <p:nvPr/>
          </p:nvSpPr>
          <p:spPr bwMode="auto">
            <a:xfrm>
              <a:off x="2562" y="227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auto">
            <a:xfrm>
              <a:off x="2744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07" name="Freeform 59"/>
            <p:cNvSpPr>
              <a:spLocks/>
            </p:cNvSpPr>
            <p:nvPr/>
          </p:nvSpPr>
          <p:spPr bwMode="auto">
            <a:xfrm>
              <a:off x="2756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08" name="Line 60"/>
            <p:cNvSpPr>
              <a:spLocks noChangeShapeType="1"/>
            </p:cNvSpPr>
            <p:nvPr/>
          </p:nvSpPr>
          <p:spPr bwMode="auto">
            <a:xfrm>
              <a:off x="2938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09" name="Freeform 61"/>
            <p:cNvSpPr>
              <a:spLocks/>
            </p:cNvSpPr>
            <p:nvPr/>
          </p:nvSpPr>
          <p:spPr bwMode="auto">
            <a:xfrm>
              <a:off x="2950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10" name="Line 62"/>
            <p:cNvSpPr>
              <a:spLocks noChangeShapeType="1"/>
            </p:cNvSpPr>
            <p:nvPr/>
          </p:nvSpPr>
          <p:spPr bwMode="auto">
            <a:xfrm>
              <a:off x="3133" y="247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11" name="Freeform 63"/>
            <p:cNvSpPr>
              <a:spLocks/>
            </p:cNvSpPr>
            <p:nvPr/>
          </p:nvSpPr>
          <p:spPr bwMode="auto">
            <a:xfrm>
              <a:off x="3145" y="227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12" name="Line 64"/>
            <p:cNvSpPr>
              <a:spLocks noChangeShapeType="1"/>
            </p:cNvSpPr>
            <p:nvPr/>
          </p:nvSpPr>
          <p:spPr bwMode="auto">
            <a:xfrm>
              <a:off x="3327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7713" name="Freeform 65"/>
            <p:cNvSpPr>
              <a:spLocks/>
            </p:cNvSpPr>
            <p:nvPr/>
          </p:nvSpPr>
          <p:spPr bwMode="auto">
            <a:xfrm>
              <a:off x="3339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27723" name="Group 75"/>
            <p:cNvGrpSpPr>
              <a:grpSpLocks/>
            </p:cNvGrpSpPr>
            <p:nvPr/>
          </p:nvGrpSpPr>
          <p:grpSpPr bwMode="auto">
            <a:xfrm>
              <a:off x="3623" y="2479"/>
              <a:ext cx="1951" cy="0"/>
              <a:chOff x="3623" y="2479"/>
              <a:chExt cx="1951" cy="0"/>
            </a:xfrm>
          </p:grpSpPr>
          <p:sp>
            <p:nvSpPr>
              <p:cNvPr id="27714" name="Line 66"/>
              <p:cNvSpPr>
                <a:spLocks noChangeShapeType="1"/>
              </p:cNvSpPr>
              <p:nvPr/>
            </p:nvSpPr>
            <p:spPr bwMode="auto">
              <a:xfrm>
                <a:off x="362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15" name="Line 67"/>
              <p:cNvSpPr>
                <a:spLocks noChangeShapeType="1"/>
              </p:cNvSpPr>
              <p:nvPr/>
            </p:nvSpPr>
            <p:spPr bwMode="auto">
              <a:xfrm>
                <a:off x="3961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16" name="Line 68"/>
              <p:cNvSpPr>
                <a:spLocks noChangeShapeType="1"/>
              </p:cNvSpPr>
              <p:nvPr/>
            </p:nvSpPr>
            <p:spPr bwMode="auto">
              <a:xfrm>
                <a:off x="4156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17" name="Line 69"/>
              <p:cNvSpPr>
                <a:spLocks noChangeShapeType="1"/>
              </p:cNvSpPr>
              <p:nvPr/>
            </p:nvSpPr>
            <p:spPr bwMode="auto">
              <a:xfrm>
                <a:off x="4350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18" name="Line 70"/>
              <p:cNvSpPr>
                <a:spLocks noChangeShapeType="1"/>
              </p:cNvSpPr>
              <p:nvPr/>
            </p:nvSpPr>
            <p:spPr bwMode="auto">
              <a:xfrm>
                <a:off x="4619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19" name="Line 71"/>
              <p:cNvSpPr>
                <a:spLocks noChangeShapeType="1"/>
              </p:cNvSpPr>
              <p:nvPr/>
            </p:nvSpPr>
            <p:spPr bwMode="auto">
              <a:xfrm>
                <a:off x="481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20" name="Line 72"/>
              <p:cNvSpPr>
                <a:spLocks noChangeShapeType="1"/>
              </p:cNvSpPr>
              <p:nvPr/>
            </p:nvSpPr>
            <p:spPr bwMode="auto">
              <a:xfrm>
                <a:off x="5008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21" name="Line 73"/>
              <p:cNvSpPr>
                <a:spLocks noChangeShapeType="1"/>
              </p:cNvSpPr>
              <p:nvPr/>
            </p:nvSpPr>
            <p:spPr bwMode="auto">
              <a:xfrm>
                <a:off x="520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722" name="Line 74"/>
              <p:cNvSpPr>
                <a:spLocks noChangeShapeType="1"/>
              </p:cNvSpPr>
              <p:nvPr/>
            </p:nvSpPr>
            <p:spPr bwMode="auto">
              <a:xfrm>
                <a:off x="5396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7730" name="Rectangle 82"/>
          <p:cNvSpPr>
            <a:spLocks noChangeArrowheads="1"/>
          </p:cNvSpPr>
          <p:nvPr/>
        </p:nvSpPr>
        <p:spPr bwMode="auto">
          <a:xfrm>
            <a:off x="3542603" y="5281614"/>
            <a:ext cx="5068695" cy="43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“</a:t>
            </a:r>
            <a:r>
              <a:rPr lang="tr-TR" altLang="tr-TR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high</a:t>
            </a:r>
            <a:r>
              <a:rPr lang="tr-TR" altLang="tr-T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spin</a:t>
            </a:r>
            <a:r>
              <a:rPr lang="en-US" altLang="tr-TR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”</a:t>
            </a:r>
            <a:r>
              <a:rPr lang="tr-TR" altLang="tr-TR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coordination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anion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7740" name="Group 92"/>
          <p:cNvGrpSpPr>
            <a:grpSpLocks/>
          </p:cNvGrpSpPr>
          <p:nvPr/>
        </p:nvGrpSpPr>
        <p:grpSpPr bwMode="auto">
          <a:xfrm>
            <a:off x="7011986" y="2420939"/>
            <a:ext cx="2576511" cy="1398587"/>
            <a:chOff x="3457" y="1525"/>
            <a:chExt cx="1623" cy="881"/>
          </a:xfrm>
        </p:grpSpPr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3457" y="1525"/>
              <a:ext cx="1623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 i="1" dirty="0">
                  <a:solidFill>
                    <a:srgbClr val="FFFF00"/>
                  </a:solidFill>
                </a:rPr>
                <a:t>Six fluoride ions</a:t>
              </a: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 i="1" dirty="0">
                  <a:solidFill>
                    <a:srgbClr val="FFFF00"/>
                  </a:solidFill>
                </a:rPr>
                <a:t>settles down</a:t>
              </a:r>
              <a:endParaRPr lang="en-US" altLang="tr-TR" sz="24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27736" name="AutoShape 88"/>
            <p:cNvSpPr>
              <a:spLocks/>
            </p:cNvSpPr>
            <p:nvPr/>
          </p:nvSpPr>
          <p:spPr bwMode="auto">
            <a:xfrm rot="-5400000">
              <a:off x="4158" y="1566"/>
              <a:ext cx="300" cy="1380"/>
            </a:xfrm>
            <a:prstGeom prst="rightBrace">
              <a:avLst>
                <a:gd name="adj1" fmla="val 38333"/>
                <a:gd name="adj2" fmla="val 5119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27737" name="Group 89"/>
          <p:cNvGrpSpPr>
            <a:grpSpLocks/>
          </p:cNvGrpSpPr>
          <p:nvPr/>
        </p:nvGrpSpPr>
        <p:grpSpPr bwMode="auto">
          <a:xfrm>
            <a:off x="4768851" y="4105277"/>
            <a:ext cx="3927475" cy="825501"/>
            <a:chOff x="2044" y="2586"/>
            <a:chExt cx="2474" cy="520"/>
          </a:xfrm>
        </p:grpSpPr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2044" y="2776"/>
              <a:ext cx="24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err="1">
                  <a:solidFill>
                    <a:srgbClr val="FFFF00"/>
                  </a:solidFill>
                </a:rPr>
                <a:t>Five</a:t>
              </a:r>
              <a:r>
                <a:rPr lang="tr-TR" altLang="tr-TR" sz="2800" dirty="0">
                  <a:solidFill>
                    <a:srgbClr val="FFFF00"/>
                  </a:solidFill>
                </a:rPr>
                <a:t> </a:t>
              </a:r>
              <a:r>
                <a:rPr lang="tr-TR" altLang="tr-TR" sz="2800" dirty="0" err="1">
                  <a:solidFill>
                    <a:srgbClr val="FFFF00"/>
                  </a:solidFill>
                </a:rPr>
                <a:t>unpaired</a:t>
              </a:r>
              <a:r>
                <a:rPr lang="tr-TR" altLang="tr-TR" sz="2800" dirty="0">
                  <a:solidFill>
                    <a:srgbClr val="FFFF00"/>
                  </a:solidFill>
                </a:rPr>
                <a:t> </a:t>
              </a:r>
              <a:r>
                <a:rPr lang="tr-TR" altLang="tr-TR" sz="2800" dirty="0" err="1">
                  <a:solidFill>
                    <a:srgbClr val="FFFF00"/>
                  </a:solidFill>
                </a:rPr>
                <a:t>electrons</a:t>
              </a:r>
              <a:endParaRPr lang="en-US" altLang="tr-TR" sz="2800" dirty="0">
                <a:solidFill>
                  <a:srgbClr val="FFFF00"/>
                </a:solidFill>
              </a:endParaRPr>
            </a:p>
          </p:txBody>
        </p:sp>
        <p:sp>
          <p:nvSpPr>
            <p:cNvPr id="27739" name="AutoShape 91"/>
            <p:cNvSpPr>
              <a:spLocks/>
            </p:cNvSpPr>
            <p:nvPr/>
          </p:nvSpPr>
          <p:spPr bwMode="auto">
            <a:xfrm rot="5400000">
              <a:off x="2892" y="2232"/>
              <a:ext cx="300" cy="1008"/>
            </a:xfrm>
            <a:prstGeom prst="rightBrace">
              <a:avLst>
                <a:gd name="adj1" fmla="val 28000"/>
                <a:gd name="adj2" fmla="val 5119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088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3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3200"/>
              <a:t>[FeF</a:t>
            </a:r>
            <a:r>
              <a:rPr lang="en-US" altLang="tr-TR" sz="3200" b="1" baseline="-25000"/>
              <a:t>6</a:t>
            </a:r>
            <a:r>
              <a:rPr lang="en-US" altLang="tr-TR" sz="3200"/>
              <a:t>]</a:t>
            </a:r>
            <a:r>
              <a:rPr lang="en-US" altLang="tr-TR" sz="3200" b="1" baseline="30000"/>
              <a:t>3</a:t>
            </a:r>
            <a:r>
              <a:rPr lang="en-US" altLang="tr-TR" sz="3200" baseline="30000"/>
              <a:t>–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87500" y="4029076"/>
            <a:ext cx="5275483" cy="38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>
                <a:solidFill>
                  <a:srgbClr val="FFFFFF"/>
                </a:solidFill>
              </a:rPr>
              <a:t>Iron-fluorine sigma bond is formed</a:t>
            </a:r>
            <a:endParaRPr lang="en-US" altLang="tr-TR" sz="2400" b="1" dirty="0">
              <a:solidFill>
                <a:srgbClr val="FFFFFF"/>
              </a:solidFill>
            </a:endParaRPr>
          </a:p>
        </p:txBody>
      </p: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8129589" y="4371981"/>
            <a:ext cx="758825" cy="733426"/>
            <a:chOff x="4161" y="2754"/>
            <a:chExt cx="478" cy="462"/>
          </a:xfrm>
        </p:grpSpPr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4295" y="2820"/>
              <a:ext cx="26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4161" y="2841"/>
              <a:ext cx="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31752" name="Group 8"/>
            <p:cNvGrpSpPr>
              <a:grpSpLocks/>
            </p:cNvGrpSpPr>
            <p:nvPr/>
          </p:nvGrpSpPr>
          <p:grpSpPr bwMode="auto">
            <a:xfrm>
              <a:off x="4454" y="2791"/>
              <a:ext cx="185" cy="387"/>
              <a:chOff x="4454" y="2791"/>
              <a:chExt cx="185" cy="387"/>
            </a:xfrm>
          </p:grpSpPr>
          <p:sp>
            <p:nvSpPr>
              <p:cNvPr id="31750" name="Rectangle 6"/>
              <p:cNvSpPr>
                <a:spLocks noChangeArrowheads="1"/>
              </p:cNvSpPr>
              <p:nvPr/>
            </p:nvSpPr>
            <p:spPr bwMode="auto">
              <a:xfrm>
                <a:off x="4454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1751" name="Rectangle 7"/>
              <p:cNvSpPr>
                <a:spLocks noChangeArrowheads="1"/>
              </p:cNvSpPr>
              <p:nvPr/>
            </p:nvSpPr>
            <p:spPr bwMode="auto">
              <a:xfrm>
                <a:off x="4454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31755" name="Group 11"/>
            <p:cNvGrpSpPr>
              <a:grpSpLocks/>
            </p:cNvGrpSpPr>
            <p:nvPr/>
          </p:nvGrpSpPr>
          <p:grpSpPr bwMode="auto">
            <a:xfrm>
              <a:off x="4235" y="3031"/>
              <a:ext cx="387" cy="185"/>
              <a:chOff x="4235" y="3031"/>
              <a:chExt cx="387" cy="185"/>
            </a:xfrm>
          </p:grpSpPr>
          <p:sp>
            <p:nvSpPr>
              <p:cNvPr id="31753" name="Rectangle 9"/>
              <p:cNvSpPr>
                <a:spLocks noChangeArrowheads="1"/>
              </p:cNvSpPr>
              <p:nvPr/>
            </p:nvSpPr>
            <p:spPr bwMode="auto">
              <a:xfrm rot="5400000">
                <a:off x="4384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1754" name="Rectangle 10"/>
              <p:cNvSpPr>
                <a:spLocks noChangeArrowheads="1"/>
              </p:cNvSpPr>
              <p:nvPr/>
            </p:nvSpPr>
            <p:spPr bwMode="auto">
              <a:xfrm rot="5400000">
                <a:off x="4288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31758" name="Group 14"/>
            <p:cNvGrpSpPr>
              <a:grpSpLocks/>
            </p:cNvGrpSpPr>
            <p:nvPr/>
          </p:nvGrpSpPr>
          <p:grpSpPr bwMode="auto">
            <a:xfrm>
              <a:off x="4246" y="2754"/>
              <a:ext cx="387" cy="185"/>
              <a:chOff x="4246" y="2754"/>
              <a:chExt cx="387" cy="185"/>
            </a:xfrm>
          </p:grpSpPr>
          <p:sp>
            <p:nvSpPr>
              <p:cNvPr id="31756" name="Rectangle 12"/>
              <p:cNvSpPr>
                <a:spLocks noChangeArrowheads="1"/>
              </p:cNvSpPr>
              <p:nvPr/>
            </p:nvSpPr>
            <p:spPr bwMode="auto">
              <a:xfrm rot="16200000">
                <a:off x="4299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1757" name="Rectangle 13"/>
              <p:cNvSpPr>
                <a:spLocks noChangeArrowheads="1"/>
              </p:cNvSpPr>
              <p:nvPr/>
            </p:nvSpPr>
            <p:spPr bwMode="auto">
              <a:xfrm rot="16200000">
                <a:off x="4395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31761" name="Group 17"/>
            <p:cNvGrpSpPr>
              <a:grpSpLocks/>
            </p:cNvGrpSpPr>
            <p:nvPr/>
          </p:nvGrpSpPr>
          <p:grpSpPr bwMode="auto">
            <a:xfrm>
              <a:off x="4220" y="2791"/>
              <a:ext cx="185" cy="387"/>
              <a:chOff x="4220" y="2791"/>
              <a:chExt cx="185" cy="387"/>
            </a:xfrm>
          </p:grpSpPr>
          <p:sp>
            <p:nvSpPr>
              <p:cNvPr id="31759" name="Rectangle 15"/>
              <p:cNvSpPr>
                <a:spLocks noChangeArrowheads="1"/>
              </p:cNvSpPr>
              <p:nvPr/>
            </p:nvSpPr>
            <p:spPr bwMode="auto">
              <a:xfrm>
                <a:off x="422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1760" name="Rectangle 16"/>
              <p:cNvSpPr>
                <a:spLocks noChangeArrowheads="1"/>
              </p:cNvSpPr>
              <p:nvPr/>
            </p:nvSpPr>
            <p:spPr bwMode="auto">
              <a:xfrm>
                <a:off x="422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31763" name="Freeform 19"/>
          <p:cNvSpPr>
            <a:spLocks/>
          </p:cNvSpPr>
          <p:nvPr/>
        </p:nvSpPr>
        <p:spPr bwMode="auto">
          <a:xfrm>
            <a:off x="7429501" y="3276600"/>
            <a:ext cx="949325" cy="1277938"/>
          </a:xfrm>
          <a:custGeom>
            <a:avLst/>
            <a:gdLst>
              <a:gd name="T0" fmla="*/ 0 w 598"/>
              <a:gd name="T1" fmla="*/ 0 h 805"/>
              <a:gd name="T2" fmla="*/ 0 w 598"/>
              <a:gd name="T3" fmla="*/ 72 h 805"/>
              <a:gd name="T4" fmla="*/ 3 w 598"/>
              <a:gd name="T5" fmla="*/ 174 h 805"/>
              <a:gd name="T6" fmla="*/ 23 w 598"/>
              <a:gd name="T7" fmla="*/ 264 h 805"/>
              <a:gd name="T8" fmla="*/ 53 w 598"/>
              <a:gd name="T9" fmla="*/ 342 h 805"/>
              <a:gd name="T10" fmla="*/ 92 w 598"/>
              <a:gd name="T11" fmla="*/ 396 h 805"/>
              <a:gd name="T12" fmla="*/ 138 w 598"/>
              <a:gd name="T13" fmla="*/ 420 h 805"/>
              <a:gd name="T14" fmla="*/ 202 w 598"/>
              <a:gd name="T15" fmla="*/ 438 h 805"/>
              <a:gd name="T16" fmla="*/ 257 w 598"/>
              <a:gd name="T17" fmla="*/ 453 h 805"/>
              <a:gd name="T18" fmla="*/ 311 w 598"/>
              <a:gd name="T19" fmla="*/ 465 h 805"/>
              <a:gd name="T20" fmla="*/ 370 w 598"/>
              <a:gd name="T21" fmla="*/ 483 h 805"/>
              <a:gd name="T22" fmla="*/ 425 w 598"/>
              <a:gd name="T23" fmla="*/ 492 h 805"/>
              <a:gd name="T24" fmla="*/ 469 w 598"/>
              <a:gd name="T25" fmla="*/ 522 h 805"/>
              <a:gd name="T26" fmla="*/ 501 w 598"/>
              <a:gd name="T27" fmla="*/ 543 h 805"/>
              <a:gd name="T28" fmla="*/ 523 w 598"/>
              <a:gd name="T29" fmla="*/ 564 h 805"/>
              <a:gd name="T30" fmla="*/ 545 w 598"/>
              <a:gd name="T31" fmla="*/ 594 h 805"/>
              <a:gd name="T32" fmla="*/ 569 w 598"/>
              <a:gd name="T33" fmla="*/ 636 h 805"/>
              <a:gd name="T34" fmla="*/ 587 w 598"/>
              <a:gd name="T35" fmla="*/ 672 h 805"/>
              <a:gd name="T36" fmla="*/ 597 w 598"/>
              <a:gd name="T37" fmla="*/ 708 h 805"/>
              <a:gd name="T38" fmla="*/ 597 w 598"/>
              <a:gd name="T39" fmla="*/ 744 h 805"/>
              <a:gd name="T40" fmla="*/ 597 w 598"/>
              <a:gd name="T41" fmla="*/ 780 h 805"/>
              <a:gd name="T42" fmla="*/ 597 w 598"/>
              <a:gd name="T43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8" h="805">
                <a:moveTo>
                  <a:pt x="0" y="0"/>
                </a:moveTo>
                <a:lnTo>
                  <a:pt x="0" y="72"/>
                </a:lnTo>
                <a:lnTo>
                  <a:pt x="3" y="174"/>
                </a:lnTo>
                <a:lnTo>
                  <a:pt x="23" y="264"/>
                </a:lnTo>
                <a:lnTo>
                  <a:pt x="53" y="342"/>
                </a:lnTo>
                <a:lnTo>
                  <a:pt x="92" y="396"/>
                </a:lnTo>
                <a:lnTo>
                  <a:pt x="138" y="420"/>
                </a:lnTo>
                <a:lnTo>
                  <a:pt x="202" y="438"/>
                </a:lnTo>
                <a:lnTo>
                  <a:pt x="257" y="453"/>
                </a:lnTo>
                <a:lnTo>
                  <a:pt x="311" y="465"/>
                </a:lnTo>
                <a:lnTo>
                  <a:pt x="370" y="483"/>
                </a:lnTo>
                <a:lnTo>
                  <a:pt x="425" y="492"/>
                </a:lnTo>
                <a:lnTo>
                  <a:pt x="469" y="522"/>
                </a:lnTo>
                <a:lnTo>
                  <a:pt x="501" y="543"/>
                </a:lnTo>
                <a:lnTo>
                  <a:pt x="523" y="564"/>
                </a:lnTo>
                <a:lnTo>
                  <a:pt x="545" y="594"/>
                </a:lnTo>
                <a:lnTo>
                  <a:pt x="569" y="636"/>
                </a:lnTo>
                <a:lnTo>
                  <a:pt x="587" y="672"/>
                </a:lnTo>
                <a:lnTo>
                  <a:pt x="597" y="708"/>
                </a:lnTo>
                <a:lnTo>
                  <a:pt x="597" y="744"/>
                </a:lnTo>
                <a:lnTo>
                  <a:pt x="597" y="780"/>
                </a:lnTo>
                <a:lnTo>
                  <a:pt x="597" y="804"/>
                </a:ln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31882" name="Group 138"/>
          <p:cNvGrpSpPr>
            <a:grpSpLocks/>
          </p:cNvGrpSpPr>
          <p:nvPr/>
        </p:nvGrpSpPr>
        <p:grpSpPr bwMode="auto">
          <a:xfrm>
            <a:off x="1692276" y="2841628"/>
            <a:ext cx="8494713" cy="804863"/>
            <a:chOff x="106" y="1790"/>
            <a:chExt cx="5351" cy="507"/>
          </a:xfrm>
        </p:grpSpPr>
        <p:grpSp>
          <p:nvGrpSpPr>
            <p:cNvPr id="31773" name="Group 29"/>
            <p:cNvGrpSpPr>
              <a:grpSpLocks/>
            </p:cNvGrpSpPr>
            <p:nvPr/>
          </p:nvGrpSpPr>
          <p:grpSpPr bwMode="auto">
            <a:xfrm>
              <a:off x="3625" y="1999"/>
              <a:ext cx="1152" cy="298"/>
              <a:chOff x="3625" y="1999"/>
              <a:chExt cx="1152" cy="298"/>
            </a:xfrm>
          </p:grpSpPr>
          <p:grpSp>
            <p:nvGrpSpPr>
              <p:cNvPr id="31771" name="Group 27"/>
              <p:cNvGrpSpPr>
                <a:grpSpLocks/>
              </p:cNvGrpSpPr>
              <p:nvPr/>
            </p:nvGrpSpPr>
            <p:grpSpPr bwMode="auto">
              <a:xfrm>
                <a:off x="3625" y="1999"/>
                <a:ext cx="1152" cy="0"/>
                <a:chOff x="3625" y="1999"/>
                <a:chExt cx="1152" cy="0"/>
              </a:xfrm>
            </p:grpSpPr>
            <p:sp>
              <p:nvSpPr>
                <p:cNvPr id="31764" name="Line 20"/>
                <p:cNvSpPr>
                  <a:spLocks noChangeShapeType="1"/>
                </p:cNvSpPr>
                <p:nvPr/>
              </p:nvSpPr>
              <p:spPr bwMode="auto">
                <a:xfrm>
                  <a:off x="3625" y="1999"/>
                  <a:ext cx="17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765" name="Line 21"/>
                <p:cNvSpPr>
                  <a:spLocks noChangeShapeType="1"/>
                </p:cNvSpPr>
                <p:nvPr/>
              </p:nvSpPr>
              <p:spPr bwMode="auto">
                <a:xfrm>
                  <a:off x="3819" y="1999"/>
                  <a:ext cx="17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766" name="Line 22"/>
                <p:cNvSpPr>
                  <a:spLocks noChangeShapeType="1"/>
                </p:cNvSpPr>
                <p:nvPr/>
              </p:nvSpPr>
              <p:spPr bwMode="auto">
                <a:xfrm>
                  <a:off x="4013" y="1999"/>
                  <a:ext cx="17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31770" name="Group 26"/>
                <p:cNvGrpSpPr>
                  <a:grpSpLocks/>
                </p:cNvGrpSpPr>
                <p:nvPr/>
              </p:nvGrpSpPr>
              <p:grpSpPr bwMode="auto">
                <a:xfrm>
                  <a:off x="4210" y="1999"/>
                  <a:ext cx="567" cy="0"/>
                  <a:chOff x="4210" y="1999"/>
                  <a:chExt cx="567" cy="0"/>
                </a:xfrm>
              </p:grpSpPr>
              <p:sp>
                <p:nvSpPr>
                  <p:cNvPr id="3176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210" y="1999"/>
                    <a:ext cx="17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6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405" y="1999"/>
                    <a:ext cx="177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6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599" y="1999"/>
                    <a:ext cx="17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3913" y="2006"/>
                <a:ext cx="6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sp</a:t>
                </a:r>
                <a:r>
                  <a:rPr lang="en-US" altLang="tr-TR" sz="2400" b="1" baseline="30000">
                    <a:solidFill>
                      <a:srgbClr val="FFFFFF"/>
                    </a:solidFill>
                  </a:rPr>
                  <a:t>3</a:t>
                </a:r>
                <a:r>
                  <a:rPr lang="en-US" altLang="tr-TR" sz="2400" b="1">
                    <a:solidFill>
                      <a:srgbClr val="FFFFFF"/>
                    </a:solidFill>
                  </a:rPr>
                  <a:t>d</a:t>
                </a:r>
                <a:r>
                  <a:rPr lang="en-US" altLang="tr-TR" sz="2400" b="1" baseline="3000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  <p:grpSp>
          <p:nvGrpSpPr>
            <p:cNvPr id="31777" name="Group 33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31774" name="Rectangle 30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31776" name="Rectangle 32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31781" name="Group 37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31778" name="Rectangle 34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31779" name="Rectangle 35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5008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  <p:grpSp>
          <p:nvGrpSpPr>
            <p:cNvPr id="31786" name="Group 42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31783" name="Line 39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784" name="Freeform 40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785" name="Freeform 41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790" name="Group 46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31787" name="Line 43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788" name="Freeform 44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789" name="Freeform 45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03" name="Group 59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31794" name="Group 50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31791" name="Line 47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792" name="Freeform 48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793" name="Freeform 49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1798" name="Group 54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31795" name="Line 51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796" name="Freeform 52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797" name="Freeform 53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1802" name="Group 58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31799" name="Line 55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800" name="Freeform 56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801" name="Freeform 57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31821" name="Group 77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31807" name="Group 63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31804" name="Line 60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805" name="Freeform 61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806" name="Freeform 62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1820" name="Group 76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31811" name="Group 67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31808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09" name="Freeform 65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10" name="Freeform 66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31815" name="Group 71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3181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13" name="Freeform 69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14" name="Freeform 70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31819" name="Group 75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3181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17" name="Freeform 73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18" name="Freeform 74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31822" name="Line 78"/>
            <p:cNvSpPr>
              <a:spLocks noChangeShapeType="1"/>
            </p:cNvSpPr>
            <p:nvPr/>
          </p:nvSpPr>
          <p:spPr bwMode="auto">
            <a:xfrm>
              <a:off x="254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23" name="Freeform 79"/>
            <p:cNvSpPr>
              <a:spLocks/>
            </p:cNvSpPr>
            <p:nvPr/>
          </p:nvSpPr>
          <p:spPr bwMode="auto">
            <a:xfrm>
              <a:off x="2562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24" name="Line 80"/>
            <p:cNvSpPr>
              <a:spLocks noChangeShapeType="1"/>
            </p:cNvSpPr>
            <p:nvPr/>
          </p:nvSpPr>
          <p:spPr bwMode="auto">
            <a:xfrm>
              <a:off x="2744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25" name="Freeform 81"/>
            <p:cNvSpPr>
              <a:spLocks/>
            </p:cNvSpPr>
            <p:nvPr/>
          </p:nvSpPr>
          <p:spPr bwMode="auto">
            <a:xfrm>
              <a:off x="2756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26" name="Line 82"/>
            <p:cNvSpPr>
              <a:spLocks noChangeShapeType="1"/>
            </p:cNvSpPr>
            <p:nvPr/>
          </p:nvSpPr>
          <p:spPr bwMode="auto">
            <a:xfrm>
              <a:off x="2938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27" name="Freeform 83"/>
            <p:cNvSpPr>
              <a:spLocks/>
            </p:cNvSpPr>
            <p:nvPr/>
          </p:nvSpPr>
          <p:spPr bwMode="auto">
            <a:xfrm>
              <a:off x="2950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28" name="Line 84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29" name="Freeform 85"/>
            <p:cNvSpPr>
              <a:spLocks/>
            </p:cNvSpPr>
            <p:nvPr/>
          </p:nvSpPr>
          <p:spPr bwMode="auto">
            <a:xfrm>
              <a:off x="3145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30" name="Line 86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1831" name="Freeform 87"/>
            <p:cNvSpPr>
              <a:spLocks/>
            </p:cNvSpPr>
            <p:nvPr/>
          </p:nvSpPr>
          <p:spPr bwMode="auto">
            <a:xfrm>
              <a:off x="3339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31835" name="Group 91"/>
            <p:cNvGrpSpPr>
              <a:grpSpLocks/>
            </p:cNvGrpSpPr>
            <p:nvPr/>
          </p:nvGrpSpPr>
          <p:grpSpPr bwMode="auto">
            <a:xfrm>
              <a:off x="4891" y="1999"/>
              <a:ext cx="566" cy="0"/>
              <a:chOff x="4891" y="1999"/>
              <a:chExt cx="566" cy="0"/>
            </a:xfrm>
          </p:grpSpPr>
          <p:sp>
            <p:nvSpPr>
              <p:cNvPr id="31832" name="Line 88"/>
              <p:cNvSpPr>
                <a:spLocks noChangeShapeType="1"/>
              </p:cNvSpPr>
              <p:nvPr/>
            </p:nvSpPr>
            <p:spPr bwMode="auto">
              <a:xfrm>
                <a:off x="4891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33" name="Line 89"/>
              <p:cNvSpPr>
                <a:spLocks noChangeShapeType="1"/>
              </p:cNvSpPr>
              <p:nvPr/>
            </p:nvSpPr>
            <p:spPr bwMode="auto">
              <a:xfrm>
                <a:off x="5085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34" name="Line 90"/>
              <p:cNvSpPr>
                <a:spLocks noChangeShapeType="1"/>
              </p:cNvSpPr>
              <p:nvPr/>
            </p:nvSpPr>
            <p:spPr bwMode="auto">
              <a:xfrm>
                <a:off x="527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837" name="Rectangle 93"/>
          <p:cNvSpPr>
            <a:spLocks noChangeArrowheads="1"/>
          </p:cNvSpPr>
          <p:nvPr/>
        </p:nvSpPr>
        <p:spPr bwMode="auto">
          <a:xfrm>
            <a:off x="3479801" y="1793875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3+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5</a:t>
            </a:r>
          </a:p>
        </p:txBody>
      </p:sp>
      <p:grpSp>
        <p:nvGrpSpPr>
          <p:cNvPr id="31844" name="Group 100"/>
          <p:cNvGrpSpPr>
            <a:grpSpLocks/>
          </p:cNvGrpSpPr>
          <p:nvPr/>
        </p:nvGrpSpPr>
        <p:grpSpPr bwMode="auto">
          <a:xfrm>
            <a:off x="7277101" y="2914650"/>
            <a:ext cx="288925" cy="230188"/>
            <a:chOff x="3624" y="1836"/>
            <a:chExt cx="182" cy="145"/>
          </a:xfrm>
        </p:grpSpPr>
        <p:grpSp>
          <p:nvGrpSpPr>
            <p:cNvPr id="31840" name="Group 96"/>
            <p:cNvGrpSpPr>
              <a:grpSpLocks/>
            </p:cNvGrpSpPr>
            <p:nvPr/>
          </p:nvGrpSpPr>
          <p:grpSpPr bwMode="auto">
            <a:xfrm>
              <a:off x="3624" y="1836"/>
              <a:ext cx="86" cy="145"/>
              <a:chOff x="3624" y="1836"/>
              <a:chExt cx="86" cy="145"/>
            </a:xfrm>
          </p:grpSpPr>
          <p:sp>
            <p:nvSpPr>
              <p:cNvPr id="31838" name="Line 94"/>
              <p:cNvSpPr>
                <a:spLocks noChangeShapeType="1"/>
              </p:cNvSpPr>
              <p:nvPr/>
            </p:nvSpPr>
            <p:spPr bwMode="auto">
              <a:xfrm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39" name="Line 95"/>
              <p:cNvSpPr>
                <a:spLocks noChangeShapeType="1"/>
              </p:cNvSpPr>
              <p:nvPr/>
            </p:nvSpPr>
            <p:spPr bwMode="auto">
              <a:xfrm flipH="1"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43" name="Group 99"/>
            <p:cNvGrpSpPr>
              <a:grpSpLocks/>
            </p:cNvGrpSpPr>
            <p:nvPr/>
          </p:nvGrpSpPr>
          <p:grpSpPr bwMode="auto">
            <a:xfrm>
              <a:off x="3720" y="1836"/>
              <a:ext cx="86" cy="145"/>
              <a:chOff x="3720" y="1836"/>
              <a:chExt cx="86" cy="145"/>
            </a:xfrm>
          </p:grpSpPr>
          <p:sp>
            <p:nvSpPr>
              <p:cNvPr id="31841" name="Line 97"/>
              <p:cNvSpPr>
                <a:spLocks noChangeShapeType="1"/>
              </p:cNvSpPr>
              <p:nvPr/>
            </p:nvSpPr>
            <p:spPr bwMode="auto">
              <a:xfrm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42" name="Line 98"/>
              <p:cNvSpPr>
                <a:spLocks noChangeShapeType="1"/>
              </p:cNvSpPr>
              <p:nvPr/>
            </p:nvSpPr>
            <p:spPr bwMode="auto">
              <a:xfrm flipH="1"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1852" name="Group 108"/>
          <p:cNvGrpSpPr>
            <a:grpSpLocks/>
          </p:cNvGrpSpPr>
          <p:nvPr/>
        </p:nvGrpSpPr>
        <p:grpSpPr bwMode="auto">
          <a:xfrm>
            <a:off x="7585076" y="2914650"/>
            <a:ext cx="288925" cy="230188"/>
            <a:chOff x="3818" y="1836"/>
            <a:chExt cx="182" cy="145"/>
          </a:xfrm>
        </p:grpSpPr>
        <p:grpSp>
          <p:nvGrpSpPr>
            <p:cNvPr id="31848" name="Group 104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31846" name="Line 102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47" name="Line 103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51" name="Group 107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31849" name="Line 105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50" name="Line 106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1859" name="Group 115"/>
          <p:cNvGrpSpPr>
            <a:grpSpLocks/>
          </p:cNvGrpSpPr>
          <p:nvPr/>
        </p:nvGrpSpPr>
        <p:grpSpPr bwMode="auto">
          <a:xfrm>
            <a:off x="7893051" y="2914650"/>
            <a:ext cx="288925" cy="230188"/>
            <a:chOff x="4012" y="1836"/>
            <a:chExt cx="182" cy="145"/>
          </a:xfrm>
        </p:grpSpPr>
        <p:grpSp>
          <p:nvGrpSpPr>
            <p:cNvPr id="31855" name="Group 111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31853" name="Line 109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54" name="Line 110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58" name="Group 114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31856" name="Line 112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57" name="Line 113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1866" name="Group 122"/>
          <p:cNvGrpSpPr>
            <a:grpSpLocks/>
          </p:cNvGrpSpPr>
          <p:nvPr/>
        </p:nvGrpSpPr>
        <p:grpSpPr bwMode="auto">
          <a:xfrm>
            <a:off x="8204201" y="2914650"/>
            <a:ext cx="288925" cy="230188"/>
            <a:chOff x="4208" y="1836"/>
            <a:chExt cx="182" cy="145"/>
          </a:xfrm>
        </p:grpSpPr>
        <p:grpSp>
          <p:nvGrpSpPr>
            <p:cNvPr id="31862" name="Group 118"/>
            <p:cNvGrpSpPr>
              <a:grpSpLocks/>
            </p:cNvGrpSpPr>
            <p:nvPr/>
          </p:nvGrpSpPr>
          <p:grpSpPr bwMode="auto">
            <a:xfrm>
              <a:off x="4208" y="1836"/>
              <a:ext cx="86" cy="145"/>
              <a:chOff x="4208" y="1836"/>
              <a:chExt cx="86" cy="145"/>
            </a:xfrm>
          </p:grpSpPr>
          <p:sp>
            <p:nvSpPr>
              <p:cNvPr id="31860" name="Line 116"/>
              <p:cNvSpPr>
                <a:spLocks noChangeShapeType="1"/>
              </p:cNvSpPr>
              <p:nvPr/>
            </p:nvSpPr>
            <p:spPr bwMode="auto">
              <a:xfrm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61" name="Line 117"/>
              <p:cNvSpPr>
                <a:spLocks noChangeShapeType="1"/>
              </p:cNvSpPr>
              <p:nvPr/>
            </p:nvSpPr>
            <p:spPr bwMode="auto">
              <a:xfrm flipH="1"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65" name="Group 121"/>
            <p:cNvGrpSpPr>
              <a:grpSpLocks/>
            </p:cNvGrpSpPr>
            <p:nvPr/>
          </p:nvGrpSpPr>
          <p:grpSpPr bwMode="auto">
            <a:xfrm>
              <a:off x="4304" y="1836"/>
              <a:ext cx="86" cy="145"/>
              <a:chOff x="4304" y="1836"/>
              <a:chExt cx="86" cy="145"/>
            </a:xfrm>
          </p:grpSpPr>
          <p:sp>
            <p:nvSpPr>
              <p:cNvPr id="31863" name="Line 119"/>
              <p:cNvSpPr>
                <a:spLocks noChangeShapeType="1"/>
              </p:cNvSpPr>
              <p:nvPr/>
            </p:nvSpPr>
            <p:spPr bwMode="auto">
              <a:xfrm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64" name="Line 120"/>
              <p:cNvSpPr>
                <a:spLocks noChangeShapeType="1"/>
              </p:cNvSpPr>
              <p:nvPr/>
            </p:nvSpPr>
            <p:spPr bwMode="auto">
              <a:xfrm flipH="1"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1873" name="Group 129"/>
          <p:cNvGrpSpPr>
            <a:grpSpLocks/>
          </p:cNvGrpSpPr>
          <p:nvPr/>
        </p:nvGrpSpPr>
        <p:grpSpPr bwMode="auto">
          <a:xfrm>
            <a:off x="8512176" y="2914650"/>
            <a:ext cx="288925" cy="230188"/>
            <a:chOff x="4402" y="1836"/>
            <a:chExt cx="182" cy="145"/>
          </a:xfrm>
        </p:grpSpPr>
        <p:grpSp>
          <p:nvGrpSpPr>
            <p:cNvPr id="31869" name="Group 125"/>
            <p:cNvGrpSpPr>
              <a:grpSpLocks/>
            </p:cNvGrpSpPr>
            <p:nvPr/>
          </p:nvGrpSpPr>
          <p:grpSpPr bwMode="auto">
            <a:xfrm>
              <a:off x="4402" y="1836"/>
              <a:ext cx="86" cy="145"/>
              <a:chOff x="4402" y="1836"/>
              <a:chExt cx="86" cy="145"/>
            </a:xfrm>
          </p:grpSpPr>
          <p:sp>
            <p:nvSpPr>
              <p:cNvPr id="31867" name="Line 123"/>
              <p:cNvSpPr>
                <a:spLocks noChangeShapeType="1"/>
              </p:cNvSpPr>
              <p:nvPr/>
            </p:nvSpPr>
            <p:spPr bwMode="auto">
              <a:xfrm>
                <a:off x="44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68" name="Line 124"/>
              <p:cNvSpPr>
                <a:spLocks noChangeShapeType="1"/>
              </p:cNvSpPr>
              <p:nvPr/>
            </p:nvSpPr>
            <p:spPr bwMode="auto">
              <a:xfrm flipH="1">
                <a:off x="44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72" name="Group 128"/>
            <p:cNvGrpSpPr>
              <a:grpSpLocks/>
            </p:cNvGrpSpPr>
            <p:nvPr/>
          </p:nvGrpSpPr>
          <p:grpSpPr bwMode="auto">
            <a:xfrm>
              <a:off x="4498" y="1836"/>
              <a:ext cx="86" cy="145"/>
              <a:chOff x="4498" y="1836"/>
              <a:chExt cx="86" cy="145"/>
            </a:xfrm>
          </p:grpSpPr>
          <p:sp>
            <p:nvSpPr>
              <p:cNvPr id="31870" name="Line 126"/>
              <p:cNvSpPr>
                <a:spLocks noChangeShapeType="1"/>
              </p:cNvSpPr>
              <p:nvPr/>
            </p:nvSpPr>
            <p:spPr bwMode="auto">
              <a:xfrm>
                <a:off x="449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71" name="Line 127"/>
              <p:cNvSpPr>
                <a:spLocks noChangeShapeType="1"/>
              </p:cNvSpPr>
              <p:nvPr/>
            </p:nvSpPr>
            <p:spPr bwMode="auto">
              <a:xfrm flipH="1">
                <a:off x="449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1880" name="Group 136"/>
          <p:cNvGrpSpPr>
            <a:grpSpLocks/>
          </p:cNvGrpSpPr>
          <p:nvPr/>
        </p:nvGrpSpPr>
        <p:grpSpPr bwMode="auto">
          <a:xfrm>
            <a:off x="8820151" y="2914650"/>
            <a:ext cx="288925" cy="230188"/>
            <a:chOff x="4596" y="1836"/>
            <a:chExt cx="182" cy="145"/>
          </a:xfrm>
        </p:grpSpPr>
        <p:grpSp>
          <p:nvGrpSpPr>
            <p:cNvPr id="31876" name="Group 132"/>
            <p:cNvGrpSpPr>
              <a:grpSpLocks/>
            </p:cNvGrpSpPr>
            <p:nvPr/>
          </p:nvGrpSpPr>
          <p:grpSpPr bwMode="auto">
            <a:xfrm>
              <a:off x="4596" y="1836"/>
              <a:ext cx="86" cy="145"/>
              <a:chOff x="4596" y="1836"/>
              <a:chExt cx="86" cy="145"/>
            </a:xfrm>
          </p:grpSpPr>
          <p:sp>
            <p:nvSpPr>
              <p:cNvPr id="31874" name="Line 130"/>
              <p:cNvSpPr>
                <a:spLocks noChangeShapeType="1"/>
              </p:cNvSpPr>
              <p:nvPr/>
            </p:nvSpPr>
            <p:spPr bwMode="auto">
              <a:xfrm>
                <a:off x="459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75" name="Line 131"/>
              <p:cNvSpPr>
                <a:spLocks noChangeShapeType="1"/>
              </p:cNvSpPr>
              <p:nvPr/>
            </p:nvSpPr>
            <p:spPr bwMode="auto">
              <a:xfrm flipH="1">
                <a:off x="459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79" name="Group 135"/>
            <p:cNvGrpSpPr>
              <a:grpSpLocks/>
            </p:cNvGrpSpPr>
            <p:nvPr/>
          </p:nvGrpSpPr>
          <p:grpSpPr bwMode="auto">
            <a:xfrm>
              <a:off x="4692" y="1836"/>
              <a:ext cx="86" cy="145"/>
              <a:chOff x="4692" y="1836"/>
              <a:chExt cx="86" cy="145"/>
            </a:xfrm>
          </p:grpSpPr>
          <p:sp>
            <p:nvSpPr>
              <p:cNvPr id="31877" name="Line 133"/>
              <p:cNvSpPr>
                <a:spLocks noChangeShapeType="1"/>
              </p:cNvSpPr>
              <p:nvPr/>
            </p:nvSpPr>
            <p:spPr bwMode="auto">
              <a:xfrm>
                <a:off x="469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78" name="Line 134"/>
              <p:cNvSpPr>
                <a:spLocks noChangeShapeType="1"/>
              </p:cNvSpPr>
              <p:nvPr/>
            </p:nvSpPr>
            <p:spPr bwMode="auto">
              <a:xfrm flipH="1">
                <a:off x="469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50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/>
              <a:t>sp</a:t>
            </a:r>
            <a:r>
              <a:rPr lang="en-US" altLang="tr-TR" sz="4000" baseline="30000"/>
              <a:t>3</a:t>
            </a:r>
            <a:r>
              <a:rPr lang="en-US" altLang="tr-TR" sz="4000"/>
              <a:t>d</a:t>
            </a:r>
            <a:r>
              <a:rPr lang="en-US" altLang="tr-TR" sz="4000" baseline="30000"/>
              <a:t>2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411296" y="4181475"/>
            <a:ext cx="5302734" cy="138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Octagonal 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geometry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all orbitals are equal </a:t>
            </a:r>
            <a:r>
              <a:rPr lang="en-US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energetic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5006976" y="1535113"/>
            <a:ext cx="2182813" cy="2538412"/>
            <a:chOff x="2194" y="967"/>
            <a:chExt cx="1375" cy="1599"/>
          </a:xfrm>
        </p:grpSpPr>
        <p:sp>
          <p:nvSpPr>
            <p:cNvPr id="108549" name="Line 5"/>
            <p:cNvSpPr>
              <a:spLocks noChangeShapeType="1"/>
            </p:cNvSpPr>
            <p:nvPr/>
          </p:nvSpPr>
          <p:spPr bwMode="auto">
            <a:xfrm>
              <a:off x="2880" y="967"/>
              <a:ext cx="0" cy="1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50" name="Freeform 6"/>
            <p:cNvSpPr>
              <a:spLocks/>
            </p:cNvSpPr>
            <p:nvPr/>
          </p:nvSpPr>
          <p:spPr bwMode="auto">
            <a:xfrm>
              <a:off x="2706" y="1746"/>
              <a:ext cx="373" cy="617"/>
            </a:xfrm>
            <a:custGeom>
              <a:avLst/>
              <a:gdLst>
                <a:gd name="T0" fmla="*/ 187 w 373"/>
                <a:gd name="T1" fmla="*/ 0 h 617"/>
                <a:gd name="T2" fmla="*/ 130 w 373"/>
                <a:gd name="T3" fmla="*/ 24 h 617"/>
                <a:gd name="T4" fmla="*/ 85 w 373"/>
                <a:gd name="T5" fmla="*/ 87 h 617"/>
                <a:gd name="T6" fmla="*/ 45 w 373"/>
                <a:gd name="T7" fmla="*/ 168 h 617"/>
                <a:gd name="T8" fmla="*/ 6 w 373"/>
                <a:gd name="T9" fmla="*/ 300 h 617"/>
                <a:gd name="T10" fmla="*/ 0 w 373"/>
                <a:gd name="T11" fmla="*/ 411 h 617"/>
                <a:gd name="T12" fmla="*/ 18 w 373"/>
                <a:gd name="T13" fmla="*/ 504 h 617"/>
                <a:gd name="T14" fmla="*/ 46 w 373"/>
                <a:gd name="T15" fmla="*/ 558 h 617"/>
                <a:gd name="T16" fmla="*/ 97 w 373"/>
                <a:gd name="T17" fmla="*/ 598 h 617"/>
                <a:gd name="T18" fmla="*/ 184 w 373"/>
                <a:gd name="T19" fmla="*/ 616 h 617"/>
                <a:gd name="T20" fmla="*/ 270 w 373"/>
                <a:gd name="T21" fmla="*/ 600 h 617"/>
                <a:gd name="T22" fmla="*/ 325 w 373"/>
                <a:gd name="T23" fmla="*/ 558 h 617"/>
                <a:gd name="T24" fmla="*/ 352 w 373"/>
                <a:gd name="T25" fmla="*/ 504 h 617"/>
                <a:gd name="T26" fmla="*/ 372 w 373"/>
                <a:gd name="T27" fmla="*/ 408 h 617"/>
                <a:gd name="T28" fmla="*/ 364 w 373"/>
                <a:gd name="T29" fmla="*/ 294 h 617"/>
                <a:gd name="T30" fmla="*/ 331 w 373"/>
                <a:gd name="T31" fmla="*/ 180 h 617"/>
                <a:gd name="T32" fmla="*/ 286 w 373"/>
                <a:gd name="T33" fmla="*/ 84 h 617"/>
                <a:gd name="T34" fmla="*/ 241 w 373"/>
                <a:gd name="T35" fmla="*/ 24 h 617"/>
                <a:gd name="T36" fmla="*/ 187 w 373"/>
                <a:gd name="T3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3" h="617">
                  <a:moveTo>
                    <a:pt x="187" y="0"/>
                  </a:moveTo>
                  <a:lnTo>
                    <a:pt x="130" y="24"/>
                  </a:lnTo>
                  <a:lnTo>
                    <a:pt x="85" y="87"/>
                  </a:lnTo>
                  <a:lnTo>
                    <a:pt x="45" y="168"/>
                  </a:lnTo>
                  <a:lnTo>
                    <a:pt x="6" y="300"/>
                  </a:lnTo>
                  <a:lnTo>
                    <a:pt x="0" y="411"/>
                  </a:lnTo>
                  <a:lnTo>
                    <a:pt x="18" y="504"/>
                  </a:lnTo>
                  <a:lnTo>
                    <a:pt x="46" y="558"/>
                  </a:lnTo>
                  <a:lnTo>
                    <a:pt x="97" y="598"/>
                  </a:lnTo>
                  <a:lnTo>
                    <a:pt x="184" y="616"/>
                  </a:lnTo>
                  <a:lnTo>
                    <a:pt x="270" y="600"/>
                  </a:lnTo>
                  <a:lnTo>
                    <a:pt x="325" y="558"/>
                  </a:lnTo>
                  <a:lnTo>
                    <a:pt x="352" y="504"/>
                  </a:lnTo>
                  <a:lnTo>
                    <a:pt x="372" y="408"/>
                  </a:lnTo>
                  <a:lnTo>
                    <a:pt x="364" y="294"/>
                  </a:lnTo>
                  <a:lnTo>
                    <a:pt x="331" y="180"/>
                  </a:lnTo>
                  <a:lnTo>
                    <a:pt x="286" y="84"/>
                  </a:lnTo>
                  <a:lnTo>
                    <a:pt x="241" y="24"/>
                  </a:lnTo>
                  <a:lnTo>
                    <a:pt x="187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51" name="Line 7"/>
            <p:cNvSpPr>
              <a:spLocks noChangeShapeType="1"/>
            </p:cNvSpPr>
            <p:nvPr/>
          </p:nvSpPr>
          <p:spPr bwMode="auto">
            <a:xfrm>
              <a:off x="2194" y="1523"/>
              <a:ext cx="688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52" name="Freeform 8"/>
            <p:cNvSpPr>
              <a:spLocks/>
            </p:cNvSpPr>
            <p:nvPr/>
          </p:nvSpPr>
          <p:spPr bwMode="auto">
            <a:xfrm>
              <a:off x="2277" y="1444"/>
              <a:ext cx="599" cy="398"/>
            </a:xfrm>
            <a:custGeom>
              <a:avLst/>
              <a:gdLst>
                <a:gd name="T0" fmla="*/ 598 w 599"/>
                <a:gd name="T1" fmla="*/ 313 h 398"/>
                <a:gd name="T2" fmla="*/ 554 w 599"/>
                <a:gd name="T3" fmla="*/ 360 h 398"/>
                <a:gd name="T4" fmla="*/ 483 w 599"/>
                <a:gd name="T5" fmla="*/ 382 h 398"/>
                <a:gd name="T6" fmla="*/ 391 w 599"/>
                <a:gd name="T7" fmla="*/ 397 h 398"/>
                <a:gd name="T8" fmla="*/ 254 w 599"/>
                <a:gd name="T9" fmla="*/ 391 h 398"/>
                <a:gd name="T10" fmla="*/ 149 w 599"/>
                <a:gd name="T11" fmla="*/ 363 h 398"/>
                <a:gd name="T12" fmla="*/ 65 w 599"/>
                <a:gd name="T13" fmla="*/ 317 h 398"/>
                <a:gd name="T14" fmla="*/ 22 w 599"/>
                <a:gd name="T15" fmla="*/ 275 h 398"/>
                <a:gd name="T16" fmla="*/ 0 w 599"/>
                <a:gd name="T17" fmla="*/ 213 h 398"/>
                <a:gd name="T18" fmla="*/ 11 w 599"/>
                <a:gd name="T19" fmla="*/ 126 h 398"/>
                <a:gd name="T20" fmla="*/ 52 w 599"/>
                <a:gd name="T21" fmla="*/ 47 h 398"/>
                <a:gd name="T22" fmla="*/ 109 w 599"/>
                <a:gd name="T23" fmla="*/ 8 h 398"/>
                <a:gd name="T24" fmla="*/ 167 w 599"/>
                <a:gd name="T25" fmla="*/ 0 h 398"/>
                <a:gd name="T26" fmla="*/ 266 w 599"/>
                <a:gd name="T27" fmla="*/ 12 h 398"/>
                <a:gd name="T28" fmla="*/ 370 w 599"/>
                <a:gd name="T29" fmla="*/ 54 h 398"/>
                <a:gd name="T30" fmla="*/ 470 w 599"/>
                <a:gd name="T31" fmla="*/ 120 h 398"/>
                <a:gd name="T32" fmla="*/ 547 w 599"/>
                <a:gd name="T33" fmla="*/ 193 h 398"/>
                <a:gd name="T34" fmla="*/ 590 w 599"/>
                <a:gd name="T35" fmla="*/ 255 h 398"/>
                <a:gd name="T36" fmla="*/ 598 w 599"/>
                <a:gd name="T37" fmla="*/ 313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9" h="398">
                  <a:moveTo>
                    <a:pt x="598" y="313"/>
                  </a:moveTo>
                  <a:lnTo>
                    <a:pt x="554" y="360"/>
                  </a:lnTo>
                  <a:lnTo>
                    <a:pt x="483" y="382"/>
                  </a:lnTo>
                  <a:lnTo>
                    <a:pt x="391" y="397"/>
                  </a:lnTo>
                  <a:lnTo>
                    <a:pt x="254" y="391"/>
                  </a:lnTo>
                  <a:lnTo>
                    <a:pt x="149" y="363"/>
                  </a:lnTo>
                  <a:lnTo>
                    <a:pt x="65" y="317"/>
                  </a:lnTo>
                  <a:lnTo>
                    <a:pt x="22" y="275"/>
                  </a:lnTo>
                  <a:lnTo>
                    <a:pt x="0" y="213"/>
                  </a:lnTo>
                  <a:lnTo>
                    <a:pt x="11" y="126"/>
                  </a:lnTo>
                  <a:lnTo>
                    <a:pt x="52" y="47"/>
                  </a:lnTo>
                  <a:lnTo>
                    <a:pt x="109" y="8"/>
                  </a:lnTo>
                  <a:lnTo>
                    <a:pt x="167" y="0"/>
                  </a:lnTo>
                  <a:lnTo>
                    <a:pt x="266" y="12"/>
                  </a:lnTo>
                  <a:lnTo>
                    <a:pt x="370" y="54"/>
                  </a:lnTo>
                  <a:lnTo>
                    <a:pt x="470" y="120"/>
                  </a:lnTo>
                  <a:lnTo>
                    <a:pt x="547" y="193"/>
                  </a:lnTo>
                  <a:lnTo>
                    <a:pt x="590" y="255"/>
                  </a:lnTo>
                  <a:lnTo>
                    <a:pt x="598" y="313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 flipV="1">
              <a:off x="2195" y="1753"/>
              <a:ext cx="687" cy="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 flipV="1">
              <a:off x="2880" y="1520"/>
              <a:ext cx="686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08555" name="Group 11"/>
            <p:cNvGrpSpPr>
              <a:grpSpLocks/>
            </p:cNvGrpSpPr>
            <p:nvPr/>
          </p:nvGrpSpPr>
          <p:grpSpPr bwMode="auto">
            <a:xfrm>
              <a:off x="2277" y="1432"/>
              <a:ext cx="1208" cy="636"/>
              <a:chOff x="2277" y="1432"/>
              <a:chExt cx="1208" cy="636"/>
            </a:xfrm>
          </p:grpSpPr>
          <p:sp>
            <p:nvSpPr>
              <p:cNvPr id="108556" name="Freeform 12"/>
              <p:cNvSpPr>
                <a:spLocks/>
              </p:cNvSpPr>
              <p:nvPr/>
            </p:nvSpPr>
            <p:spPr bwMode="auto">
              <a:xfrm>
                <a:off x="2887" y="1432"/>
                <a:ext cx="598" cy="399"/>
              </a:xfrm>
              <a:custGeom>
                <a:avLst/>
                <a:gdLst>
                  <a:gd name="T0" fmla="*/ 0 w 598"/>
                  <a:gd name="T1" fmla="*/ 314 h 399"/>
                  <a:gd name="T2" fmla="*/ 43 w 598"/>
                  <a:gd name="T3" fmla="*/ 361 h 399"/>
                  <a:gd name="T4" fmla="*/ 114 w 598"/>
                  <a:gd name="T5" fmla="*/ 383 h 399"/>
                  <a:gd name="T6" fmla="*/ 206 w 598"/>
                  <a:gd name="T7" fmla="*/ 398 h 399"/>
                  <a:gd name="T8" fmla="*/ 343 w 598"/>
                  <a:gd name="T9" fmla="*/ 392 h 399"/>
                  <a:gd name="T10" fmla="*/ 448 w 598"/>
                  <a:gd name="T11" fmla="*/ 364 h 399"/>
                  <a:gd name="T12" fmla="*/ 532 w 598"/>
                  <a:gd name="T13" fmla="*/ 318 h 399"/>
                  <a:gd name="T14" fmla="*/ 575 w 598"/>
                  <a:gd name="T15" fmla="*/ 276 h 399"/>
                  <a:gd name="T16" fmla="*/ 597 w 598"/>
                  <a:gd name="T17" fmla="*/ 214 h 399"/>
                  <a:gd name="T18" fmla="*/ 586 w 598"/>
                  <a:gd name="T19" fmla="*/ 127 h 399"/>
                  <a:gd name="T20" fmla="*/ 545 w 598"/>
                  <a:gd name="T21" fmla="*/ 48 h 399"/>
                  <a:gd name="T22" fmla="*/ 488 w 598"/>
                  <a:gd name="T23" fmla="*/ 9 h 399"/>
                  <a:gd name="T24" fmla="*/ 430 w 598"/>
                  <a:gd name="T25" fmla="*/ 0 h 399"/>
                  <a:gd name="T26" fmla="*/ 331 w 598"/>
                  <a:gd name="T27" fmla="*/ 13 h 399"/>
                  <a:gd name="T28" fmla="*/ 227 w 598"/>
                  <a:gd name="T29" fmla="*/ 55 h 399"/>
                  <a:gd name="T30" fmla="*/ 127 w 598"/>
                  <a:gd name="T31" fmla="*/ 121 h 399"/>
                  <a:gd name="T32" fmla="*/ 50 w 598"/>
                  <a:gd name="T33" fmla="*/ 194 h 399"/>
                  <a:gd name="T34" fmla="*/ 7 w 598"/>
                  <a:gd name="T35" fmla="*/ 256 h 399"/>
                  <a:gd name="T36" fmla="*/ 0 w 598"/>
                  <a:gd name="T37" fmla="*/ 314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8" h="399">
                    <a:moveTo>
                      <a:pt x="0" y="314"/>
                    </a:moveTo>
                    <a:lnTo>
                      <a:pt x="43" y="361"/>
                    </a:lnTo>
                    <a:lnTo>
                      <a:pt x="114" y="383"/>
                    </a:lnTo>
                    <a:lnTo>
                      <a:pt x="206" y="398"/>
                    </a:lnTo>
                    <a:lnTo>
                      <a:pt x="343" y="392"/>
                    </a:lnTo>
                    <a:lnTo>
                      <a:pt x="448" y="364"/>
                    </a:lnTo>
                    <a:lnTo>
                      <a:pt x="532" y="318"/>
                    </a:lnTo>
                    <a:lnTo>
                      <a:pt x="575" y="276"/>
                    </a:lnTo>
                    <a:lnTo>
                      <a:pt x="597" y="214"/>
                    </a:lnTo>
                    <a:lnTo>
                      <a:pt x="586" y="127"/>
                    </a:lnTo>
                    <a:lnTo>
                      <a:pt x="545" y="48"/>
                    </a:lnTo>
                    <a:lnTo>
                      <a:pt x="488" y="9"/>
                    </a:lnTo>
                    <a:lnTo>
                      <a:pt x="430" y="0"/>
                    </a:lnTo>
                    <a:lnTo>
                      <a:pt x="331" y="13"/>
                    </a:lnTo>
                    <a:lnTo>
                      <a:pt x="227" y="55"/>
                    </a:lnTo>
                    <a:lnTo>
                      <a:pt x="127" y="121"/>
                    </a:lnTo>
                    <a:lnTo>
                      <a:pt x="50" y="194"/>
                    </a:lnTo>
                    <a:lnTo>
                      <a:pt x="7" y="256"/>
                    </a:lnTo>
                    <a:lnTo>
                      <a:pt x="0" y="314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557" name="Freeform 13"/>
              <p:cNvSpPr>
                <a:spLocks/>
              </p:cNvSpPr>
              <p:nvPr/>
            </p:nvSpPr>
            <p:spPr bwMode="auto">
              <a:xfrm>
                <a:off x="2277" y="1668"/>
                <a:ext cx="599" cy="400"/>
              </a:xfrm>
              <a:custGeom>
                <a:avLst/>
                <a:gdLst>
                  <a:gd name="T0" fmla="*/ 598 w 599"/>
                  <a:gd name="T1" fmla="*/ 84 h 400"/>
                  <a:gd name="T2" fmla="*/ 554 w 599"/>
                  <a:gd name="T3" fmla="*/ 37 h 400"/>
                  <a:gd name="T4" fmla="*/ 483 w 599"/>
                  <a:gd name="T5" fmla="*/ 15 h 400"/>
                  <a:gd name="T6" fmla="*/ 391 w 599"/>
                  <a:gd name="T7" fmla="*/ 0 h 400"/>
                  <a:gd name="T8" fmla="*/ 254 w 599"/>
                  <a:gd name="T9" fmla="*/ 6 h 400"/>
                  <a:gd name="T10" fmla="*/ 149 w 599"/>
                  <a:gd name="T11" fmla="*/ 34 h 400"/>
                  <a:gd name="T12" fmla="*/ 65 w 599"/>
                  <a:gd name="T13" fmla="*/ 80 h 400"/>
                  <a:gd name="T14" fmla="*/ 22 w 599"/>
                  <a:gd name="T15" fmla="*/ 122 h 400"/>
                  <a:gd name="T16" fmla="*/ 0 w 599"/>
                  <a:gd name="T17" fmla="*/ 184 h 400"/>
                  <a:gd name="T18" fmla="*/ 11 w 599"/>
                  <a:gd name="T19" fmla="*/ 271 h 400"/>
                  <a:gd name="T20" fmla="*/ 52 w 599"/>
                  <a:gd name="T21" fmla="*/ 350 h 400"/>
                  <a:gd name="T22" fmla="*/ 109 w 599"/>
                  <a:gd name="T23" fmla="*/ 389 h 400"/>
                  <a:gd name="T24" fmla="*/ 167 w 599"/>
                  <a:gd name="T25" fmla="*/ 399 h 400"/>
                  <a:gd name="T26" fmla="*/ 266 w 599"/>
                  <a:gd name="T27" fmla="*/ 385 h 400"/>
                  <a:gd name="T28" fmla="*/ 370 w 599"/>
                  <a:gd name="T29" fmla="*/ 343 h 400"/>
                  <a:gd name="T30" fmla="*/ 470 w 599"/>
                  <a:gd name="T31" fmla="*/ 277 h 400"/>
                  <a:gd name="T32" fmla="*/ 547 w 599"/>
                  <a:gd name="T33" fmla="*/ 204 h 400"/>
                  <a:gd name="T34" fmla="*/ 590 w 599"/>
                  <a:gd name="T35" fmla="*/ 142 h 400"/>
                  <a:gd name="T36" fmla="*/ 598 w 599"/>
                  <a:gd name="T37" fmla="*/ 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9" h="400">
                    <a:moveTo>
                      <a:pt x="598" y="84"/>
                    </a:moveTo>
                    <a:lnTo>
                      <a:pt x="554" y="37"/>
                    </a:lnTo>
                    <a:lnTo>
                      <a:pt x="483" y="15"/>
                    </a:lnTo>
                    <a:lnTo>
                      <a:pt x="391" y="0"/>
                    </a:lnTo>
                    <a:lnTo>
                      <a:pt x="254" y="6"/>
                    </a:lnTo>
                    <a:lnTo>
                      <a:pt x="149" y="34"/>
                    </a:lnTo>
                    <a:lnTo>
                      <a:pt x="65" y="80"/>
                    </a:lnTo>
                    <a:lnTo>
                      <a:pt x="22" y="122"/>
                    </a:lnTo>
                    <a:lnTo>
                      <a:pt x="0" y="184"/>
                    </a:lnTo>
                    <a:lnTo>
                      <a:pt x="11" y="271"/>
                    </a:lnTo>
                    <a:lnTo>
                      <a:pt x="52" y="350"/>
                    </a:lnTo>
                    <a:lnTo>
                      <a:pt x="109" y="389"/>
                    </a:lnTo>
                    <a:lnTo>
                      <a:pt x="167" y="399"/>
                    </a:lnTo>
                    <a:lnTo>
                      <a:pt x="266" y="385"/>
                    </a:lnTo>
                    <a:lnTo>
                      <a:pt x="370" y="343"/>
                    </a:lnTo>
                    <a:lnTo>
                      <a:pt x="470" y="277"/>
                    </a:lnTo>
                    <a:lnTo>
                      <a:pt x="547" y="204"/>
                    </a:lnTo>
                    <a:lnTo>
                      <a:pt x="590" y="142"/>
                    </a:lnTo>
                    <a:lnTo>
                      <a:pt x="598" y="84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8558" name="Line 14"/>
            <p:cNvSpPr>
              <a:spLocks noChangeShapeType="1"/>
            </p:cNvSpPr>
            <p:nvPr/>
          </p:nvSpPr>
          <p:spPr bwMode="auto">
            <a:xfrm>
              <a:off x="2883" y="1757"/>
              <a:ext cx="686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59" name="Freeform 15"/>
            <p:cNvSpPr>
              <a:spLocks/>
            </p:cNvSpPr>
            <p:nvPr/>
          </p:nvSpPr>
          <p:spPr bwMode="auto">
            <a:xfrm>
              <a:off x="2887" y="1682"/>
              <a:ext cx="598" cy="399"/>
            </a:xfrm>
            <a:custGeom>
              <a:avLst/>
              <a:gdLst>
                <a:gd name="T0" fmla="*/ 0 w 598"/>
                <a:gd name="T1" fmla="*/ 84 h 399"/>
                <a:gd name="T2" fmla="*/ 43 w 598"/>
                <a:gd name="T3" fmla="*/ 37 h 399"/>
                <a:gd name="T4" fmla="*/ 114 w 598"/>
                <a:gd name="T5" fmla="*/ 15 h 399"/>
                <a:gd name="T6" fmla="*/ 206 w 598"/>
                <a:gd name="T7" fmla="*/ 0 h 399"/>
                <a:gd name="T8" fmla="*/ 343 w 598"/>
                <a:gd name="T9" fmla="*/ 6 h 399"/>
                <a:gd name="T10" fmla="*/ 448 w 598"/>
                <a:gd name="T11" fmla="*/ 34 h 399"/>
                <a:gd name="T12" fmla="*/ 532 w 598"/>
                <a:gd name="T13" fmla="*/ 80 h 399"/>
                <a:gd name="T14" fmla="*/ 575 w 598"/>
                <a:gd name="T15" fmla="*/ 122 h 399"/>
                <a:gd name="T16" fmla="*/ 597 w 598"/>
                <a:gd name="T17" fmla="*/ 184 h 399"/>
                <a:gd name="T18" fmla="*/ 586 w 598"/>
                <a:gd name="T19" fmla="*/ 271 h 399"/>
                <a:gd name="T20" fmla="*/ 545 w 598"/>
                <a:gd name="T21" fmla="*/ 350 h 399"/>
                <a:gd name="T22" fmla="*/ 488 w 598"/>
                <a:gd name="T23" fmla="*/ 389 h 399"/>
                <a:gd name="T24" fmla="*/ 430 w 598"/>
                <a:gd name="T25" fmla="*/ 398 h 399"/>
                <a:gd name="T26" fmla="*/ 331 w 598"/>
                <a:gd name="T27" fmla="*/ 385 h 399"/>
                <a:gd name="T28" fmla="*/ 227 w 598"/>
                <a:gd name="T29" fmla="*/ 343 h 399"/>
                <a:gd name="T30" fmla="*/ 127 w 598"/>
                <a:gd name="T31" fmla="*/ 277 h 399"/>
                <a:gd name="T32" fmla="*/ 50 w 598"/>
                <a:gd name="T33" fmla="*/ 204 h 399"/>
                <a:gd name="T34" fmla="*/ 7 w 598"/>
                <a:gd name="T35" fmla="*/ 142 h 399"/>
                <a:gd name="T36" fmla="*/ 0 w 598"/>
                <a:gd name="T37" fmla="*/ 8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8" h="399">
                  <a:moveTo>
                    <a:pt x="0" y="84"/>
                  </a:moveTo>
                  <a:lnTo>
                    <a:pt x="43" y="37"/>
                  </a:lnTo>
                  <a:lnTo>
                    <a:pt x="114" y="15"/>
                  </a:lnTo>
                  <a:lnTo>
                    <a:pt x="206" y="0"/>
                  </a:lnTo>
                  <a:lnTo>
                    <a:pt x="343" y="6"/>
                  </a:lnTo>
                  <a:lnTo>
                    <a:pt x="448" y="34"/>
                  </a:lnTo>
                  <a:lnTo>
                    <a:pt x="532" y="80"/>
                  </a:lnTo>
                  <a:lnTo>
                    <a:pt x="575" y="122"/>
                  </a:lnTo>
                  <a:lnTo>
                    <a:pt x="597" y="184"/>
                  </a:lnTo>
                  <a:lnTo>
                    <a:pt x="586" y="271"/>
                  </a:lnTo>
                  <a:lnTo>
                    <a:pt x="545" y="350"/>
                  </a:lnTo>
                  <a:lnTo>
                    <a:pt x="488" y="389"/>
                  </a:lnTo>
                  <a:lnTo>
                    <a:pt x="430" y="398"/>
                  </a:lnTo>
                  <a:lnTo>
                    <a:pt x="331" y="385"/>
                  </a:lnTo>
                  <a:lnTo>
                    <a:pt x="227" y="343"/>
                  </a:lnTo>
                  <a:lnTo>
                    <a:pt x="127" y="277"/>
                  </a:lnTo>
                  <a:lnTo>
                    <a:pt x="50" y="204"/>
                  </a:lnTo>
                  <a:lnTo>
                    <a:pt x="7" y="142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60" name="Freeform 16"/>
            <p:cNvSpPr>
              <a:spLocks/>
            </p:cNvSpPr>
            <p:nvPr/>
          </p:nvSpPr>
          <p:spPr bwMode="auto">
            <a:xfrm>
              <a:off x="2706" y="1124"/>
              <a:ext cx="373" cy="616"/>
            </a:xfrm>
            <a:custGeom>
              <a:avLst/>
              <a:gdLst>
                <a:gd name="T0" fmla="*/ 185 w 373"/>
                <a:gd name="T1" fmla="*/ 615 h 616"/>
                <a:gd name="T2" fmla="*/ 242 w 373"/>
                <a:gd name="T3" fmla="*/ 591 h 616"/>
                <a:gd name="T4" fmla="*/ 287 w 373"/>
                <a:gd name="T5" fmla="*/ 528 h 616"/>
                <a:gd name="T6" fmla="*/ 327 w 373"/>
                <a:gd name="T7" fmla="*/ 447 h 616"/>
                <a:gd name="T8" fmla="*/ 366 w 373"/>
                <a:gd name="T9" fmla="*/ 315 h 616"/>
                <a:gd name="T10" fmla="*/ 372 w 373"/>
                <a:gd name="T11" fmla="*/ 204 h 616"/>
                <a:gd name="T12" fmla="*/ 354 w 373"/>
                <a:gd name="T13" fmla="*/ 111 h 616"/>
                <a:gd name="T14" fmla="*/ 326 w 373"/>
                <a:gd name="T15" fmla="*/ 57 h 616"/>
                <a:gd name="T16" fmla="*/ 275 w 373"/>
                <a:gd name="T17" fmla="*/ 17 h 616"/>
                <a:gd name="T18" fmla="*/ 188 w 373"/>
                <a:gd name="T19" fmla="*/ 0 h 616"/>
                <a:gd name="T20" fmla="*/ 102 w 373"/>
                <a:gd name="T21" fmla="*/ 15 h 616"/>
                <a:gd name="T22" fmla="*/ 47 w 373"/>
                <a:gd name="T23" fmla="*/ 57 h 616"/>
                <a:gd name="T24" fmla="*/ 20 w 373"/>
                <a:gd name="T25" fmla="*/ 111 h 616"/>
                <a:gd name="T26" fmla="*/ 0 w 373"/>
                <a:gd name="T27" fmla="*/ 207 h 616"/>
                <a:gd name="T28" fmla="*/ 8 w 373"/>
                <a:gd name="T29" fmla="*/ 321 h 616"/>
                <a:gd name="T30" fmla="*/ 41 w 373"/>
                <a:gd name="T31" fmla="*/ 435 h 616"/>
                <a:gd name="T32" fmla="*/ 86 w 373"/>
                <a:gd name="T33" fmla="*/ 531 h 616"/>
                <a:gd name="T34" fmla="*/ 131 w 373"/>
                <a:gd name="T35" fmla="*/ 591 h 616"/>
                <a:gd name="T36" fmla="*/ 185 w 373"/>
                <a:gd name="T37" fmla="*/ 615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3" h="616">
                  <a:moveTo>
                    <a:pt x="185" y="615"/>
                  </a:moveTo>
                  <a:lnTo>
                    <a:pt x="242" y="591"/>
                  </a:lnTo>
                  <a:lnTo>
                    <a:pt x="287" y="528"/>
                  </a:lnTo>
                  <a:lnTo>
                    <a:pt x="327" y="447"/>
                  </a:lnTo>
                  <a:lnTo>
                    <a:pt x="366" y="315"/>
                  </a:lnTo>
                  <a:lnTo>
                    <a:pt x="372" y="204"/>
                  </a:lnTo>
                  <a:lnTo>
                    <a:pt x="354" y="111"/>
                  </a:lnTo>
                  <a:lnTo>
                    <a:pt x="326" y="57"/>
                  </a:lnTo>
                  <a:lnTo>
                    <a:pt x="275" y="17"/>
                  </a:lnTo>
                  <a:lnTo>
                    <a:pt x="188" y="0"/>
                  </a:lnTo>
                  <a:lnTo>
                    <a:pt x="102" y="15"/>
                  </a:lnTo>
                  <a:lnTo>
                    <a:pt x="47" y="57"/>
                  </a:lnTo>
                  <a:lnTo>
                    <a:pt x="20" y="111"/>
                  </a:lnTo>
                  <a:lnTo>
                    <a:pt x="0" y="207"/>
                  </a:lnTo>
                  <a:lnTo>
                    <a:pt x="8" y="321"/>
                  </a:lnTo>
                  <a:lnTo>
                    <a:pt x="41" y="435"/>
                  </a:lnTo>
                  <a:lnTo>
                    <a:pt x="86" y="531"/>
                  </a:lnTo>
                  <a:lnTo>
                    <a:pt x="131" y="591"/>
                  </a:lnTo>
                  <a:lnTo>
                    <a:pt x="185" y="61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08561" name="Group 17"/>
          <p:cNvGrpSpPr>
            <a:grpSpLocks/>
          </p:cNvGrpSpPr>
          <p:nvPr/>
        </p:nvGrpSpPr>
        <p:grpSpPr bwMode="auto">
          <a:xfrm>
            <a:off x="5156201" y="1744664"/>
            <a:ext cx="2297113" cy="2022475"/>
            <a:chOff x="2288" y="1099"/>
            <a:chExt cx="1447" cy="1274"/>
          </a:xfrm>
        </p:grpSpPr>
        <p:sp>
          <p:nvSpPr>
            <p:cNvPr id="108562" name="Rectangle 18"/>
            <p:cNvSpPr>
              <a:spLocks noChangeArrowheads="1"/>
            </p:cNvSpPr>
            <p:nvPr/>
          </p:nvSpPr>
          <p:spPr bwMode="auto">
            <a:xfrm>
              <a:off x="3467" y="1099"/>
              <a:ext cx="268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defTabSz="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228600" defTabSz="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457200" defTabSz="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685800" defTabSz="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914400" defTabSz="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3716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18288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2860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27432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  <a:latin typeface="Helvetica" panose="020B0604020202020204" pitchFamily="34" charset="0"/>
                </a:rPr>
                <a:t>3</a:t>
              </a:r>
              <a:r>
                <a:rPr lang="en-US" altLang="tr-TR" sz="2800" b="1" baseline="20000">
                  <a:solidFill>
                    <a:srgbClr val="FFFFFF"/>
                  </a:solidFill>
                  <a:latin typeface="Helvetica" panose="020B0604020202020204" pitchFamily="34" charset="0"/>
                </a:rPr>
                <a:t>–</a:t>
              </a:r>
            </a:p>
          </p:txBody>
        </p:sp>
        <p:sp>
          <p:nvSpPr>
            <p:cNvPr id="108563" name="Line 19"/>
            <p:cNvSpPr>
              <a:spLocks noChangeShapeType="1"/>
            </p:cNvSpPr>
            <p:nvPr/>
          </p:nvSpPr>
          <p:spPr bwMode="auto">
            <a:xfrm flipV="1">
              <a:off x="2468" y="1708"/>
              <a:ext cx="55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64" name="Line 20"/>
            <p:cNvSpPr>
              <a:spLocks noChangeShapeType="1"/>
            </p:cNvSpPr>
            <p:nvPr/>
          </p:nvSpPr>
          <p:spPr bwMode="auto">
            <a:xfrm>
              <a:off x="2743" y="1704"/>
              <a:ext cx="55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auto">
            <a:xfrm>
              <a:off x="2493" y="1623"/>
              <a:ext cx="44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66" name="Line 22"/>
            <p:cNvSpPr>
              <a:spLocks noChangeShapeType="1"/>
            </p:cNvSpPr>
            <p:nvPr/>
          </p:nvSpPr>
          <p:spPr bwMode="auto">
            <a:xfrm flipV="1">
              <a:off x="2826" y="1623"/>
              <a:ext cx="44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67" name="Line 23"/>
            <p:cNvSpPr>
              <a:spLocks noChangeShapeType="1"/>
            </p:cNvSpPr>
            <p:nvPr/>
          </p:nvSpPr>
          <p:spPr bwMode="auto">
            <a:xfrm>
              <a:off x="2883" y="1398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68" name="Line 24"/>
            <p:cNvSpPr>
              <a:spLocks noChangeShapeType="1"/>
            </p:cNvSpPr>
            <p:nvPr/>
          </p:nvSpPr>
          <p:spPr bwMode="auto">
            <a:xfrm>
              <a:off x="2883" y="1692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8569" name="Rectangle 25"/>
            <p:cNvSpPr>
              <a:spLocks noChangeArrowheads="1"/>
            </p:cNvSpPr>
            <p:nvPr/>
          </p:nvSpPr>
          <p:spPr bwMode="auto">
            <a:xfrm>
              <a:off x="2327" y="1420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grpSp>
          <p:nvGrpSpPr>
            <p:cNvPr id="108570" name="Group 26"/>
            <p:cNvGrpSpPr>
              <a:grpSpLocks/>
            </p:cNvGrpSpPr>
            <p:nvPr/>
          </p:nvGrpSpPr>
          <p:grpSpPr bwMode="auto">
            <a:xfrm>
              <a:off x="2724" y="1601"/>
              <a:ext cx="357" cy="320"/>
              <a:chOff x="2724" y="1601"/>
              <a:chExt cx="357" cy="320"/>
            </a:xfrm>
          </p:grpSpPr>
          <p:sp>
            <p:nvSpPr>
              <p:cNvPr id="108571" name="Oval 27"/>
              <p:cNvSpPr>
                <a:spLocks noChangeArrowheads="1"/>
              </p:cNvSpPr>
              <p:nvPr/>
            </p:nvSpPr>
            <p:spPr bwMode="auto">
              <a:xfrm>
                <a:off x="2760" y="1629"/>
                <a:ext cx="230" cy="2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572" name="Rectangle 28"/>
              <p:cNvSpPr>
                <a:spLocks noChangeArrowheads="1"/>
              </p:cNvSpPr>
              <p:nvPr/>
            </p:nvSpPr>
            <p:spPr bwMode="auto">
              <a:xfrm>
                <a:off x="2724" y="1601"/>
                <a:ext cx="357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80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Fe</a:t>
                </a:r>
              </a:p>
            </p:txBody>
          </p:sp>
        </p:grpSp>
        <p:sp>
          <p:nvSpPr>
            <p:cNvPr id="108573" name="Rectangle 29"/>
            <p:cNvSpPr>
              <a:spLocks noChangeArrowheads="1"/>
            </p:cNvSpPr>
            <p:nvPr/>
          </p:nvSpPr>
          <p:spPr bwMode="auto">
            <a:xfrm>
              <a:off x="2768" y="1134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108574" name="Rectangle 30"/>
            <p:cNvSpPr>
              <a:spLocks noChangeArrowheads="1"/>
            </p:cNvSpPr>
            <p:nvPr/>
          </p:nvSpPr>
          <p:spPr bwMode="auto">
            <a:xfrm>
              <a:off x="3224" y="1420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108575" name="Rectangle 31"/>
            <p:cNvSpPr>
              <a:spLocks noChangeArrowheads="1"/>
            </p:cNvSpPr>
            <p:nvPr/>
          </p:nvSpPr>
          <p:spPr bwMode="auto">
            <a:xfrm>
              <a:off x="3254" y="1759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108576" name="Rectangle 32"/>
            <p:cNvSpPr>
              <a:spLocks noChangeArrowheads="1"/>
            </p:cNvSpPr>
            <p:nvPr/>
          </p:nvSpPr>
          <p:spPr bwMode="auto">
            <a:xfrm>
              <a:off x="2288" y="1759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108577" name="Rectangle 33"/>
            <p:cNvSpPr>
              <a:spLocks noChangeArrowheads="1"/>
            </p:cNvSpPr>
            <p:nvPr/>
          </p:nvSpPr>
          <p:spPr bwMode="auto">
            <a:xfrm>
              <a:off x="2768" y="2046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2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870076" y="715963"/>
            <a:ext cx="3211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u="sng" dirty="0">
                <a:solidFill>
                  <a:srgbClr val="FF6633"/>
                </a:solidFill>
              </a:rPr>
              <a:t>d</a:t>
            </a:r>
            <a:r>
              <a:rPr lang="tr-TR" altLang="tr-TR" sz="2800" u="sng" baseline="30000" dirty="0">
                <a:solidFill>
                  <a:srgbClr val="FF6633"/>
                </a:solidFill>
              </a:rPr>
              <a:t>2</a:t>
            </a:r>
            <a:r>
              <a:rPr lang="tr-TR" altLang="tr-TR" sz="2800" u="sng" dirty="0">
                <a:solidFill>
                  <a:srgbClr val="FF6633"/>
                </a:solidFill>
              </a:rPr>
              <a:t>sp</a:t>
            </a:r>
            <a:r>
              <a:rPr lang="tr-TR" altLang="tr-TR" sz="2800" u="sng" baseline="30000" dirty="0">
                <a:solidFill>
                  <a:srgbClr val="FF6633"/>
                </a:solidFill>
              </a:rPr>
              <a:t>3</a:t>
            </a:r>
            <a:r>
              <a:rPr lang="tr-TR" altLang="tr-TR" sz="2800" u="sng" dirty="0">
                <a:solidFill>
                  <a:srgbClr val="FF6633"/>
                </a:solidFill>
              </a:rPr>
              <a:t> </a:t>
            </a:r>
            <a:r>
              <a:rPr lang="tr-TR" altLang="tr-TR" sz="2800" u="sng" dirty="0" err="1">
                <a:solidFill>
                  <a:srgbClr val="FF6633"/>
                </a:solidFill>
              </a:rPr>
              <a:t>Hybridization</a:t>
            </a:r>
            <a:endParaRPr lang="tr-TR" altLang="tr-TR" sz="2800" u="sng" dirty="0">
              <a:solidFill>
                <a:srgbClr val="FF6633"/>
              </a:solidFill>
            </a:endParaRP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6367463" y="790576"/>
            <a:ext cx="3211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u="sng" dirty="0">
                <a:solidFill>
                  <a:srgbClr val="FF6633"/>
                </a:solidFill>
              </a:rPr>
              <a:t>sp</a:t>
            </a:r>
            <a:r>
              <a:rPr lang="tr-TR" altLang="tr-TR" sz="2800" u="sng" baseline="30000" dirty="0">
                <a:solidFill>
                  <a:srgbClr val="FF6633"/>
                </a:solidFill>
              </a:rPr>
              <a:t>3</a:t>
            </a:r>
            <a:r>
              <a:rPr lang="tr-TR" altLang="tr-TR" sz="2800" u="sng" dirty="0">
                <a:solidFill>
                  <a:srgbClr val="FF6633"/>
                </a:solidFill>
              </a:rPr>
              <a:t>d</a:t>
            </a:r>
            <a:r>
              <a:rPr lang="tr-TR" altLang="tr-TR" sz="2800" u="sng" baseline="30000" dirty="0">
                <a:solidFill>
                  <a:srgbClr val="FF6633"/>
                </a:solidFill>
              </a:rPr>
              <a:t>2</a:t>
            </a:r>
            <a:r>
              <a:rPr lang="tr-TR" altLang="tr-TR" sz="2800" u="sng" dirty="0">
                <a:solidFill>
                  <a:srgbClr val="FF6633"/>
                </a:solidFill>
              </a:rPr>
              <a:t> </a:t>
            </a:r>
            <a:r>
              <a:rPr lang="tr-TR" altLang="tr-TR" sz="2800" u="sng" dirty="0" err="1">
                <a:solidFill>
                  <a:srgbClr val="FF6633"/>
                </a:solidFill>
              </a:rPr>
              <a:t>Hybridization</a:t>
            </a:r>
            <a:endParaRPr lang="tr-TR" altLang="tr-TR" sz="2800" u="sng" dirty="0">
              <a:solidFill>
                <a:srgbClr val="FF6633"/>
              </a:solidFill>
            </a:endParaRP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524000" y="1639888"/>
            <a:ext cx="364394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tr-TR" altLang="tr-TR" dirty="0" err="1">
                <a:solidFill>
                  <a:srgbClr val="FFFFFF"/>
                </a:solidFill>
                <a:latin typeface="Helvetica" panose="020B0604020202020204" pitchFamily="34" charset="0"/>
              </a:rPr>
              <a:t>Internal</a:t>
            </a: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Helvetica" panose="020B0604020202020204" pitchFamily="34" charset="0"/>
              </a:rPr>
              <a:t>complexes</a:t>
            </a: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b. </a:t>
            </a: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Spin </a:t>
            </a:r>
            <a:r>
              <a:rPr lang="tr-TR" altLang="tr-TR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paired</a:t>
            </a:r>
            <a:r>
              <a:rPr lang="tr-TR" altLang="tr-TR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Helvetica" panose="020B0604020202020204" pitchFamily="34" charset="0"/>
              </a:rPr>
              <a:t>complexes</a:t>
            </a: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c. </a:t>
            </a:r>
            <a:r>
              <a:rPr lang="tr-TR" altLang="tr-TR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Low</a:t>
            </a:r>
            <a:r>
              <a:rPr lang="tr-TR" altLang="tr-TR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spin</a:t>
            </a:r>
            <a:r>
              <a:rPr lang="tr-TR" altLang="tr-TR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complexes</a:t>
            </a: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6096000" y="1612900"/>
            <a:ext cx="48387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a. </a:t>
            </a:r>
            <a:r>
              <a:rPr lang="tr-TR" altLang="tr-TR" dirty="0" err="1">
                <a:solidFill>
                  <a:srgbClr val="FFFFFF"/>
                </a:solidFill>
                <a:latin typeface="Helvetica" panose="020B0604020202020204" pitchFamily="34" charset="0"/>
              </a:rPr>
              <a:t>External</a:t>
            </a: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Helvetica" panose="020B0604020202020204" pitchFamily="34" charset="0"/>
              </a:rPr>
              <a:t>complexes</a:t>
            </a: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b. </a:t>
            </a: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Spin </a:t>
            </a:r>
            <a:r>
              <a:rPr lang="tr-TR" altLang="tr-TR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unpaired</a:t>
            </a:r>
            <a:r>
              <a:rPr lang="tr-TR" altLang="tr-TR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  </a:t>
            </a:r>
            <a:r>
              <a:rPr lang="tr-TR" altLang="tr-TR" dirty="0" err="1">
                <a:solidFill>
                  <a:srgbClr val="FFFFFF"/>
                </a:solidFill>
                <a:latin typeface="Helvetica" panose="020B0604020202020204" pitchFamily="34" charset="0"/>
              </a:rPr>
              <a:t>complexes</a:t>
            </a: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dirty="0">
                <a:solidFill>
                  <a:srgbClr val="FFFFFF"/>
                </a:solidFill>
                <a:latin typeface="Helvetica" panose="020B0604020202020204" pitchFamily="34" charset="0"/>
              </a:rPr>
              <a:t>c. </a:t>
            </a:r>
            <a:r>
              <a:rPr lang="tr-TR" altLang="tr-TR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High </a:t>
            </a:r>
            <a:r>
              <a:rPr lang="tr-TR" altLang="tr-TR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spin</a:t>
            </a:r>
            <a:r>
              <a:rPr lang="tr-TR" altLang="tr-TR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complexes</a:t>
            </a:r>
            <a:endParaRPr lang="tr-TR" altLang="tr-TR" dirty="0">
              <a:solidFill>
                <a:srgbClr val="FFFFFF"/>
              </a:solidFill>
              <a:latin typeface="Helvetica" panose="020B0604020202020204" pitchFamily="34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946275" y="4002088"/>
            <a:ext cx="84534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400" dirty="0">
                <a:solidFill>
                  <a:srgbClr val="FFFFFF"/>
                </a:solidFill>
              </a:rPr>
              <a:t>Complexes containing high electronegativity atoms such as F, O, N in their ligand form an outer complex, while complexes with low electronegativity such as C, P, S and containing pi bonds form an inner complex.</a:t>
            </a:r>
            <a:endParaRPr lang="tr-TR" altLang="tr-T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0" y="1276350"/>
            <a:ext cx="5562600" cy="1104900"/>
          </a:xfrm>
          <a:noFill/>
          <a:ln/>
        </p:spPr>
        <p:txBody>
          <a:bodyPr/>
          <a:lstStyle/>
          <a:p>
            <a:r>
              <a:rPr lang="en-US" altLang="tr-TR" sz="2400" dirty="0" err="1"/>
              <a:t>Tetrachloroferrate</a:t>
            </a:r>
            <a:r>
              <a:rPr lang="en-US" altLang="tr-TR" sz="2400" dirty="0"/>
              <a:t> (III) Ion</a:t>
            </a:r>
            <a:r>
              <a:rPr lang="en-US" altLang="tr-TR" sz="2400" dirty="0"/>
              <a:t/>
            </a:r>
            <a:br>
              <a:rPr lang="en-US" altLang="tr-TR" sz="2400" dirty="0"/>
            </a:br>
            <a:r>
              <a:rPr lang="en-US" altLang="tr-TR" sz="2400" dirty="0"/>
              <a:t>[FeCl</a:t>
            </a:r>
            <a:r>
              <a:rPr lang="en-US" altLang="tr-TR" sz="2400" b="1" baseline="-25000" dirty="0"/>
              <a:t>4</a:t>
            </a:r>
            <a:r>
              <a:rPr lang="en-US" altLang="tr-TR" sz="2400" dirty="0"/>
              <a:t>]</a:t>
            </a:r>
            <a:r>
              <a:rPr lang="en-US" altLang="tr-TR" sz="2400" baseline="30000" dirty="0"/>
              <a:t> </a:t>
            </a:r>
            <a:r>
              <a:rPr lang="en-US" altLang="tr-TR" sz="2400" b="1" baseline="30000" dirty="0"/>
              <a:t>–</a:t>
            </a:r>
            <a:endParaRPr lang="en-US" altLang="tr-TR" sz="2400" baseline="30000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711450" y="3371850"/>
            <a:ext cx="77279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</a:t>
            </a:r>
            <a:endParaRPr lang="tr-TR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sz="2800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High </a:t>
            </a:r>
            <a:r>
              <a:rPr lang="tr-TR" altLang="tr-TR" sz="2800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spin</a:t>
            </a:r>
            <a:r>
              <a:rPr lang="tr-TR" altLang="tr-TR" sz="2800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sz="2800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complexes</a:t>
            </a:r>
            <a:endParaRPr lang="tr-TR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tr-TR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Paramagnetic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(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versus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5 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electrons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)</a:t>
            </a:r>
            <a:endParaRPr lang="en-US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60701" y="2446339"/>
            <a:ext cx="6182783" cy="117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 	  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4s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endParaRPr lang="en-US" altLang="tr-TR" sz="32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3+</a:t>
            </a:r>
            <a:r>
              <a:rPr lang="en-US" altLang="tr-TR" sz="3200">
                <a:solidFill>
                  <a:srgbClr val="FFFFFF"/>
                </a:solidFill>
              </a:rPr>
              <a:t>   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03525" y="234951"/>
            <a:ext cx="31133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6633"/>
                </a:solidFill>
              </a:rPr>
              <a:t>sp</a:t>
            </a:r>
            <a:r>
              <a:rPr lang="tr-TR" altLang="tr-TR" sz="2800" b="1" baseline="30000" dirty="0">
                <a:solidFill>
                  <a:srgbClr val="FF6633"/>
                </a:solidFill>
              </a:rPr>
              <a:t>3</a:t>
            </a:r>
            <a:r>
              <a:rPr lang="tr-TR" altLang="tr-TR" sz="2800" b="1" dirty="0">
                <a:solidFill>
                  <a:srgbClr val="FF6633"/>
                </a:solidFill>
              </a:rPr>
              <a:t> </a:t>
            </a:r>
            <a:r>
              <a:rPr lang="tr-TR" altLang="tr-TR" sz="2800" b="1" dirty="0" err="1">
                <a:solidFill>
                  <a:srgbClr val="FF6633"/>
                </a:solidFill>
              </a:rPr>
              <a:t>Hybridization</a:t>
            </a:r>
            <a:endParaRPr lang="tr-TR" altLang="tr-TR" sz="2800" b="1" dirty="0">
              <a:solidFill>
                <a:srgbClr val="FF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163" y="236538"/>
            <a:ext cx="8229600" cy="1104900"/>
          </a:xfrm>
          <a:noFill/>
          <a:ln/>
        </p:spPr>
        <p:txBody>
          <a:bodyPr/>
          <a:lstStyle/>
          <a:p>
            <a:r>
              <a:rPr lang="en-US" altLang="tr-TR" sz="3200"/>
              <a:t>[FeCl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aseline="30000"/>
              <a:t> </a:t>
            </a:r>
            <a:r>
              <a:rPr lang="en-US" altLang="tr-TR" sz="3200" b="1" baseline="30000"/>
              <a:t>–</a:t>
            </a:r>
            <a:endParaRPr lang="en-US" altLang="tr-TR" sz="3200" baseline="30000"/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1692276" y="3184529"/>
            <a:ext cx="8240713" cy="461963"/>
            <a:chOff x="106" y="2006"/>
            <a:chExt cx="5191" cy="291"/>
          </a:xfrm>
        </p:grpSpPr>
        <p:grpSp>
          <p:nvGrpSpPr>
            <p:cNvPr id="34822" name="Group 6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34819" name="Rectangle 3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34820" name="Rectangle 4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34826" name="Group 10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34823" name="Rectangle 7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34824" name="Rectangle 8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34825" name="Rectangle 9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3574" y="2006"/>
              <a:ext cx="1723" cy="291"/>
              <a:chOff x="3574" y="2006"/>
              <a:chExt cx="1723" cy="291"/>
            </a:xfrm>
          </p:grpSpPr>
          <p:sp>
            <p:nvSpPr>
              <p:cNvPr id="34827" name="Rectangle 11"/>
              <p:cNvSpPr>
                <a:spLocks noChangeArrowheads="1"/>
              </p:cNvSpPr>
              <p:nvPr/>
            </p:nvSpPr>
            <p:spPr bwMode="auto">
              <a:xfrm>
                <a:off x="3574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34828" name="Rectangle 12"/>
              <p:cNvSpPr>
                <a:spLocks noChangeArrowheads="1"/>
              </p:cNvSpPr>
              <p:nvPr/>
            </p:nvSpPr>
            <p:spPr bwMode="auto">
              <a:xfrm>
                <a:off x="4090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34829" name="Rectangle 13"/>
              <p:cNvSpPr>
                <a:spLocks noChangeArrowheads="1"/>
              </p:cNvSpPr>
              <p:nvPr/>
            </p:nvSpPr>
            <p:spPr bwMode="auto">
              <a:xfrm>
                <a:off x="495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grpSp>
        <p:nvGrpSpPr>
          <p:cNvPr id="34896" name="Group 80"/>
          <p:cNvGrpSpPr>
            <a:grpSpLocks/>
          </p:cNvGrpSpPr>
          <p:nvPr/>
        </p:nvGrpSpPr>
        <p:grpSpPr bwMode="auto">
          <a:xfrm>
            <a:off x="1781175" y="2841625"/>
            <a:ext cx="8591550" cy="331788"/>
            <a:chOff x="162" y="1790"/>
            <a:chExt cx="5412" cy="209"/>
          </a:xfrm>
        </p:grpSpPr>
        <p:grpSp>
          <p:nvGrpSpPr>
            <p:cNvPr id="34840" name="Group 24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34837" name="Line 21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38" name="Freeform 22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39" name="Freeform 23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4844" name="Group 28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34841" name="Line 25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4857" name="Group 41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34848" name="Group 32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46" name="Freeform 30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47" name="Freeform 31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4852" name="Group 36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50" name="Freeform 34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51" name="Freeform 35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4856" name="Group 40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54" name="Freeform 38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55" name="Freeform 39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34875" name="Group 59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34861" name="Group 45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59" name="Freeform 43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60" name="Freeform 44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4874" name="Group 58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34865" name="Group 49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3486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4863" name="Freeform 47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4864" name="Freeform 48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34869" name="Group 53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3486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4867" name="Freeform 51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4868" name="Freeform 52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34873" name="Group 57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34870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4871" name="Freeform 55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4872" name="Freeform 56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34876" name="Line 60"/>
            <p:cNvSpPr>
              <a:spLocks noChangeShapeType="1"/>
            </p:cNvSpPr>
            <p:nvPr/>
          </p:nvSpPr>
          <p:spPr bwMode="auto">
            <a:xfrm>
              <a:off x="254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77" name="Freeform 61"/>
            <p:cNvSpPr>
              <a:spLocks/>
            </p:cNvSpPr>
            <p:nvPr/>
          </p:nvSpPr>
          <p:spPr bwMode="auto">
            <a:xfrm>
              <a:off x="2562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78" name="Line 62"/>
            <p:cNvSpPr>
              <a:spLocks noChangeShapeType="1"/>
            </p:cNvSpPr>
            <p:nvPr/>
          </p:nvSpPr>
          <p:spPr bwMode="auto">
            <a:xfrm>
              <a:off x="2744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79" name="Freeform 63"/>
            <p:cNvSpPr>
              <a:spLocks/>
            </p:cNvSpPr>
            <p:nvPr/>
          </p:nvSpPr>
          <p:spPr bwMode="auto">
            <a:xfrm>
              <a:off x="2756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80" name="Line 64"/>
            <p:cNvSpPr>
              <a:spLocks noChangeShapeType="1"/>
            </p:cNvSpPr>
            <p:nvPr/>
          </p:nvSpPr>
          <p:spPr bwMode="auto">
            <a:xfrm>
              <a:off x="2938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81" name="Freeform 65"/>
            <p:cNvSpPr>
              <a:spLocks/>
            </p:cNvSpPr>
            <p:nvPr/>
          </p:nvSpPr>
          <p:spPr bwMode="auto">
            <a:xfrm>
              <a:off x="2950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82" name="Line 66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83" name="Freeform 67"/>
            <p:cNvSpPr>
              <a:spLocks/>
            </p:cNvSpPr>
            <p:nvPr/>
          </p:nvSpPr>
          <p:spPr bwMode="auto">
            <a:xfrm>
              <a:off x="3145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84" name="Line 68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4885" name="Freeform 69"/>
            <p:cNvSpPr>
              <a:spLocks/>
            </p:cNvSpPr>
            <p:nvPr/>
          </p:nvSpPr>
          <p:spPr bwMode="auto">
            <a:xfrm>
              <a:off x="3339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34895" name="Group 79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34886" name="Line 70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87" name="Line 71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88" name="Line 72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89" name="Line 73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90" name="Line 74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91" name="Line 75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92" name="Line 76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93" name="Line 77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894" name="Line 78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3479801" y="1793875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3+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4902" name="Rectangle 86"/>
          <p:cNvSpPr>
            <a:spLocks noChangeArrowheads="1"/>
          </p:cNvSpPr>
          <p:nvPr/>
        </p:nvSpPr>
        <p:spPr bwMode="auto">
          <a:xfrm>
            <a:off x="7941333" y="4346576"/>
            <a:ext cx="186013" cy="43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tr-TR" altLang="tr-TR" sz="2800" i="1">
              <a:solidFill>
                <a:srgbClr val="FFFF00"/>
              </a:solidFill>
            </a:endParaRPr>
          </a:p>
        </p:txBody>
      </p:sp>
      <p:grpSp>
        <p:nvGrpSpPr>
          <p:cNvPr id="34910" name="Group 94"/>
          <p:cNvGrpSpPr>
            <a:grpSpLocks/>
          </p:cNvGrpSpPr>
          <p:nvPr/>
        </p:nvGrpSpPr>
        <p:grpSpPr bwMode="auto">
          <a:xfrm>
            <a:off x="4902201" y="3590927"/>
            <a:ext cx="2251075" cy="1884364"/>
            <a:chOff x="2128" y="2262"/>
            <a:chExt cx="1418" cy="1187"/>
          </a:xfrm>
        </p:grpSpPr>
        <p:sp>
          <p:nvSpPr>
            <p:cNvPr id="34835" name="Rectangle 19"/>
            <p:cNvSpPr>
              <a:spLocks noChangeArrowheads="1"/>
            </p:cNvSpPr>
            <p:nvPr/>
          </p:nvSpPr>
          <p:spPr bwMode="auto">
            <a:xfrm>
              <a:off x="2128" y="2522"/>
              <a:ext cx="1001" cy="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endParaRPr lang="tr-TR" altLang="tr-TR" sz="2800" i="1" dirty="0">
                <a:solidFill>
                  <a:srgbClr val="FFFF00"/>
                </a:solidFill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i="1" dirty="0" err="1">
                  <a:solidFill>
                    <a:srgbClr val="FFFF00"/>
                  </a:solidFill>
                </a:rPr>
                <a:t>five</a:t>
              </a:r>
              <a:endParaRPr lang="tr-TR" altLang="tr-TR" sz="2800" i="1" dirty="0">
                <a:solidFill>
                  <a:srgbClr val="FFFF00"/>
                </a:solidFill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i="1" dirty="0" err="1">
                  <a:solidFill>
                    <a:srgbClr val="FFFF00"/>
                  </a:solidFill>
                </a:rPr>
                <a:t>unpaired</a:t>
              </a:r>
              <a:endParaRPr lang="tr-TR" altLang="tr-TR" sz="2800" i="1" dirty="0">
                <a:solidFill>
                  <a:srgbClr val="FFFF00"/>
                </a:solidFill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i="1" dirty="0" err="1">
                  <a:solidFill>
                    <a:srgbClr val="FFFF00"/>
                  </a:solidFill>
                </a:rPr>
                <a:t>electron</a:t>
              </a:r>
              <a:endParaRPr lang="en-US" altLang="tr-TR" sz="2800" i="1" dirty="0">
                <a:solidFill>
                  <a:srgbClr val="FFFF00"/>
                </a:solidFill>
              </a:endParaRPr>
            </a:p>
          </p:txBody>
        </p:sp>
        <p:sp>
          <p:nvSpPr>
            <p:cNvPr id="34908" name="AutoShape 92"/>
            <p:cNvSpPr>
              <a:spLocks/>
            </p:cNvSpPr>
            <p:nvPr/>
          </p:nvSpPr>
          <p:spPr bwMode="auto">
            <a:xfrm rot="5400000">
              <a:off x="2892" y="1908"/>
              <a:ext cx="300" cy="1008"/>
            </a:xfrm>
            <a:prstGeom prst="rightBrace">
              <a:avLst>
                <a:gd name="adj1" fmla="val 28000"/>
                <a:gd name="adj2" fmla="val 5119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34911" name="Group 95"/>
          <p:cNvGrpSpPr>
            <a:grpSpLocks/>
          </p:cNvGrpSpPr>
          <p:nvPr/>
        </p:nvGrpSpPr>
        <p:grpSpPr bwMode="auto">
          <a:xfrm>
            <a:off x="7267575" y="3590928"/>
            <a:ext cx="1466850" cy="850901"/>
            <a:chOff x="3618" y="2262"/>
            <a:chExt cx="924" cy="536"/>
          </a:xfrm>
        </p:grpSpPr>
        <p:sp>
          <p:nvSpPr>
            <p:cNvPr id="34905" name="Rectangle 89"/>
            <p:cNvSpPr>
              <a:spLocks noChangeArrowheads="1"/>
            </p:cNvSpPr>
            <p:nvPr/>
          </p:nvSpPr>
          <p:spPr bwMode="auto">
            <a:xfrm>
              <a:off x="3880" y="2522"/>
              <a:ext cx="44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i="1">
                  <a:solidFill>
                    <a:srgbClr val="FFFF00"/>
                  </a:solidFill>
                </a:rPr>
                <a:t>sp</a:t>
              </a:r>
              <a:r>
                <a:rPr lang="en-US" altLang="tr-TR" sz="2800" b="1" i="1" baseline="300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34909" name="AutoShape 93"/>
            <p:cNvSpPr>
              <a:spLocks/>
            </p:cNvSpPr>
            <p:nvPr/>
          </p:nvSpPr>
          <p:spPr bwMode="auto">
            <a:xfrm rot="5400000">
              <a:off x="3930" y="1950"/>
              <a:ext cx="300" cy="924"/>
            </a:xfrm>
            <a:prstGeom prst="rightBrace">
              <a:avLst>
                <a:gd name="adj1" fmla="val 25667"/>
                <a:gd name="adj2" fmla="val 5119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00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9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0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3200"/>
              <a:t>[FeCl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aseline="30000"/>
              <a:t> </a:t>
            </a:r>
            <a:r>
              <a:rPr lang="en-US" altLang="tr-TR" sz="3200" b="1" baseline="30000"/>
              <a:t>–</a:t>
            </a:r>
            <a:endParaRPr lang="en-US" altLang="tr-TR" sz="3200" baseline="30000"/>
          </a:p>
        </p:txBody>
      </p: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8129589" y="4371981"/>
            <a:ext cx="915987" cy="733426"/>
            <a:chOff x="4161" y="2754"/>
            <a:chExt cx="577" cy="462"/>
          </a:xfrm>
        </p:grpSpPr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4295" y="2820"/>
              <a:ext cx="34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Cl</a:t>
              </a:r>
            </a:p>
          </p:txBody>
        </p:sp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4161" y="2841"/>
              <a:ext cx="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36872" name="Group 8"/>
            <p:cNvGrpSpPr>
              <a:grpSpLocks/>
            </p:cNvGrpSpPr>
            <p:nvPr/>
          </p:nvGrpSpPr>
          <p:grpSpPr bwMode="auto">
            <a:xfrm>
              <a:off x="4553" y="2791"/>
              <a:ext cx="185" cy="387"/>
              <a:chOff x="4553" y="2791"/>
              <a:chExt cx="185" cy="387"/>
            </a:xfrm>
          </p:grpSpPr>
          <p:sp>
            <p:nvSpPr>
              <p:cNvPr id="36870" name="Rectangle 6"/>
              <p:cNvSpPr>
                <a:spLocks noChangeArrowheads="1"/>
              </p:cNvSpPr>
              <p:nvPr/>
            </p:nvSpPr>
            <p:spPr bwMode="auto">
              <a:xfrm>
                <a:off x="4553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6871" name="Rectangle 7"/>
              <p:cNvSpPr>
                <a:spLocks noChangeArrowheads="1"/>
              </p:cNvSpPr>
              <p:nvPr/>
            </p:nvSpPr>
            <p:spPr bwMode="auto">
              <a:xfrm>
                <a:off x="4553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36875" name="Group 11"/>
            <p:cNvGrpSpPr>
              <a:grpSpLocks/>
            </p:cNvGrpSpPr>
            <p:nvPr/>
          </p:nvGrpSpPr>
          <p:grpSpPr bwMode="auto">
            <a:xfrm>
              <a:off x="4274" y="3031"/>
              <a:ext cx="387" cy="185"/>
              <a:chOff x="4274" y="3031"/>
              <a:chExt cx="387" cy="185"/>
            </a:xfrm>
          </p:grpSpPr>
          <p:sp>
            <p:nvSpPr>
              <p:cNvPr id="36873" name="Rectangle 9"/>
              <p:cNvSpPr>
                <a:spLocks noChangeArrowheads="1"/>
              </p:cNvSpPr>
              <p:nvPr/>
            </p:nvSpPr>
            <p:spPr bwMode="auto">
              <a:xfrm rot="5400000">
                <a:off x="4423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6874" name="Rectangle 10"/>
              <p:cNvSpPr>
                <a:spLocks noChangeArrowheads="1"/>
              </p:cNvSpPr>
              <p:nvPr/>
            </p:nvSpPr>
            <p:spPr bwMode="auto">
              <a:xfrm rot="5400000">
                <a:off x="4327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36878" name="Group 14"/>
            <p:cNvGrpSpPr>
              <a:grpSpLocks/>
            </p:cNvGrpSpPr>
            <p:nvPr/>
          </p:nvGrpSpPr>
          <p:grpSpPr bwMode="auto">
            <a:xfrm>
              <a:off x="4276" y="2754"/>
              <a:ext cx="387" cy="185"/>
              <a:chOff x="4276" y="2754"/>
              <a:chExt cx="387" cy="185"/>
            </a:xfrm>
          </p:grpSpPr>
          <p:sp>
            <p:nvSpPr>
              <p:cNvPr id="36876" name="Rectangle 12"/>
              <p:cNvSpPr>
                <a:spLocks noChangeArrowheads="1"/>
              </p:cNvSpPr>
              <p:nvPr/>
            </p:nvSpPr>
            <p:spPr bwMode="auto">
              <a:xfrm rot="16200000">
                <a:off x="4329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6877" name="Rectangle 13"/>
              <p:cNvSpPr>
                <a:spLocks noChangeArrowheads="1"/>
              </p:cNvSpPr>
              <p:nvPr/>
            </p:nvSpPr>
            <p:spPr bwMode="auto">
              <a:xfrm rot="16200000">
                <a:off x="4425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36881" name="Group 17"/>
            <p:cNvGrpSpPr>
              <a:grpSpLocks/>
            </p:cNvGrpSpPr>
            <p:nvPr/>
          </p:nvGrpSpPr>
          <p:grpSpPr bwMode="auto">
            <a:xfrm>
              <a:off x="4220" y="2791"/>
              <a:ext cx="185" cy="387"/>
              <a:chOff x="4220" y="2791"/>
              <a:chExt cx="185" cy="387"/>
            </a:xfrm>
          </p:grpSpPr>
          <p:sp>
            <p:nvSpPr>
              <p:cNvPr id="36879" name="Rectangle 15"/>
              <p:cNvSpPr>
                <a:spLocks noChangeArrowheads="1"/>
              </p:cNvSpPr>
              <p:nvPr/>
            </p:nvSpPr>
            <p:spPr bwMode="auto">
              <a:xfrm>
                <a:off x="422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36880" name="Rectangle 16"/>
              <p:cNvSpPr>
                <a:spLocks noChangeArrowheads="1"/>
              </p:cNvSpPr>
              <p:nvPr/>
            </p:nvSpPr>
            <p:spPr bwMode="auto">
              <a:xfrm>
                <a:off x="422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36883" name="Freeform 19"/>
          <p:cNvSpPr>
            <a:spLocks/>
          </p:cNvSpPr>
          <p:nvPr/>
        </p:nvSpPr>
        <p:spPr bwMode="auto">
          <a:xfrm>
            <a:off x="7429501" y="3276600"/>
            <a:ext cx="949325" cy="1277938"/>
          </a:xfrm>
          <a:custGeom>
            <a:avLst/>
            <a:gdLst>
              <a:gd name="T0" fmla="*/ 0 w 598"/>
              <a:gd name="T1" fmla="*/ 0 h 805"/>
              <a:gd name="T2" fmla="*/ 0 w 598"/>
              <a:gd name="T3" fmla="*/ 72 h 805"/>
              <a:gd name="T4" fmla="*/ 3 w 598"/>
              <a:gd name="T5" fmla="*/ 174 h 805"/>
              <a:gd name="T6" fmla="*/ 23 w 598"/>
              <a:gd name="T7" fmla="*/ 264 h 805"/>
              <a:gd name="T8" fmla="*/ 53 w 598"/>
              <a:gd name="T9" fmla="*/ 342 h 805"/>
              <a:gd name="T10" fmla="*/ 92 w 598"/>
              <a:gd name="T11" fmla="*/ 396 h 805"/>
              <a:gd name="T12" fmla="*/ 138 w 598"/>
              <a:gd name="T13" fmla="*/ 420 h 805"/>
              <a:gd name="T14" fmla="*/ 202 w 598"/>
              <a:gd name="T15" fmla="*/ 438 h 805"/>
              <a:gd name="T16" fmla="*/ 257 w 598"/>
              <a:gd name="T17" fmla="*/ 453 h 805"/>
              <a:gd name="T18" fmla="*/ 311 w 598"/>
              <a:gd name="T19" fmla="*/ 465 h 805"/>
              <a:gd name="T20" fmla="*/ 370 w 598"/>
              <a:gd name="T21" fmla="*/ 483 h 805"/>
              <a:gd name="T22" fmla="*/ 425 w 598"/>
              <a:gd name="T23" fmla="*/ 492 h 805"/>
              <a:gd name="T24" fmla="*/ 469 w 598"/>
              <a:gd name="T25" fmla="*/ 522 h 805"/>
              <a:gd name="T26" fmla="*/ 501 w 598"/>
              <a:gd name="T27" fmla="*/ 543 h 805"/>
              <a:gd name="T28" fmla="*/ 523 w 598"/>
              <a:gd name="T29" fmla="*/ 564 h 805"/>
              <a:gd name="T30" fmla="*/ 545 w 598"/>
              <a:gd name="T31" fmla="*/ 594 h 805"/>
              <a:gd name="T32" fmla="*/ 569 w 598"/>
              <a:gd name="T33" fmla="*/ 636 h 805"/>
              <a:gd name="T34" fmla="*/ 587 w 598"/>
              <a:gd name="T35" fmla="*/ 672 h 805"/>
              <a:gd name="T36" fmla="*/ 597 w 598"/>
              <a:gd name="T37" fmla="*/ 708 h 805"/>
              <a:gd name="T38" fmla="*/ 597 w 598"/>
              <a:gd name="T39" fmla="*/ 744 h 805"/>
              <a:gd name="T40" fmla="*/ 597 w 598"/>
              <a:gd name="T41" fmla="*/ 780 h 805"/>
              <a:gd name="T42" fmla="*/ 597 w 598"/>
              <a:gd name="T43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8" h="805">
                <a:moveTo>
                  <a:pt x="0" y="0"/>
                </a:moveTo>
                <a:lnTo>
                  <a:pt x="0" y="72"/>
                </a:lnTo>
                <a:lnTo>
                  <a:pt x="3" y="174"/>
                </a:lnTo>
                <a:lnTo>
                  <a:pt x="23" y="264"/>
                </a:lnTo>
                <a:lnTo>
                  <a:pt x="53" y="342"/>
                </a:lnTo>
                <a:lnTo>
                  <a:pt x="92" y="396"/>
                </a:lnTo>
                <a:lnTo>
                  <a:pt x="138" y="420"/>
                </a:lnTo>
                <a:lnTo>
                  <a:pt x="202" y="438"/>
                </a:lnTo>
                <a:lnTo>
                  <a:pt x="257" y="453"/>
                </a:lnTo>
                <a:lnTo>
                  <a:pt x="311" y="465"/>
                </a:lnTo>
                <a:lnTo>
                  <a:pt x="370" y="483"/>
                </a:lnTo>
                <a:lnTo>
                  <a:pt x="425" y="492"/>
                </a:lnTo>
                <a:lnTo>
                  <a:pt x="469" y="522"/>
                </a:lnTo>
                <a:lnTo>
                  <a:pt x="501" y="543"/>
                </a:lnTo>
                <a:lnTo>
                  <a:pt x="523" y="564"/>
                </a:lnTo>
                <a:lnTo>
                  <a:pt x="545" y="594"/>
                </a:lnTo>
                <a:lnTo>
                  <a:pt x="569" y="636"/>
                </a:lnTo>
                <a:lnTo>
                  <a:pt x="587" y="672"/>
                </a:lnTo>
                <a:lnTo>
                  <a:pt x="597" y="708"/>
                </a:lnTo>
                <a:lnTo>
                  <a:pt x="597" y="744"/>
                </a:lnTo>
                <a:lnTo>
                  <a:pt x="597" y="780"/>
                </a:lnTo>
                <a:lnTo>
                  <a:pt x="597" y="804"/>
                </a:ln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7573964" y="3184526"/>
            <a:ext cx="6588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</a:rPr>
              <a:t>sp</a:t>
            </a:r>
            <a:r>
              <a:rPr lang="en-US" altLang="tr-TR" sz="2400" b="1" baseline="30000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36903" name="Group 39"/>
          <p:cNvGrpSpPr>
            <a:grpSpLocks/>
          </p:cNvGrpSpPr>
          <p:nvPr/>
        </p:nvGrpSpPr>
        <p:grpSpPr bwMode="auto">
          <a:xfrm>
            <a:off x="1692275" y="3184529"/>
            <a:ext cx="8035926" cy="461963"/>
            <a:chOff x="106" y="2006"/>
            <a:chExt cx="5062" cy="291"/>
          </a:xfrm>
        </p:grpSpPr>
        <p:grpSp>
          <p:nvGrpSpPr>
            <p:cNvPr id="36897" name="Group 33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36894" name="Rectangle 30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36895" name="Rectangle 31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36896" name="Rectangle 32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36901" name="Group 37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36898" name="Rectangle 34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36899" name="Rectangle 35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36900" name="Rectangle 36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36902" name="Rectangle 38"/>
            <p:cNvSpPr>
              <a:spLocks noChangeArrowheads="1"/>
            </p:cNvSpPr>
            <p:nvPr/>
          </p:nvSpPr>
          <p:spPr bwMode="auto">
            <a:xfrm>
              <a:off x="4825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</p:grp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479801" y="1793875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3+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5</a:t>
            </a:r>
          </a:p>
        </p:txBody>
      </p:sp>
      <p:grpSp>
        <p:nvGrpSpPr>
          <p:cNvPr id="36891" name="Group 27"/>
          <p:cNvGrpSpPr>
            <a:grpSpLocks/>
          </p:cNvGrpSpPr>
          <p:nvPr/>
        </p:nvGrpSpPr>
        <p:grpSpPr bwMode="auto">
          <a:xfrm>
            <a:off x="7278689" y="3173413"/>
            <a:ext cx="1976437" cy="0"/>
            <a:chOff x="3625" y="1999"/>
            <a:chExt cx="1245" cy="0"/>
          </a:xfrm>
        </p:grpSpPr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>
              <a:off x="3625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381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>
              <a:off x="4013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36890" name="Group 26"/>
            <p:cNvGrpSpPr>
              <a:grpSpLocks/>
            </p:cNvGrpSpPr>
            <p:nvPr/>
          </p:nvGrpSpPr>
          <p:grpSpPr bwMode="auto">
            <a:xfrm>
              <a:off x="4210" y="1999"/>
              <a:ext cx="660" cy="0"/>
              <a:chOff x="4210" y="1999"/>
              <a:chExt cx="660" cy="0"/>
            </a:xfrm>
          </p:grpSpPr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>
                <a:off x="421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8" name="Line 24"/>
              <p:cNvSpPr>
                <a:spLocks noChangeShapeType="1"/>
              </p:cNvSpPr>
              <p:nvPr/>
            </p:nvSpPr>
            <p:spPr bwMode="auto">
              <a:xfrm>
                <a:off x="449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9" name="Line 25"/>
              <p:cNvSpPr>
                <a:spLocks noChangeShapeType="1"/>
              </p:cNvSpPr>
              <p:nvPr/>
            </p:nvSpPr>
            <p:spPr bwMode="auto">
              <a:xfrm>
                <a:off x="469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6957" name="Group 93"/>
          <p:cNvGrpSpPr>
            <a:grpSpLocks/>
          </p:cNvGrpSpPr>
          <p:nvPr/>
        </p:nvGrpSpPr>
        <p:grpSpPr bwMode="auto">
          <a:xfrm>
            <a:off x="1781176" y="2841625"/>
            <a:ext cx="8405813" cy="331788"/>
            <a:chOff x="162" y="1790"/>
            <a:chExt cx="5295" cy="209"/>
          </a:xfrm>
        </p:grpSpPr>
        <p:grpSp>
          <p:nvGrpSpPr>
            <p:cNvPr id="36907" name="Group 43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36904" name="Line 40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6" name="Freeform 42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11" name="Group 47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36908" name="Line 44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9" name="Freeform 45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0" name="Freeform 46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24" name="Group 60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36915" name="Group 51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36912" name="Line 48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13" name="Freeform 49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14" name="Freeform 50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6919" name="Group 55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36916" name="Line 52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17" name="Freeform 53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18" name="Freeform 54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6923" name="Group 59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36920" name="Line 56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21" name="Freeform 57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22" name="Freeform 58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36942" name="Group 78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36928" name="Group 64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36925" name="Line 61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26" name="Freeform 62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27" name="Freeform 63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6941" name="Group 77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36932" name="Group 68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3692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930" name="Freeform 66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931" name="Freeform 67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36936" name="Group 72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3693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934" name="Freeform 70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935" name="Freeform 71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36940" name="Group 76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3693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938" name="Freeform 74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939" name="Freeform 75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36943" name="Line 79"/>
            <p:cNvSpPr>
              <a:spLocks noChangeShapeType="1"/>
            </p:cNvSpPr>
            <p:nvPr/>
          </p:nvSpPr>
          <p:spPr bwMode="auto">
            <a:xfrm>
              <a:off x="254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44" name="Freeform 80"/>
            <p:cNvSpPr>
              <a:spLocks/>
            </p:cNvSpPr>
            <p:nvPr/>
          </p:nvSpPr>
          <p:spPr bwMode="auto">
            <a:xfrm>
              <a:off x="2562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45" name="Line 81"/>
            <p:cNvSpPr>
              <a:spLocks noChangeShapeType="1"/>
            </p:cNvSpPr>
            <p:nvPr/>
          </p:nvSpPr>
          <p:spPr bwMode="auto">
            <a:xfrm>
              <a:off x="2744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46" name="Freeform 82"/>
            <p:cNvSpPr>
              <a:spLocks/>
            </p:cNvSpPr>
            <p:nvPr/>
          </p:nvSpPr>
          <p:spPr bwMode="auto">
            <a:xfrm>
              <a:off x="2756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47" name="Line 83"/>
            <p:cNvSpPr>
              <a:spLocks noChangeShapeType="1"/>
            </p:cNvSpPr>
            <p:nvPr/>
          </p:nvSpPr>
          <p:spPr bwMode="auto">
            <a:xfrm>
              <a:off x="2938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48" name="Freeform 84"/>
            <p:cNvSpPr>
              <a:spLocks/>
            </p:cNvSpPr>
            <p:nvPr/>
          </p:nvSpPr>
          <p:spPr bwMode="auto">
            <a:xfrm>
              <a:off x="2950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49" name="Line 85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50" name="Freeform 86"/>
            <p:cNvSpPr>
              <a:spLocks/>
            </p:cNvSpPr>
            <p:nvPr/>
          </p:nvSpPr>
          <p:spPr bwMode="auto">
            <a:xfrm>
              <a:off x="3145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51" name="Line 87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36952" name="Freeform 88"/>
            <p:cNvSpPr>
              <a:spLocks/>
            </p:cNvSpPr>
            <p:nvPr/>
          </p:nvSpPr>
          <p:spPr bwMode="auto">
            <a:xfrm>
              <a:off x="3339" y="179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36956" name="Group 92"/>
            <p:cNvGrpSpPr>
              <a:grpSpLocks/>
            </p:cNvGrpSpPr>
            <p:nvPr/>
          </p:nvGrpSpPr>
          <p:grpSpPr bwMode="auto">
            <a:xfrm>
              <a:off x="4891" y="1999"/>
              <a:ext cx="566" cy="0"/>
              <a:chOff x="4891" y="1999"/>
              <a:chExt cx="566" cy="0"/>
            </a:xfrm>
          </p:grpSpPr>
          <p:sp>
            <p:nvSpPr>
              <p:cNvPr id="36953" name="Line 89"/>
              <p:cNvSpPr>
                <a:spLocks noChangeShapeType="1"/>
              </p:cNvSpPr>
              <p:nvPr/>
            </p:nvSpPr>
            <p:spPr bwMode="auto">
              <a:xfrm>
                <a:off x="4891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54" name="Line 90"/>
              <p:cNvSpPr>
                <a:spLocks noChangeShapeType="1"/>
              </p:cNvSpPr>
              <p:nvPr/>
            </p:nvSpPr>
            <p:spPr bwMode="auto">
              <a:xfrm>
                <a:off x="5085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55" name="Line 91"/>
              <p:cNvSpPr>
                <a:spLocks noChangeShapeType="1"/>
              </p:cNvSpPr>
              <p:nvPr/>
            </p:nvSpPr>
            <p:spPr bwMode="auto">
              <a:xfrm>
                <a:off x="527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6966" name="Group 102"/>
          <p:cNvGrpSpPr>
            <a:grpSpLocks/>
          </p:cNvGrpSpPr>
          <p:nvPr/>
        </p:nvGrpSpPr>
        <p:grpSpPr bwMode="auto">
          <a:xfrm>
            <a:off x="7277101" y="2914650"/>
            <a:ext cx="288925" cy="230188"/>
            <a:chOff x="3624" y="1836"/>
            <a:chExt cx="182" cy="145"/>
          </a:xfrm>
        </p:grpSpPr>
        <p:grpSp>
          <p:nvGrpSpPr>
            <p:cNvPr id="36962" name="Group 98"/>
            <p:cNvGrpSpPr>
              <a:grpSpLocks/>
            </p:cNvGrpSpPr>
            <p:nvPr/>
          </p:nvGrpSpPr>
          <p:grpSpPr bwMode="auto">
            <a:xfrm>
              <a:off x="3624" y="1836"/>
              <a:ext cx="86" cy="145"/>
              <a:chOff x="3624" y="1836"/>
              <a:chExt cx="86" cy="145"/>
            </a:xfrm>
          </p:grpSpPr>
          <p:sp>
            <p:nvSpPr>
              <p:cNvPr id="36960" name="Line 96"/>
              <p:cNvSpPr>
                <a:spLocks noChangeShapeType="1"/>
              </p:cNvSpPr>
              <p:nvPr/>
            </p:nvSpPr>
            <p:spPr bwMode="auto">
              <a:xfrm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61" name="Line 97"/>
              <p:cNvSpPr>
                <a:spLocks noChangeShapeType="1"/>
              </p:cNvSpPr>
              <p:nvPr/>
            </p:nvSpPr>
            <p:spPr bwMode="auto">
              <a:xfrm flipH="1"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65" name="Group 101"/>
            <p:cNvGrpSpPr>
              <a:grpSpLocks/>
            </p:cNvGrpSpPr>
            <p:nvPr/>
          </p:nvGrpSpPr>
          <p:grpSpPr bwMode="auto">
            <a:xfrm>
              <a:off x="3720" y="1836"/>
              <a:ext cx="86" cy="145"/>
              <a:chOff x="3720" y="1836"/>
              <a:chExt cx="86" cy="145"/>
            </a:xfrm>
          </p:grpSpPr>
          <p:sp>
            <p:nvSpPr>
              <p:cNvPr id="36963" name="Line 99"/>
              <p:cNvSpPr>
                <a:spLocks noChangeShapeType="1"/>
              </p:cNvSpPr>
              <p:nvPr/>
            </p:nvSpPr>
            <p:spPr bwMode="auto">
              <a:xfrm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64" name="Line 100"/>
              <p:cNvSpPr>
                <a:spLocks noChangeShapeType="1"/>
              </p:cNvSpPr>
              <p:nvPr/>
            </p:nvSpPr>
            <p:spPr bwMode="auto">
              <a:xfrm flipH="1"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6974" name="Group 110"/>
          <p:cNvGrpSpPr>
            <a:grpSpLocks/>
          </p:cNvGrpSpPr>
          <p:nvPr/>
        </p:nvGrpSpPr>
        <p:grpSpPr bwMode="auto">
          <a:xfrm>
            <a:off x="7585076" y="2914650"/>
            <a:ext cx="288925" cy="230188"/>
            <a:chOff x="3818" y="1836"/>
            <a:chExt cx="182" cy="145"/>
          </a:xfrm>
        </p:grpSpPr>
        <p:grpSp>
          <p:nvGrpSpPr>
            <p:cNvPr id="36970" name="Group 106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36968" name="Line 104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69" name="Line 105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73" name="Group 109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36971" name="Line 107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72" name="Line 108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6981" name="Group 117"/>
          <p:cNvGrpSpPr>
            <a:grpSpLocks/>
          </p:cNvGrpSpPr>
          <p:nvPr/>
        </p:nvGrpSpPr>
        <p:grpSpPr bwMode="auto">
          <a:xfrm>
            <a:off x="7893051" y="2914650"/>
            <a:ext cx="288925" cy="230188"/>
            <a:chOff x="4012" y="1836"/>
            <a:chExt cx="182" cy="145"/>
          </a:xfrm>
        </p:grpSpPr>
        <p:grpSp>
          <p:nvGrpSpPr>
            <p:cNvPr id="36977" name="Group 113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36975" name="Line 111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76" name="Line 112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80" name="Group 116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36978" name="Line 114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79" name="Line 115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6988" name="Group 124"/>
          <p:cNvGrpSpPr>
            <a:grpSpLocks/>
          </p:cNvGrpSpPr>
          <p:nvPr/>
        </p:nvGrpSpPr>
        <p:grpSpPr bwMode="auto">
          <a:xfrm>
            <a:off x="8204201" y="2914650"/>
            <a:ext cx="288925" cy="230188"/>
            <a:chOff x="4208" y="1836"/>
            <a:chExt cx="182" cy="145"/>
          </a:xfrm>
        </p:grpSpPr>
        <p:grpSp>
          <p:nvGrpSpPr>
            <p:cNvPr id="36984" name="Group 120"/>
            <p:cNvGrpSpPr>
              <a:grpSpLocks/>
            </p:cNvGrpSpPr>
            <p:nvPr/>
          </p:nvGrpSpPr>
          <p:grpSpPr bwMode="auto">
            <a:xfrm>
              <a:off x="4208" y="1836"/>
              <a:ext cx="86" cy="145"/>
              <a:chOff x="4208" y="1836"/>
              <a:chExt cx="86" cy="145"/>
            </a:xfrm>
          </p:grpSpPr>
          <p:sp>
            <p:nvSpPr>
              <p:cNvPr id="36982" name="Line 118"/>
              <p:cNvSpPr>
                <a:spLocks noChangeShapeType="1"/>
              </p:cNvSpPr>
              <p:nvPr/>
            </p:nvSpPr>
            <p:spPr bwMode="auto">
              <a:xfrm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83" name="Line 119"/>
              <p:cNvSpPr>
                <a:spLocks noChangeShapeType="1"/>
              </p:cNvSpPr>
              <p:nvPr/>
            </p:nvSpPr>
            <p:spPr bwMode="auto">
              <a:xfrm flipH="1"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87" name="Group 123"/>
            <p:cNvGrpSpPr>
              <a:grpSpLocks/>
            </p:cNvGrpSpPr>
            <p:nvPr/>
          </p:nvGrpSpPr>
          <p:grpSpPr bwMode="auto">
            <a:xfrm>
              <a:off x="4304" y="1836"/>
              <a:ext cx="86" cy="145"/>
              <a:chOff x="4304" y="1836"/>
              <a:chExt cx="86" cy="145"/>
            </a:xfrm>
          </p:grpSpPr>
          <p:sp>
            <p:nvSpPr>
              <p:cNvPr id="36985" name="Line 121"/>
              <p:cNvSpPr>
                <a:spLocks noChangeShapeType="1"/>
              </p:cNvSpPr>
              <p:nvPr/>
            </p:nvSpPr>
            <p:spPr bwMode="auto">
              <a:xfrm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986" name="Line 122"/>
              <p:cNvSpPr>
                <a:spLocks noChangeShapeType="1"/>
              </p:cNvSpPr>
              <p:nvPr/>
            </p:nvSpPr>
            <p:spPr bwMode="auto">
              <a:xfrm flipH="1"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02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019550"/>
            <a:ext cx="8820150" cy="2160588"/>
          </a:xfrm>
          <a:noFill/>
          <a:ln/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tr-TR" sz="2400" dirty="0"/>
              <a:t>In coordination compounds, the metal-ligand bond is the coordinated covalent bond. In coordinated covalent bonds, the electron pair forming the bond belongs to the same atom.</a:t>
            </a:r>
            <a:endParaRPr lang="en-US" altLang="tr-TR" sz="24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47850" y="458788"/>
            <a:ext cx="88201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 smtClean="0">
                <a:solidFill>
                  <a:srgbClr val="FF6633"/>
                </a:solidFill>
              </a:rPr>
              <a:t>Valance</a:t>
            </a:r>
            <a:r>
              <a:rPr lang="tr-TR" altLang="tr-TR" sz="2800" dirty="0" smtClean="0">
                <a:solidFill>
                  <a:srgbClr val="FF6633"/>
                </a:solidFill>
              </a:rPr>
              <a:t> Bond </a:t>
            </a:r>
            <a:r>
              <a:rPr lang="tr-TR" altLang="tr-TR" sz="2800" dirty="0" err="1" smtClean="0">
                <a:solidFill>
                  <a:srgbClr val="FF6633"/>
                </a:solidFill>
              </a:rPr>
              <a:t>Theory</a:t>
            </a:r>
            <a:r>
              <a:rPr lang="tr-TR" altLang="tr-TR" sz="2800" dirty="0" smtClean="0">
                <a:solidFill>
                  <a:srgbClr val="FF6633"/>
                </a:solidFill>
              </a:rPr>
              <a:t>:</a:t>
            </a:r>
            <a:r>
              <a:rPr lang="tr-TR" altLang="tr-TR" sz="2400" dirty="0" smtClean="0">
                <a:solidFill>
                  <a:srgbClr val="FFFFFF"/>
                </a:solidFill>
              </a:rPr>
              <a:t> </a:t>
            </a:r>
            <a:r>
              <a:rPr lang="en-US" altLang="tr-TR" sz="2400" dirty="0">
                <a:solidFill>
                  <a:srgbClr val="FFFFFF"/>
                </a:solidFill>
              </a:rPr>
              <a:t>Explain the stereochemistry and magnetic properties of coordination compounds with the help of hybrid orbitals consisting of s, p and d orbitals.</a:t>
            </a:r>
            <a:endParaRPr lang="tr-TR" altLang="tr-TR" sz="2400" dirty="0">
              <a:solidFill>
                <a:srgbClr val="FFFFFF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12926" y="2497138"/>
            <a:ext cx="8855075" cy="122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>
                <a:solidFill>
                  <a:srgbClr val="FF6633"/>
                </a:solidFill>
              </a:rPr>
              <a:t>Hybridization</a:t>
            </a:r>
            <a:r>
              <a:rPr lang="tr-TR" altLang="tr-TR" sz="2800" dirty="0">
                <a:solidFill>
                  <a:srgbClr val="FF6633"/>
                </a:solidFill>
              </a:rPr>
              <a:t>:</a:t>
            </a:r>
            <a:r>
              <a:rPr lang="tr-TR" altLang="tr-TR" sz="2400" dirty="0" smtClean="0">
                <a:solidFill>
                  <a:srgbClr val="FFFFFF"/>
                </a:solidFill>
              </a:rPr>
              <a:t> </a:t>
            </a:r>
            <a:endParaRPr lang="en-US" altLang="tr-TR" sz="2400" dirty="0">
              <a:solidFill>
                <a:srgbClr val="FFFFFF"/>
              </a:solidFill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400" dirty="0">
                <a:solidFill>
                  <a:srgbClr val="FFFFFF"/>
                </a:solidFill>
              </a:rPr>
              <a:t>Atomic orbitals are mixed and fused to form new hybrid orbitals.</a:t>
            </a:r>
            <a:endParaRPr lang="tr-TR" altLang="tr-T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/>
              <a:t/>
            </a:r>
            <a:br>
              <a:rPr lang="en-US" altLang="tr-TR"/>
            </a:br>
            <a:r>
              <a:rPr lang="en-US" altLang="tr-TR" sz="3200"/>
              <a:t>[FeCl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aseline="30000"/>
              <a:t> </a:t>
            </a:r>
            <a:r>
              <a:rPr lang="en-US" altLang="tr-TR" sz="3200" b="1" baseline="30000"/>
              <a:t>–</a:t>
            </a:r>
            <a:endParaRPr lang="en-US" altLang="tr-TR" sz="3200" baseline="30000"/>
          </a:p>
        </p:txBody>
      </p:sp>
      <p:grpSp>
        <p:nvGrpSpPr>
          <p:cNvPr id="35881" name="Group 41"/>
          <p:cNvGrpSpPr>
            <a:grpSpLocks/>
          </p:cNvGrpSpPr>
          <p:nvPr/>
        </p:nvGrpSpPr>
        <p:grpSpPr bwMode="auto">
          <a:xfrm>
            <a:off x="1957388" y="1320800"/>
            <a:ext cx="3530600" cy="3644900"/>
            <a:chOff x="273" y="832"/>
            <a:chExt cx="2224" cy="2296"/>
          </a:xfrm>
        </p:grpSpPr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273" y="832"/>
              <a:ext cx="2224" cy="2296"/>
              <a:chOff x="273" y="832"/>
              <a:chExt cx="2224" cy="2296"/>
            </a:xfrm>
          </p:grpSpPr>
          <p:grpSp>
            <p:nvGrpSpPr>
              <p:cNvPr id="35845" name="Group 5"/>
              <p:cNvGrpSpPr>
                <a:grpSpLocks/>
              </p:cNvGrpSpPr>
              <p:nvPr/>
            </p:nvGrpSpPr>
            <p:grpSpPr bwMode="auto">
              <a:xfrm>
                <a:off x="1520" y="2065"/>
                <a:ext cx="977" cy="447"/>
                <a:chOff x="1520" y="2065"/>
                <a:chExt cx="977" cy="447"/>
              </a:xfrm>
            </p:grpSpPr>
            <p:sp>
              <p:nvSpPr>
                <p:cNvPr id="35843" name="Freeform 3"/>
                <p:cNvSpPr>
                  <a:spLocks/>
                </p:cNvSpPr>
                <p:nvPr/>
              </p:nvSpPr>
              <p:spPr bwMode="auto">
                <a:xfrm>
                  <a:off x="2013" y="2205"/>
                  <a:ext cx="484" cy="307"/>
                </a:xfrm>
                <a:custGeom>
                  <a:avLst/>
                  <a:gdLst>
                    <a:gd name="T0" fmla="*/ 0 w 484"/>
                    <a:gd name="T1" fmla="*/ 85 h 307"/>
                    <a:gd name="T2" fmla="*/ 31 w 484"/>
                    <a:gd name="T3" fmla="*/ 45 h 307"/>
                    <a:gd name="T4" fmla="*/ 87 w 484"/>
                    <a:gd name="T5" fmla="*/ 23 h 307"/>
                    <a:gd name="T6" fmla="*/ 158 w 484"/>
                    <a:gd name="T7" fmla="*/ 3 h 307"/>
                    <a:gd name="T8" fmla="*/ 267 w 484"/>
                    <a:gd name="T9" fmla="*/ 0 h 307"/>
                    <a:gd name="T10" fmla="*/ 354 w 484"/>
                    <a:gd name="T11" fmla="*/ 15 h 307"/>
                    <a:gd name="T12" fmla="*/ 423 w 484"/>
                    <a:gd name="T13" fmla="*/ 46 h 307"/>
                    <a:gd name="T14" fmla="*/ 460 w 484"/>
                    <a:gd name="T15" fmla="*/ 75 h 307"/>
                    <a:gd name="T16" fmla="*/ 483 w 484"/>
                    <a:gd name="T17" fmla="*/ 123 h 307"/>
                    <a:gd name="T18" fmla="*/ 479 w 484"/>
                    <a:gd name="T19" fmla="*/ 193 h 307"/>
                    <a:gd name="T20" fmla="*/ 451 w 484"/>
                    <a:gd name="T21" fmla="*/ 259 h 307"/>
                    <a:gd name="T22" fmla="*/ 411 w 484"/>
                    <a:gd name="T23" fmla="*/ 294 h 307"/>
                    <a:gd name="T24" fmla="*/ 364 w 484"/>
                    <a:gd name="T25" fmla="*/ 306 h 307"/>
                    <a:gd name="T26" fmla="*/ 284 w 484"/>
                    <a:gd name="T27" fmla="*/ 303 h 307"/>
                    <a:gd name="T28" fmla="*/ 198 w 484"/>
                    <a:gd name="T29" fmla="*/ 276 h 307"/>
                    <a:gd name="T30" fmla="*/ 115 w 484"/>
                    <a:gd name="T31" fmla="*/ 230 h 307"/>
                    <a:gd name="T32" fmla="*/ 48 w 484"/>
                    <a:gd name="T33" fmla="*/ 177 h 307"/>
                    <a:gd name="T34" fmla="*/ 10 w 484"/>
                    <a:gd name="T35" fmla="*/ 132 h 307"/>
                    <a:gd name="T36" fmla="*/ 0 w 484"/>
                    <a:gd name="T37" fmla="*/ 85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4" h="307">
                      <a:moveTo>
                        <a:pt x="0" y="85"/>
                      </a:moveTo>
                      <a:lnTo>
                        <a:pt x="31" y="45"/>
                      </a:lnTo>
                      <a:lnTo>
                        <a:pt x="87" y="23"/>
                      </a:lnTo>
                      <a:lnTo>
                        <a:pt x="158" y="3"/>
                      </a:lnTo>
                      <a:lnTo>
                        <a:pt x="267" y="0"/>
                      </a:lnTo>
                      <a:lnTo>
                        <a:pt x="354" y="15"/>
                      </a:lnTo>
                      <a:lnTo>
                        <a:pt x="423" y="46"/>
                      </a:lnTo>
                      <a:lnTo>
                        <a:pt x="460" y="75"/>
                      </a:lnTo>
                      <a:lnTo>
                        <a:pt x="483" y="123"/>
                      </a:lnTo>
                      <a:lnTo>
                        <a:pt x="479" y="193"/>
                      </a:lnTo>
                      <a:lnTo>
                        <a:pt x="451" y="259"/>
                      </a:lnTo>
                      <a:lnTo>
                        <a:pt x="411" y="294"/>
                      </a:lnTo>
                      <a:lnTo>
                        <a:pt x="364" y="306"/>
                      </a:lnTo>
                      <a:lnTo>
                        <a:pt x="284" y="303"/>
                      </a:lnTo>
                      <a:lnTo>
                        <a:pt x="198" y="276"/>
                      </a:lnTo>
                      <a:lnTo>
                        <a:pt x="115" y="230"/>
                      </a:lnTo>
                      <a:lnTo>
                        <a:pt x="48" y="177"/>
                      </a:lnTo>
                      <a:lnTo>
                        <a:pt x="10" y="132"/>
                      </a:lnTo>
                      <a:lnTo>
                        <a:pt x="0" y="85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44" name="Freeform 4"/>
                <p:cNvSpPr>
                  <a:spLocks/>
                </p:cNvSpPr>
                <p:nvPr/>
              </p:nvSpPr>
              <p:spPr bwMode="auto">
                <a:xfrm>
                  <a:off x="1520" y="2065"/>
                  <a:ext cx="484" cy="307"/>
                </a:xfrm>
                <a:custGeom>
                  <a:avLst/>
                  <a:gdLst>
                    <a:gd name="T0" fmla="*/ 483 w 484"/>
                    <a:gd name="T1" fmla="*/ 220 h 307"/>
                    <a:gd name="T2" fmla="*/ 451 w 484"/>
                    <a:gd name="T3" fmla="*/ 260 h 307"/>
                    <a:gd name="T4" fmla="*/ 395 w 484"/>
                    <a:gd name="T5" fmla="*/ 282 h 307"/>
                    <a:gd name="T6" fmla="*/ 324 w 484"/>
                    <a:gd name="T7" fmla="*/ 302 h 307"/>
                    <a:gd name="T8" fmla="*/ 215 w 484"/>
                    <a:gd name="T9" fmla="*/ 306 h 307"/>
                    <a:gd name="T10" fmla="*/ 128 w 484"/>
                    <a:gd name="T11" fmla="*/ 290 h 307"/>
                    <a:gd name="T12" fmla="*/ 59 w 484"/>
                    <a:gd name="T13" fmla="*/ 259 h 307"/>
                    <a:gd name="T14" fmla="*/ 22 w 484"/>
                    <a:gd name="T15" fmla="*/ 230 h 307"/>
                    <a:gd name="T16" fmla="*/ 0 w 484"/>
                    <a:gd name="T17" fmla="*/ 182 h 307"/>
                    <a:gd name="T18" fmla="*/ 3 w 484"/>
                    <a:gd name="T19" fmla="*/ 112 h 307"/>
                    <a:gd name="T20" fmla="*/ 31 w 484"/>
                    <a:gd name="T21" fmla="*/ 46 h 307"/>
                    <a:gd name="T22" fmla="*/ 71 w 484"/>
                    <a:gd name="T23" fmla="*/ 11 h 307"/>
                    <a:gd name="T24" fmla="*/ 118 w 484"/>
                    <a:gd name="T25" fmla="*/ 0 h 307"/>
                    <a:gd name="T26" fmla="*/ 198 w 484"/>
                    <a:gd name="T27" fmla="*/ 2 h 307"/>
                    <a:gd name="T28" fmla="*/ 284 w 484"/>
                    <a:gd name="T29" fmla="*/ 29 h 307"/>
                    <a:gd name="T30" fmla="*/ 367 w 484"/>
                    <a:gd name="T31" fmla="*/ 75 h 307"/>
                    <a:gd name="T32" fmla="*/ 434 w 484"/>
                    <a:gd name="T33" fmla="*/ 128 h 307"/>
                    <a:gd name="T34" fmla="*/ 472 w 484"/>
                    <a:gd name="T35" fmla="*/ 173 h 307"/>
                    <a:gd name="T36" fmla="*/ 483 w 484"/>
                    <a:gd name="T37" fmla="*/ 22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4" h="307">
                      <a:moveTo>
                        <a:pt x="483" y="220"/>
                      </a:moveTo>
                      <a:lnTo>
                        <a:pt x="451" y="260"/>
                      </a:lnTo>
                      <a:lnTo>
                        <a:pt x="395" y="282"/>
                      </a:lnTo>
                      <a:lnTo>
                        <a:pt x="324" y="302"/>
                      </a:lnTo>
                      <a:lnTo>
                        <a:pt x="215" y="306"/>
                      </a:lnTo>
                      <a:lnTo>
                        <a:pt x="128" y="290"/>
                      </a:lnTo>
                      <a:lnTo>
                        <a:pt x="59" y="259"/>
                      </a:lnTo>
                      <a:lnTo>
                        <a:pt x="22" y="230"/>
                      </a:lnTo>
                      <a:lnTo>
                        <a:pt x="0" y="182"/>
                      </a:lnTo>
                      <a:lnTo>
                        <a:pt x="3" y="112"/>
                      </a:lnTo>
                      <a:lnTo>
                        <a:pt x="31" y="46"/>
                      </a:lnTo>
                      <a:lnTo>
                        <a:pt x="71" y="11"/>
                      </a:lnTo>
                      <a:lnTo>
                        <a:pt x="118" y="0"/>
                      </a:lnTo>
                      <a:lnTo>
                        <a:pt x="198" y="2"/>
                      </a:lnTo>
                      <a:lnTo>
                        <a:pt x="284" y="29"/>
                      </a:lnTo>
                      <a:lnTo>
                        <a:pt x="367" y="75"/>
                      </a:lnTo>
                      <a:lnTo>
                        <a:pt x="434" y="128"/>
                      </a:lnTo>
                      <a:lnTo>
                        <a:pt x="472" y="173"/>
                      </a:lnTo>
                      <a:lnTo>
                        <a:pt x="483" y="22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5846" name="Freeform 6"/>
              <p:cNvSpPr>
                <a:spLocks/>
              </p:cNvSpPr>
              <p:nvPr/>
            </p:nvSpPr>
            <p:spPr bwMode="auto">
              <a:xfrm>
                <a:off x="1282" y="2039"/>
                <a:ext cx="485" cy="409"/>
              </a:xfrm>
              <a:custGeom>
                <a:avLst/>
                <a:gdLst>
                  <a:gd name="T0" fmla="*/ 3 w 485"/>
                  <a:gd name="T1" fmla="*/ 95 h 409"/>
                  <a:gd name="T2" fmla="*/ 43 w 485"/>
                  <a:gd name="T3" fmla="*/ 44 h 409"/>
                  <a:gd name="T4" fmla="*/ 107 w 485"/>
                  <a:gd name="T5" fmla="*/ 16 h 409"/>
                  <a:gd name="T6" fmla="*/ 184 w 485"/>
                  <a:gd name="T7" fmla="*/ 0 h 409"/>
                  <a:gd name="T8" fmla="*/ 296 w 485"/>
                  <a:gd name="T9" fmla="*/ 0 h 409"/>
                  <a:gd name="T10" fmla="*/ 382 w 485"/>
                  <a:gd name="T11" fmla="*/ 24 h 409"/>
                  <a:gd name="T12" fmla="*/ 444 w 485"/>
                  <a:gd name="T13" fmla="*/ 71 h 409"/>
                  <a:gd name="T14" fmla="*/ 472 w 485"/>
                  <a:gd name="T15" fmla="*/ 114 h 409"/>
                  <a:gd name="T16" fmla="*/ 484 w 485"/>
                  <a:gd name="T17" fmla="*/ 174 h 409"/>
                  <a:gd name="T18" fmla="*/ 460 w 485"/>
                  <a:gd name="T19" fmla="*/ 268 h 409"/>
                  <a:gd name="T20" fmla="*/ 417 w 485"/>
                  <a:gd name="T21" fmla="*/ 351 h 409"/>
                  <a:gd name="T22" fmla="*/ 364 w 485"/>
                  <a:gd name="T23" fmla="*/ 395 h 409"/>
                  <a:gd name="T24" fmla="*/ 315 w 485"/>
                  <a:gd name="T25" fmla="*/ 408 h 409"/>
                  <a:gd name="T26" fmla="*/ 236 w 485"/>
                  <a:gd name="T27" fmla="*/ 401 h 409"/>
                  <a:gd name="T28" fmla="*/ 153 w 485"/>
                  <a:gd name="T29" fmla="*/ 360 h 409"/>
                  <a:gd name="T30" fmla="*/ 82 w 485"/>
                  <a:gd name="T31" fmla="*/ 293 h 409"/>
                  <a:gd name="T32" fmla="*/ 27 w 485"/>
                  <a:gd name="T33" fmla="*/ 220 h 409"/>
                  <a:gd name="T34" fmla="*/ 0 w 485"/>
                  <a:gd name="T35" fmla="*/ 156 h 409"/>
                  <a:gd name="T36" fmla="*/ 3 w 485"/>
                  <a:gd name="T37" fmla="*/ 9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5" h="409">
                    <a:moveTo>
                      <a:pt x="3" y="95"/>
                    </a:moveTo>
                    <a:lnTo>
                      <a:pt x="43" y="44"/>
                    </a:lnTo>
                    <a:lnTo>
                      <a:pt x="107" y="16"/>
                    </a:lnTo>
                    <a:lnTo>
                      <a:pt x="184" y="0"/>
                    </a:lnTo>
                    <a:lnTo>
                      <a:pt x="296" y="0"/>
                    </a:lnTo>
                    <a:lnTo>
                      <a:pt x="382" y="24"/>
                    </a:lnTo>
                    <a:lnTo>
                      <a:pt x="444" y="71"/>
                    </a:lnTo>
                    <a:lnTo>
                      <a:pt x="472" y="114"/>
                    </a:lnTo>
                    <a:lnTo>
                      <a:pt x="484" y="174"/>
                    </a:lnTo>
                    <a:lnTo>
                      <a:pt x="460" y="268"/>
                    </a:lnTo>
                    <a:lnTo>
                      <a:pt x="417" y="351"/>
                    </a:lnTo>
                    <a:lnTo>
                      <a:pt x="364" y="395"/>
                    </a:lnTo>
                    <a:lnTo>
                      <a:pt x="315" y="408"/>
                    </a:lnTo>
                    <a:lnTo>
                      <a:pt x="236" y="401"/>
                    </a:lnTo>
                    <a:lnTo>
                      <a:pt x="153" y="360"/>
                    </a:lnTo>
                    <a:lnTo>
                      <a:pt x="82" y="293"/>
                    </a:lnTo>
                    <a:lnTo>
                      <a:pt x="27" y="220"/>
                    </a:lnTo>
                    <a:lnTo>
                      <a:pt x="0" y="156"/>
                    </a:lnTo>
                    <a:lnTo>
                      <a:pt x="3" y="95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5849" name="Group 9"/>
              <p:cNvGrpSpPr>
                <a:grpSpLocks/>
              </p:cNvGrpSpPr>
              <p:nvPr/>
            </p:nvGrpSpPr>
            <p:grpSpPr bwMode="auto">
              <a:xfrm>
                <a:off x="1420" y="2305"/>
                <a:ext cx="774" cy="823"/>
                <a:chOff x="1420" y="2305"/>
                <a:chExt cx="774" cy="823"/>
              </a:xfrm>
            </p:grpSpPr>
            <p:sp>
              <p:nvSpPr>
                <p:cNvPr id="35847" name="Freeform 7"/>
                <p:cNvSpPr>
                  <a:spLocks/>
                </p:cNvSpPr>
                <p:nvPr/>
              </p:nvSpPr>
              <p:spPr bwMode="auto">
                <a:xfrm>
                  <a:off x="1791" y="2705"/>
                  <a:ext cx="403" cy="423"/>
                </a:xfrm>
                <a:custGeom>
                  <a:avLst/>
                  <a:gdLst>
                    <a:gd name="T0" fmla="*/ 18 w 403"/>
                    <a:gd name="T1" fmla="*/ 15 h 423"/>
                    <a:gd name="T2" fmla="*/ 66 w 403"/>
                    <a:gd name="T3" fmla="*/ 0 h 423"/>
                    <a:gd name="T4" fmla="*/ 124 w 403"/>
                    <a:gd name="T5" fmla="*/ 15 h 423"/>
                    <a:gd name="T6" fmla="*/ 195 w 403"/>
                    <a:gd name="T7" fmla="*/ 40 h 423"/>
                    <a:gd name="T8" fmla="*/ 286 w 403"/>
                    <a:gd name="T9" fmla="*/ 99 h 423"/>
                    <a:gd name="T10" fmla="*/ 348 w 403"/>
                    <a:gd name="T11" fmla="*/ 160 h 423"/>
                    <a:gd name="T12" fmla="*/ 388 w 403"/>
                    <a:gd name="T13" fmla="*/ 226 h 423"/>
                    <a:gd name="T14" fmla="*/ 402 w 403"/>
                    <a:gd name="T15" fmla="*/ 272 h 423"/>
                    <a:gd name="T16" fmla="*/ 392 w 403"/>
                    <a:gd name="T17" fmla="*/ 323 h 423"/>
                    <a:gd name="T18" fmla="*/ 348 w 403"/>
                    <a:gd name="T19" fmla="*/ 380 h 423"/>
                    <a:gd name="T20" fmla="*/ 289 w 403"/>
                    <a:gd name="T21" fmla="*/ 417 h 423"/>
                    <a:gd name="T22" fmla="*/ 234 w 403"/>
                    <a:gd name="T23" fmla="*/ 422 h 423"/>
                    <a:gd name="T24" fmla="*/ 190 w 403"/>
                    <a:gd name="T25" fmla="*/ 405 h 423"/>
                    <a:gd name="T26" fmla="*/ 127 w 403"/>
                    <a:gd name="T27" fmla="*/ 357 h 423"/>
                    <a:gd name="T28" fmla="*/ 71 w 403"/>
                    <a:gd name="T29" fmla="*/ 285 h 423"/>
                    <a:gd name="T30" fmla="*/ 28 w 403"/>
                    <a:gd name="T31" fmla="*/ 202 h 423"/>
                    <a:gd name="T32" fmla="*/ 4 w 403"/>
                    <a:gd name="T33" fmla="*/ 119 h 423"/>
                    <a:gd name="T34" fmla="*/ 0 w 403"/>
                    <a:gd name="T35" fmla="*/ 59 h 423"/>
                    <a:gd name="T36" fmla="*/ 18 w 403"/>
                    <a:gd name="T37" fmla="*/ 15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3" h="423">
                      <a:moveTo>
                        <a:pt x="18" y="15"/>
                      </a:moveTo>
                      <a:lnTo>
                        <a:pt x="66" y="0"/>
                      </a:lnTo>
                      <a:lnTo>
                        <a:pt x="124" y="15"/>
                      </a:lnTo>
                      <a:lnTo>
                        <a:pt x="195" y="40"/>
                      </a:lnTo>
                      <a:lnTo>
                        <a:pt x="286" y="99"/>
                      </a:lnTo>
                      <a:lnTo>
                        <a:pt x="348" y="160"/>
                      </a:lnTo>
                      <a:lnTo>
                        <a:pt x="388" y="226"/>
                      </a:lnTo>
                      <a:lnTo>
                        <a:pt x="402" y="272"/>
                      </a:lnTo>
                      <a:lnTo>
                        <a:pt x="392" y="323"/>
                      </a:lnTo>
                      <a:lnTo>
                        <a:pt x="348" y="380"/>
                      </a:lnTo>
                      <a:lnTo>
                        <a:pt x="289" y="417"/>
                      </a:lnTo>
                      <a:lnTo>
                        <a:pt x="234" y="422"/>
                      </a:lnTo>
                      <a:lnTo>
                        <a:pt x="190" y="405"/>
                      </a:lnTo>
                      <a:lnTo>
                        <a:pt x="127" y="357"/>
                      </a:lnTo>
                      <a:lnTo>
                        <a:pt x="71" y="285"/>
                      </a:lnTo>
                      <a:lnTo>
                        <a:pt x="28" y="202"/>
                      </a:lnTo>
                      <a:lnTo>
                        <a:pt x="4" y="119"/>
                      </a:lnTo>
                      <a:lnTo>
                        <a:pt x="0" y="59"/>
                      </a:lnTo>
                      <a:lnTo>
                        <a:pt x="18" y="15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48" name="Freeform 8"/>
                <p:cNvSpPr>
                  <a:spLocks/>
                </p:cNvSpPr>
                <p:nvPr/>
              </p:nvSpPr>
              <p:spPr bwMode="auto">
                <a:xfrm>
                  <a:off x="1420" y="2305"/>
                  <a:ext cx="403" cy="423"/>
                </a:xfrm>
                <a:custGeom>
                  <a:avLst/>
                  <a:gdLst>
                    <a:gd name="T0" fmla="*/ 383 w 403"/>
                    <a:gd name="T1" fmla="*/ 406 h 423"/>
                    <a:gd name="T2" fmla="*/ 335 w 403"/>
                    <a:gd name="T3" fmla="*/ 422 h 423"/>
                    <a:gd name="T4" fmla="*/ 277 w 403"/>
                    <a:gd name="T5" fmla="*/ 406 h 423"/>
                    <a:gd name="T6" fmla="*/ 206 w 403"/>
                    <a:gd name="T7" fmla="*/ 381 h 423"/>
                    <a:gd name="T8" fmla="*/ 115 w 403"/>
                    <a:gd name="T9" fmla="*/ 322 h 423"/>
                    <a:gd name="T10" fmla="*/ 53 w 403"/>
                    <a:gd name="T11" fmla="*/ 261 h 423"/>
                    <a:gd name="T12" fmla="*/ 13 w 403"/>
                    <a:gd name="T13" fmla="*/ 195 h 423"/>
                    <a:gd name="T14" fmla="*/ 0 w 403"/>
                    <a:gd name="T15" fmla="*/ 149 h 423"/>
                    <a:gd name="T16" fmla="*/ 9 w 403"/>
                    <a:gd name="T17" fmla="*/ 98 h 423"/>
                    <a:gd name="T18" fmla="*/ 53 w 403"/>
                    <a:gd name="T19" fmla="*/ 41 h 423"/>
                    <a:gd name="T20" fmla="*/ 112 w 403"/>
                    <a:gd name="T21" fmla="*/ 4 h 423"/>
                    <a:gd name="T22" fmla="*/ 167 w 403"/>
                    <a:gd name="T23" fmla="*/ 0 h 423"/>
                    <a:gd name="T24" fmla="*/ 211 w 403"/>
                    <a:gd name="T25" fmla="*/ 16 h 423"/>
                    <a:gd name="T26" fmla="*/ 274 w 403"/>
                    <a:gd name="T27" fmla="*/ 64 h 423"/>
                    <a:gd name="T28" fmla="*/ 330 w 403"/>
                    <a:gd name="T29" fmla="*/ 136 h 423"/>
                    <a:gd name="T30" fmla="*/ 373 w 403"/>
                    <a:gd name="T31" fmla="*/ 219 h 423"/>
                    <a:gd name="T32" fmla="*/ 397 w 403"/>
                    <a:gd name="T33" fmla="*/ 302 h 423"/>
                    <a:gd name="T34" fmla="*/ 402 w 403"/>
                    <a:gd name="T35" fmla="*/ 362 h 423"/>
                    <a:gd name="T36" fmla="*/ 383 w 403"/>
                    <a:gd name="T37" fmla="*/ 406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3" h="423">
                      <a:moveTo>
                        <a:pt x="383" y="406"/>
                      </a:moveTo>
                      <a:lnTo>
                        <a:pt x="335" y="422"/>
                      </a:lnTo>
                      <a:lnTo>
                        <a:pt x="277" y="406"/>
                      </a:lnTo>
                      <a:lnTo>
                        <a:pt x="206" y="381"/>
                      </a:lnTo>
                      <a:lnTo>
                        <a:pt x="115" y="322"/>
                      </a:lnTo>
                      <a:lnTo>
                        <a:pt x="53" y="261"/>
                      </a:lnTo>
                      <a:lnTo>
                        <a:pt x="13" y="195"/>
                      </a:lnTo>
                      <a:lnTo>
                        <a:pt x="0" y="149"/>
                      </a:lnTo>
                      <a:lnTo>
                        <a:pt x="9" y="98"/>
                      </a:lnTo>
                      <a:lnTo>
                        <a:pt x="53" y="41"/>
                      </a:lnTo>
                      <a:lnTo>
                        <a:pt x="112" y="4"/>
                      </a:lnTo>
                      <a:lnTo>
                        <a:pt x="167" y="0"/>
                      </a:lnTo>
                      <a:lnTo>
                        <a:pt x="211" y="16"/>
                      </a:lnTo>
                      <a:lnTo>
                        <a:pt x="274" y="64"/>
                      </a:lnTo>
                      <a:lnTo>
                        <a:pt x="330" y="136"/>
                      </a:lnTo>
                      <a:lnTo>
                        <a:pt x="373" y="219"/>
                      </a:lnTo>
                      <a:lnTo>
                        <a:pt x="397" y="302"/>
                      </a:lnTo>
                      <a:lnTo>
                        <a:pt x="402" y="362"/>
                      </a:lnTo>
                      <a:lnTo>
                        <a:pt x="383" y="406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5852" name="Group 12"/>
              <p:cNvGrpSpPr>
                <a:grpSpLocks/>
              </p:cNvGrpSpPr>
              <p:nvPr/>
            </p:nvGrpSpPr>
            <p:grpSpPr bwMode="auto">
              <a:xfrm>
                <a:off x="273" y="2231"/>
                <a:ext cx="831" cy="764"/>
                <a:chOff x="273" y="2231"/>
                <a:chExt cx="831" cy="764"/>
              </a:xfrm>
            </p:grpSpPr>
            <p:sp>
              <p:nvSpPr>
                <p:cNvPr id="35850" name="Freeform 10"/>
                <p:cNvSpPr>
                  <a:spLocks/>
                </p:cNvSpPr>
                <p:nvPr/>
              </p:nvSpPr>
              <p:spPr bwMode="auto">
                <a:xfrm>
                  <a:off x="679" y="2231"/>
                  <a:ext cx="425" cy="399"/>
                </a:xfrm>
                <a:custGeom>
                  <a:avLst/>
                  <a:gdLst>
                    <a:gd name="T0" fmla="*/ 12 w 425"/>
                    <a:gd name="T1" fmla="*/ 376 h 399"/>
                    <a:gd name="T2" fmla="*/ 59 w 425"/>
                    <a:gd name="T3" fmla="*/ 398 h 399"/>
                    <a:gd name="T4" fmla="*/ 118 w 425"/>
                    <a:gd name="T5" fmla="*/ 391 h 399"/>
                    <a:gd name="T6" fmla="*/ 190 w 425"/>
                    <a:gd name="T7" fmla="*/ 374 h 399"/>
                    <a:gd name="T8" fmla="*/ 289 w 425"/>
                    <a:gd name="T9" fmla="*/ 326 h 399"/>
                    <a:gd name="T10" fmla="*/ 357 w 425"/>
                    <a:gd name="T11" fmla="*/ 273 h 399"/>
                    <a:gd name="T12" fmla="*/ 404 w 425"/>
                    <a:gd name="T13" fmla="*/ 213 h 399"/>
                    <a:gd name="T14" fmla="*/ 424 w 425"/>
                    <a:gd name="T15" fmla="*/ 169 h 399"/>
                    <a:gd name="T16" fmla="*/ 420 w 425"/>
                    <a:gd name="T17" fmla="*/ 116 h 399"/>
                    <a:gd name="T18" fmla="*/ 384 w 425"/>
                    <a:gd name="T19" fmla="*/ 55 h 399"/>
                    <a:gd name="T20" fmla="*/ 329 w 425"/>
                    <a:gd name="T21" fmla="*/ 11 h 399"/>
                    <a:gd name="T22" fmla="*/ 277 w 425"/>
                    <a:gd name="T23" fmla="*/ 0 h 399"/>
                    <a:gd name="T24" fmla="*/ 230 w 425"/>
                    <a:gd name="T25" fmla="*/ 11 h 399"/>
                    <a:gd name="T26" fmla="*/ 162 w 425"/>
                    <a:gd name="T27" fmla="*/ 51 h 399"/>
                    <a:gd name="T28" fmla="*/ 98 w 425"/>
                    <a:gd name="T29" fmla="*/ 115 h 399"/>
                    <a:gd name="T30" fmla="*/ 46 w 425"/>
                    <a:gd name="T31" fmla="*/ 194 h 399"/>
                    <a:gd name="T32" fmla="*/ 11 w 425"/>
                    <a:gd name="T33" fmla="*/ 272 h 399"/>
                    <a:gd name="T34" fmla="*/ 0 w 425"/>
                    <a:gd name="T35" fmla="*/ 330 h 399"/>
                    <a:gd name="T36" fmla="*/ 12 w 425"/>
                    <a:gd name="T37" fmla="*/ 376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25" h="399">
                      <a:moveTo>
                        <a:pt x="12" y="376"/>
                      </a:moveTo>
                      <a:lnTo>
                        <a:pt x="59" y="398"/>
                      </a:lnTo>
                      <a:lnTo>
                        <a:pt x="118" y="391"/>
                      </a:lnTo>
                      <a:lnTo>
                        <a:pt x="190" y="374"/>
                      </a:lnTo>
                      <a:lnTo>
                        <a:pt x="289" y="326"/>
                      </a:lnTo>
                      <a:lnTo>
                        <a:pt x="357" y="273"/>
                      </a:lnTo>
                      <a:lnTo>
                        <a:pt x="404" y="213"/>
                      </a:lnTo>
                      <a:lnTo>
                        <a:pt x="424" y="169"/>
                      </a:lnTo>
                      <a:lnTo>
                        <a:pt x="420" y="116"/>
                      </a:lnTo>
                      <a:lnTo>
                        <a:pt x="384" y="55"/>
                      </a:lnTo>
                      <a:lnTo>
                        <a:pt x="329" y="11"/>
                      </a:lnTo>
                      <a:lnTo>
                        <a:pt x="277" y="0"/>
                      </a:lnTo>
                      <a:lnTo>
                        <a:pt x="230" y="11"/>
                      </a:lnTo>
                      <a:lnTo>
                        <a:pt x="162" y="51"/>
                      </a:lnTo>
                      <a:lnTo>
                        <a:pt x="98" y="115"/>
                      </a:lnTo>
                      <a:lnTo>
                        <a:pt x="46" y="194"/>
                      </a:lnTo>
                      <a:lnTo>
                        <a:pt x="11" y="272"/>
                      </a:lnTo>
                      <a:lnTo>
                        <a:pt x="0" y="330"/>
                      </a:lnTo>
                      <a:lnTo>
                        <a:pt x="12" y="376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51" name="Freeform 11"/>
                <p:cNvSpPr>
                  <a:spLocks/>
                </p:cNvSpPr>
                <p:nvPr/>
              </p:nvSpPr>
              <p:spPr bwMode="auto">
                <a:xfrm>
                  <a:off x="273" y="2596"/>
                  <a:ext cx="426" cy="399"/>
                </a:xfrm>
                <a:custGeom>
                  <a:avLst/>
                  <a:gdLst>
                    <a:gd name="T0" fmla="*/ 412 w 426"/>
                    <a:gd name="T1" fmla="*/ 21 h 399"/>
                    <a:gd name="T2" fmla="*/ 365 w 426"/>
                    <a:gd name="T3" fmla="*/ 0 h 399"/>
                    <a:gd name="T4" fmla="*/ 306 w 426"/>
                    <a:gd name="T5" fmla="*/ 6 h 399"/>
                    <a:gd name="T6" fmla="*/ 233 w 426"/>
                    <a:gd name="T7" fmla="*/ 23 h 399"/>
                    <a:gd name="T8" fmla="*/ 135 w 426"/>
                    <a:gd name="T9" fmla="*/ 71 h 399"/>
                    <a:gd name="T10" fmla="*/ 66 w 426"/>
                    <a:gd name="T11" fmla="*/ 124 h 399"/>
                    <a:gd name="T12" fmla="*/ 19 w 426"/>
                    <a:gd name="T13" fmla="*/ 184 h 399"/>
                    <a:gd name="T14" fmla="*/ 0 w 426"/>
                    <a:gd name="T15" fmla="*/ 228 h 399"/>
                    <a:gd name="T16" fmla="*/ 3 w 426"/>
                    <a:gd name="T17" fmla="*/ 281 h 399"/>
                    <a:gd name="T18" fmla="*/ 39 w 426"/>
                    <a:gd name="T19" fmla="*/ 342 h 399"/>
                    <a:gd name="T20" fmla="*/ 94 w 426"/>
                    <a:gd name="T21" fmla="*/ 386 h 399"/>
                    <a:gd name="T22" fmla="*/ 147 w 426"/>
                    <a:gd name="T23" fmla="*/ 398 h 399"/>
                    <a:gd name="T24" fmla="*/ 193 w 426"/>
                    <a:gd name="T25" fmla="*/ 386 h 399"/>
                    <a:gd name="T26" fmla="*/ 262 w 426"/>
                    <a:gd name="T27" fmla="*/ 346 h 399"/>
                    <a:gd name="T28" fmla="*/ 326 w 426"/>
                    <a:gd name="T29" fmla="*/ 282 h 399"/>
                    <a:gd name="T30" fmla="*/ 378 w 426"/>
                    <a:gd name="T31" fmla="*/ 203 h 399"/>
                    <a:gd name="T32" fmla="*/ 412 w 426"/>
                    <a:gd name="T33" fmla="*/ 125 h 399"/>
                    <a:gd name="T34" fmla="*/ 425 w 426"/>
                    <a:gd name="T35" fmla="*/ 67 h 399"/>
                    <a:gd name="T36" fmla="*/ 412 w 426"/>
                    <a:gd name="T37" fmla="*/ 21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26" h="399">
                      <a:moveTo>
                        <a:pt x="412" y="21"/>
                      </a:moveTo>
                      <a:lnTo>
                        <a:pt x="365" y="0"/>
                      </a:lnTo>
                      <a:lnTo>
                        <a:pt x="306" y="6"/>
                      </a:lnTo>
                      <a:lnTo>
                        <a:pt x="233" y="23"/>
                      </a:lnTo>
                      <a:lnTo>
                        <a:pt x="135" y="71"/>
                      </a:lnTo>
                      <a:lnTo>
                        <a:pt x="66" y="124"/>
                      </a:lnTo>
                      <a:lnTo>
                        <a:pt x="19" y="184"/>
                      </a:lnTo>
                      <a:lnTo>
                        <a:pt x="0" y="228"/>
                      </a:lnTo>
                      <a:lnTo>
                        <a:pt x="3" y="281"/>
                      </a:lnTo>
                      <a:lnTo>
                        <a:pt x="39" y="342"/>
                      </a:lnTo>
                      <a:lnTo>
                        <a:pt x="94" y="386"/>
                      </a:lnTo>
                      <a:lnTo>
                        <a:pt x="147" y="398"/>
                      </a:lnTo>
                      <a:lnTo>
                        <a:pt x="193" y="386"/>
                      </a:lnTo>
                      <a:lnTo>
                        <a:pt x="262" y="346"/>
                      </a:lnTo>
                      <a:lnTo>
                        <a:pt x="326" y="282"/>
                      </a:lnTo>
                      <a:lnTo>
                        <a:pt x="378" y="203"/>
                      </a:lnTo>
                      <a:lnTo>
                        <a:pt x="412" y="125"/>
                      </a:lnTo>
                      <a:lnTo>
                        <a:pt x="425" y="67"/>
                      </a:lnTo>
                      <a:lnTo>
                        <a:pt x="412" y="21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5853" name="Freeform 13"/>
              <p:cNvSpPr>
                <a:spLocks/>
              </p:cNvSpPr>
              <p:nvPr/>
            </p:nvSpPr>
            <p:spPr bwMode="auto">
              <a:xfrm>
                <a:off x="831" y="2076"/>
                <a:ext cx="459" cy="445"/>
              </a:xfrm>
              <a:custGeom>
                <a:avLst/>
                <a:gdLst>
                  <a:gd name="T0" fmla="*/ 434 w 459"/>
                  <a:gd name="T1" fmla="*/ 39 h 445"/>
                  <a:gd name="T2" fmla="*/ 379 w 459"/>
                  <a:gd name="T3" fmla="*/ 5 h 445"/>
                  <a:gd name="T4" fmla="*/ 309 w 459"/>
                  <a:gd name="T5" fmla="*/ 0 h 445"/>
                  <a:gd name="T6" fmla="*/ 232 w 459"/>
                  <a:gd name="T7" fmla="*/ 12 h 445"/>
                  <a:gd name="T8" fmla="*/ 125 w 459"/>
                  <a:gd name="T9" fmla="*/ 50 h 445"/>
                  <a:gd name="T10" fmla="*/ 54 w 459"/>
                  <a:gd name="T11" fmla="*/ 102 h 445"/>
                  <a:gd name="T12" fmla="*/ 11 w 459"/>
                  <a:gd name="T13" fmla="*/ 167 h 445"/>
                  <a:gd name="T14" fmla="*/ 0 w 459"/>
                  <a:gd name="T15" fmla="*/ 218 h 445"/>
                  <a:gd name="T16" fmla="*/ 9 w 459"/>
                  <a:gd name="T17" fmla="*/ 277 h 445"/>
                  <a:gd name="T18" fmla="*/ 63 w 459"/>
                  <a:gd name="T19" fmla="*/ 358 h 445"/>
                  <a:gd name="T20" fmla="*/ 132 w 459"/>
                  <a:gd name="T21" fmla="*/ 421 h 445"/>
                  <a:gd name="T22" fmla="*/ 197 w 459"/>
                  <a:gd name="T23" fmla="*/ 444 h 445"/>
                  <a:gd name="T24" fmla="*/ 248 w 459"/>
                  <a:gd name="T25" fmla="*/ 440 h 445"/>
                  <a:gd name="T26" fmla="*/ 320 w 459"/>
                  <a:gd name="T27" fmla="*/ 406 h 445"/>
                  <a:gd name="T28" fmla="*/ 383 w 459"/>
                  <a:gd name="T29" fmla="*/ 340 h 445"/>
                  <a:gd name="T30" fmla="*/ 427 w 459"/>
                  <a:gd name="T31" fmla="*/ 252 h 445"/>
                  <a:gd name="T32" fmla="*/ 454 w 459"/>
                  <a:gd name="T33" fmla="*/ 164 h 445"/>
                  <a:gd name="T34" fmla="*/ 458 w 459"/>
                  <a:gd name="T35" fmla="*/ 96 h 445"/>
                  <a:gd name="T36" fmla="*/ 434 w 459"/>
                  <a:gd name="T37" fmla="*/ 3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9" h="445">
                    <a:moveTo>
                      <a:pt x="434" y="39"/>
                    </a:moveTo>
                    <a:lnTo>
                      <a:pt x="379" y="5"/>
                    </a:lnTo>
                    <a:lnTo>
                      <a:pt x="309" y="0"/>
                    </a:lnTo>
                    <a:lnTo>
                      <a:pt x="232" y="12"/>
                    </a:lnTo>
                    <a:lnTo>
                      <a:pt x="125" y="50"/>
                    </a:lnTo>
                    <a:lnTo>
                      <a:pt x="54" y="102"/>
                    </a:lnTo>
                    <a:lnTo>
                      <a:pt x="11" y="167"/>
                    </a:lnTo>
                    <a:lnTo>
                      <a:pt x="0" y="218"/>
                    </a:lnTo>
                    <a:lnTo>
                      <a:pt x="9" y="277"/>
                    </a:lnTo>
                    <a:lnTo>
                      <a:pt x="63" y="358"/>
                    </a:lnTo>
                    <a:lnTo>
                      <a:pt x="132" y="421"/>
                    </a:lnTo>
                    <a:lnTo>
                      <a:pt x="197" y="444"/>
                    </a:lnTo>
                    <a:lnTo>
                      <a:pt x="248" y="440"/>
                    </a:lnTo>
                    <a:lnTo>
                      <a:pt x="320" y="406"/>
                    </a:lnTo>
                    <a:lnTo>
                      <a:pt x="383" y="340"/>
                    </a:lnTo>
                    <a:lnTo>
                      <a:pt x="427" y="252"/>
                    </a:lnTo>
                    <a:lnTo>
                      <a:pt x="454" y="164"/>
                    </a:lnTo>
                    <a:lnTo>
                      <a:pt x="458" y="96"/>
                    </a:lnTo>
                    <a:lnTo>
                      <a:pt x="434" y="39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auto">
              <a:xfrm>
                <a:off x="1074" y="1603"/>
                <a:ext cx="405" cy="493"/>
              </a:xfrm>
              <a:custGeom>
                <a:avLst/>
                <a:gdLst>
                  <a:gd name="T0" fmla="*/ 198 w 405"/>
                  <a:gd name="T1" fmla="*/ 492 h 493"/>
                  <a:gd name="T2" fmla="*/ 262 w 405"/>
                  <a:gd name="T3" fmla="*/ 472 h 493"/>
                  <a:gd name="T4" fmla="*/ 310 w 405"/>
                  <a:gd name="T5" fmla="*/ 421 h 493"/>
                  <a:gd name="T6" fmla="*/ 354 w 405"/>
                  <a:gd name="T7" fmla="*/ 357 h 493"/>
                  <a:gd name="T8" fmla="*/ 397 w 405"/>
                  <a:gd name="T9" fmla="*/ 251 h 493"/>
                  <a:gd name="T10" fmla="*/ 404 w 405"/>
                  <a:gd name="T11" fmla="*/ 163 h 493"/>
                  <a:gd name="T12" fmla="*/ 384 w 405"/>
                  <a:gd name="T13" fmla="*/ 89 h 493"/>
                  <a:gd name="T14" fmla="*/ 354 w 405"/>
                  <a:gd name="T15" fmla="*/ 46 h 493"/>
                  <a:gd name="T16" fmla="*/ 297 w 405"/>
                  <a:gd name="T17" fmla="*/ 14 h 493"/>
                  <a:gd name="T18" fmla="*/ 203 w 405"/>
                  <a:gd name="T19" fmla="*/ 0 h 493"/>
                  <a:gd name="T20" fmla="*/ 109 w 405"/>
                  <a:gd name="T21" fmla="*/ 12 h 493"/>
                  <a:gd name="T22" fmla="*/ 50 w 405"/>
                  <a:gd name="T23" fmla="*/ 46 h 493"/>
                  <a:gd name="T24" fmla="*/ 22 w 405"/>
                  <a:gd name="T25" fmla="*/ 89 h 493"/>
                  <a:gd name="T26" fmla="*/ 0 w 405"/>
                  <a:gd name="T27" fmla="*/ 166 h 493"/>
                  <a:gd name="T28" fmla="*/ 8 w 405"/>
                  <a:gd name="T29" fmla="*/ 256 h 493"/>
                  <a:gd name="T30" fmla="*/ 44 w 405"/>
                  <a:gd name="T31" fmla="*/ 347 h 493"/>
                  <a:gd name="T32" fmla="*/ 92 w 405"/>
                  <a:gd name="T33" fmla="*/ 424 h 493"/>
                  <a:gd name="T34" fmla="*/ 140 w 405"/>
                  <a:gd name="T35" fmla="*/ 472 h 493"/>
                  <a:gd name="T36" fmla="*/ 198 w 405"/>
                  <a:gd name="T37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5" h="493">
                    <a:moveTo>
                      <a:pt x="198" y="492"/>
                    </a:moveTo>
                    <a:lnTo>
                      <a:pt x="262" y="472"/>
                    </a:lnTo>
                    <a:lnTo>
                      <a:pt x="310" y="421"/>
                    </a:lnTo>
                    <a:lnTo>
                      <a:pt x="354" y="357"/>
                    </a:lnTo>
                    <a:lnTo>
                      <a:pt x="397" y="251"/>
                    </a:lnTo>
                    <a:lnTo>
                      <a:pt x="404" y="163"/>
                    </a:lnTo>
                    <a:lnTo>
                      <a:pt x="384" y="89"/>
                    </a:lnTo>
                    <a:lnTo>
                      <a:pt x="354" y="46"/>
                    </a:lnTo>
                    <a:lnTo>
                      <a:pt x="297" y="14"/>
                    </a:lnTo>
                    <a:lnTo>
                      <a:pt x="203" y="0"/>
                    </a:lnTo>
                    <a:lnTo>
                      <a:pt x="109" y="12"/>
                    </a:lnTo>
                    <a:lnTo>
                      <a:pt x="50" y="46"/>
                    </a:lnTo>
                    <a:lnTo>
                      <a:pt x="22" y="89"/>
                    </a:lnTo>
                    <a:lnTo>
                      <a:pt x="0" y="166"/>
                    </a:lnTo>
                    <a:lnTo>
                      <a:pt x="8" y="256"/>
                    </a:lnTo>
                    <a:lnTo>
                      <a:pt x="44" y="347"/>
                    </a:lnTo>
                    <a:lnTo>
                      <a:pt x="92" y="424"/>
                    </a:lnTo>
                    <a:lnTo>
                      <a:pt x="140" y="472"/>
                    </a:lnTo>
                    <a:lnTo>
                      <a:pt x="198" y="492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5857" name="Group 17"/>
              <p:cNvGrpSpPr>
                <a:grpSpLocks/>
              </p:cNvGrpSpPr>
              <p:nvPr/>
            </p:nvGrpSpPr>
            <p:grpSpPr bwMode="auto">
              <a:xfrm>
                <a:off x="1122" y="832"/>
                <a:ext cx="299" cy="991"/>
                <a:chOff x="1122" y="832"/>
                <a:chExt cx="299" cy="991"/>
              </a:xfrm>
            </p:grpSpPr>
            <p:sp>
              <p:nvSpPr>
                <p:cNvPr id="35855" name="Freeform 15"/>
                <p:cNvSpPr>
                  <a:spLocks/>
                </p:cNvSpPr>
                <p:nvPr/>
              </p:nvSpPr>
              <p:spPr bwMode="auto">
                <a:xfrm>
                  <a:off x="1122" y="1330"/>
                  <a:ext cx="299" cy="493"/>
                </a:xfrm>
                <a:custGeom>
                  <a:avLst/>
                  <a:gdLst>
                    <a:gd name="T0" fmla="*/ 149 w 299"/>
                    <a:gd name="T1" fmla="*/ 0 h 493"/>
                    <a:gd name="T2" fmla="*/ 104 w 299"/>
                    <a:gd name="T3" fmla="*/ 19 h 493"/>
                    <a:gd name="T4" fmla="*/ 68 w 299"/>
                    <a:gd name="T5" fmla="*/ 69 h 493"/>
                    <a:gd name="T6" fmla="*/ 36 w 299"/>
                    <a:gd name="T7" fmla="*/ 134 h 493"/>
                    <a:gd name="T8" fmla="*/ 4 w 299"/>
                    <a:gd name="T9" fmla="*/ 240 h 493"/>
                    <a:gd name="T10" fmla="*/ 0 w 299"/>
                    <a:gd name="T11" fmla="*/ 328 h 493"/>
                    <a:gd name="T12" fmla="*/ 14 w 299"/>
                    <a:gd name="T13" fmla="*/ 403 h 493"/>
                    <a:gd name="T14" fmla="*/ 36 w 299"/>
                    <a:gd name="T15" fmla="*/ 446 h 493"/>
                    <a:gd name="T16" fmla="*/ 77 w 299"/>
                    <a:gd name="T17" fmla="*/ 478 h 493"/>
                    <a:gd name="T18" fmla="*/ 147 w 299"/>
                    <a:gd name="T19" fmla="*/ 492 h 493"/>
                    <a:gd name="T20" fmla="*/ 216 w 299"/>
                    <a:gd name="T21" fmla="*/ 480 h 493"/>
                    <a:gd name="T22" fmla="*/ 260 w 299"/>
                    <a:gd name="T23" fmla="*/ 446 h 493"/>
                    <a:gd name="T24" fmla="*/ 281 w 299"/>
                    <a:gd name="T25" fmla="*/ 403 h 493"/>
                    <a:gd name="T26" fmla="*/ 298 w 299"/>
                    <a:gd name="T27" fmla="*/ 326 h 493"/>
                    <a:gd name="T28" fmla="*/ 291 w 299"/>
                    <a:gd name="T29" fmla="*/ 235 h 493"/>
                    <a:gd name="T30" fmla="*/ 265 w 299"/>
                    <a:gd name="T31" fmla="*/ 144 h 493"/>
                    <a:gd name="T32" fmla="*/ 229 w 299"/>
                    <a:gd name="T33" fmla="*/ 67 h 493"/>
                    <a:gd name="T34" fmla="*/ 193 w 299"/>
                    <a:gd name="T35" fmla="*/ 19 h 493"/>
                    <a:gd name="T36" fmla="*/ 149 w 299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9" y="0"/>
                      </a:moveTo>
                      <a:lnTo>
                        <a:pt x="104" y="19"/>
                      </a:lnTo>
                      <a:lnTo>
                        <a:pt x="68" y="69"/>
                      </a:lnTo>
                      <a:lnTo>
                        <a:pt x="36" y="134"/>
                      </a:lnTo>
                      <a:lnTo>
                        <a:pt x="4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6" y="446"/>
                      </a:lnTo>
                      <a:lnTo>
                        <a:pt x="77" y="478"/>
                      </a:lnTo>
                      <a:lnTo>
                        <a:pt x="147" y="492"/>
                      </a:lnTo>
                      <a:lnTo>
                        <a:pt x="216" y="480"/>
                      </a:lnTo>
                      <a:lnTo>
                        <a:pt x="260" y="446"/>
                      </a:lnTo>
                      <a:lnTo>
                        <a:pt x="281" y="403"/>
                      </a:lnTo>
                      <a:lnTo>
                        <a:pt x="298" y="326"/>
                      </a:lnTo>
                      <a:lnTo>
                        <a:pt x="291" y="235"/>
                      </a:lnTo>
                      <a:lnTo>
                        <a:pt x="265" y="144"/>
                      </a:lnTo>
                      <a:lnTo>
                        <a:pt x="229" y="67"/>
                      </a:lnTo>
                      <a:lnTo>
                        <a:pt x="193" y="19"/>
                      </a:lnTo>
                      <a:lnTo>
                        <a:pt x="149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56" name="Freeform 16"/>
                <p:cNvSpPr>
                  <a:spLocks/>
                </p:cNvSpPr>
                <p:nvPr/>
              </p:nvSpPr>
              <p:spPr bwMode="auto">
                <a:xfrm>
                  <a:off x="1122" y="832"/>
                  <a:ext cx="299" cy="493"/>
                </a:xfrm>
                <a:custGeom>
                  <a:avLst/>
                  <a:gdLst>
                    <a:gd name="T0" fmla="*/ 148 w 299"/>
                    <a:gd name="T1" fmla="*/ 492 h 493"/>
                    <a:gd name="T2" fmla="*/ 193 w 299"/>
                    <a:gd name="T3" fmla="*/ 472 h 493"/>
                    <a:gd name="T4" fmla="*/ 229 w 299"/>
                    <a:gd name="T5" fmla="*/ 422 h 493"/>
                    <a:gd name="T6" fmla="*/ 261 w 299"/>
                    <a:gd name="T7" fmla="*/ 357 h 493"/>
                    <a:gd name="T8" fmla="*/ 293 w 299"/>
                    <a:gd name="T9" fmla="*/ 252 h 493"/>
                    <a:gd name="T10" fmla="*/ 298 w 299"/>
                    <a:gd name="T11" fmla="*/ 163 h 493"/>
                    <a:gd name="T12" fmla="*/ 283 w 299"/>
                    <a:gd name="T13" fmla="*/ 88 h 493"/>
                    <a:gd name="T14" fmla="*/ 261 w 299"/>
                    <a:gd name="T15" fmla="*/ 45 h 493"/>
                    <a:gd name="T16" fmla="*/ 220 w 299"/>
                    <a:gd name="T17" fmla="*/ 13 h 493"/>
                    <a:gd name="T18" fmla="*/ 150 w 299"/>
                    <a:gd name="T19" fmla="*/ 0 h 493"/>
                    <a:gd name="T20" fmla="*/ 81 w 299"/>
                    <a:gd name="T21" fmla="*/ 12 h 493"/>
                    <a:gd name="T22" fmla="*/ 37 w 299"/>
                    <a:gd name="T23" fmla="*/ 45 h 493"/>
                    <a:gd name="T24" fmla="*/ 16 w 299"/>
                    <a:gd name="T25" fmla="*/ 88 h 493"/>
                    <a:gd name="T26" fmla="*/ 0 w 299"/>
                    <a:gd name="T27" fmla="*/ 165 h 493"/>
                    <a:gd name="T28" fmla="*/ 6 w 299"/>
                    <a:gd name="T29" fmla="*/ 256 h 493"/>
                    <a:gd name="T30" fmla="*/ 32 w 299"/>
                    <a:gd name="T31" fmla="*/ 348 h 493"/>
                    <a:gd name="T32" fmla="*/ 68 w 299"/>
                    <a:gd name="T33" fmla="*/ 424 h 493"/>
                    <a:gd name="T34" fmla="*/ 104 w 299"/>
                    <a:gd name="T35" fmla="*/ 472 h 493"/>
                    <a:gd name="T36" fmla="*/ 148 w 299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8" y="492"/>
                      </a:moveTo>
                      <a:lnTo>
                        <a:pt x="193" y="472"/>
                      </a:lnTo>
                      <a:lnTo>
                        <a:pt x="229" y="422"/>
                      </a:lnTo>
                      <a:lnTo>
                        <a:pt x="261" y="357"/>
                      </a:lnTo>
                      <a:lnTo>
                        <a:pt x="293" y="252"/>
                      </a:lnTo>
                      <a:lnTo>
                        <a:pt x="298" y="163"/>
                      </a:lnTo>
                      <a:lnTo>
                        <a:pt x="283" y="88"/>
                      </a:lnTo>
                      <a:lnTo>
                        <a:pt x="261" y="45"/>
                      </a:lnTo>
                      <a:lnTo>
                        <a:pt x="220" y="13"/>
                      </a:lnTo>
                      <a:lnTo>
                        <a:pt x="150" y="0"/>
                      </a:lnTo>
                      <a:lnTo>
                        <a:pt x="81" y="12"/>
                      </a:lnTo>
                      <a:lnTo>
                        <a:pt x="37" y="45"/>
                      </a:lnTo>
                      <a:lnTo>
                        <a:pt x="16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2" y="348"/>
                      </a:lnTo>
                      <a:lnTo>
                        <a:pt x="68" y="424"/>
                      </a:lnTo>
                      <a:lnTo>
                        <a:pt x="104" y="472"/>
                      </a:lnTo>
                      <a:lnTo>
                        <a:pt x="148" y="49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5858" name="Freeform 18" descr="Outlined diamond"/>
              <p:cNvSpPr>
                <a:spLocks/>
              </p:cNvSpPr>
              <p:nvPr/>
            </p:nvSpPr>
            <p:spPr bwMode="auto">
              <a:xfrm>
                <a:off x="1123" y="1602"/>
                <a:ext cx="299" cy="221"/>
              </a:xfrm>
              <a:custGeom>
                <a:avLst/>
                <a:gdLst>
                  <a:gd name="T0" fmla="*/ 153 w 299"/>
                  <a:gd name="T1" fmla="*/ 0 h 221"/>
                  <a:gd name="T2" fmla="*/ 120 w 299"/>
                  <a:gd name="T3" fmla="*/ 0 h 221"/>
                  <a:gd name="T4" fmla="*/ 78 w 299"/>
                  <a:gd name="T5" fmla="*/ 6 h 221"/>
                  <a:gd name="T6" fmla="*/ 46 w 299"/>
                  <a:gd name="T7" fmla="*/ 19 h 221"/>
                  <a:gd name="T8" fmla="*/ 17 w 299"/>
                  <a:gd name="T9" fmla="*/ 33 h 221"/>
                  <a:gd name="T10" fmla="*/ 0 w 299"/>
                  <a:gd name="T11" fmla="*/ 48 h 221"/>
                  <a:gd name="T12" fmla="*/ 14 w 299"/>
                  <a:gd name="T13" fmla="*/ 131 h 221"/>
                  <a:gd name="T14" fmla="*/ 36 w 299"/>
                  <a:gd name="T15" fmla="*/ 174 h 221"/>
                  <a:gd name="T16" fmla="*/ 77 w 299"/>
                  <a:gd name="T17" fmla="*/ 206 h 221"/>
                  <a:gd name="T18" fmla="*/ 147 w 299"/>
                  <a:gd name="T19" fmla="*/ 220 h 221"/>
                  <a:gd name="T20" fmla="*/ 216 w 299"/>
                  <a:gd name="T21" fmla="*/ 208 h 221"/>
                  <a:gd name="T22" fmla="*/ 260 w 299"/>
                  <a:gd name="T23" fmla="*/ 174 h 221"/>
                  <a:gd name="T24" fmla="*/ 281 w 299"/>
                  <a:gd name="T25" fmla="*/ 131 h 221"/>
                  <a:gd name="T26" fmla="*/ 298 w 299"/>
                  <a:gd name="T27" fmla="*/ 54 h 221"/>
                  <a:gd name="T28" fmla="*/ 289 w 299"/>
                  <a:gd name="T29" fmla="*/ 36 h 221"/>
                  <a:gd name="T30" fmla="*/ 261 w 299"/>
                  <a:gd name="T31" fmla="*/ 19 h 221"/>
                  <a:gd name="T32" fmla="*/ 232 w 299"/>
                  <a:gd name="T33" fmla="*/ 12 h 221"/>
                  <a:gd name="T34" fmla="*/ 198 w 299"/>
                  <a:gd name="T35" fmla="*/ 4 h 221"/>
                  <a:gd name="T36" fmla="*/ 153 w 299"/>
                  <a:gd name="T37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221">
                    <a:moveTo>
                      <a:pt x="153" y="0"/>
                    </a:moveTo>
                    <a:lnTo>
                      <a:pt x="120" y="0"/>
                    </a:lnTo>
                    <a:lnTo>
                      <a:pt x="78" y="6"/>
                    </a:lnTo>
                    <a:lnTo>
                      <a:pt x="46" y="19"/>
                    </a:lnTo>
                    <a:lnTo>
                      <a:pt x="17" y="33"/>
                    </a:lnTo>
                    <a:lnTo>
                      <a:pt x="0" y="48"/>
                    </a:lnTo>
                    <a:lnTo>
                      <a:pt x="14" y="131"/>
                    </a:lnTo>
                    <a:lnTo>
                      <a:pt x="36" y="174"/>
                    </a:lnTo>
                    <a:lnTo>
                      <a:pt x="77" y="206"/>
                    </a:lnTo>
                    <a:lnTo>
                      <a:pt x="147" y="220"/>
                    </a:lnTo>
                    <a:lnTo>
                      <a:pt x="216" y="208"/>
                    </a:lnTo>
                    <a:lnTo>
                      <a:pt x="260" y="174"/>
                    </a:lnTo>
                    <a:lnTo>
                      <a:pt x="281" y="131"/>
                    </a:lnTo>
                    <a:lnTo>
                      <a:pt x="298" y="54"/>
                    </a:lnTo>
                    <a:lnTo>
                      <a:pt x="289" y="36"/>
                    </a:lnTo>
                    <a:lnTo>
                      <a:pt x="261" y="19"/>
                    </a:lnTo>
                    <a:lnTo>
                      <a:pt x="232" y="12"/>
                    </a:lnTo>
                    <a:lnTo>
                      <a:pt x="198" y="4"/>
                    </a:lnTo>
                    <a:lnTo>
                      <a:pt x="153" y="0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59" name="Freeform 19" descr="Outlined diamond"/>
              <p:cNvSpPr>
                <a:spLocks/>
              </p:cNvSpPr>
              <p:nvPr/>
            </p:nvSpPr>
            <p:spPr bwMode="auto">
              <a:xfrm>
                <a:off x="831" y="2231"/>
                <a:ext cx="273" cy="291"/>
              </a:xfrm>
              <a:custGeom>
                <a:avLst/>
                <a:gdLst>
                  <a:gd name="T0" fmla="*/ 59 w 273"/>
                  <a:gd name="T1" fmla="*/ 203 h 291"/>
                  <a:gd name="T2" fmla="*/ 89 w 273"/>
                  <a:gd name="T3" fmla="*/ 230 h 291"/>
                  <a:gd name="T4" fmla="*/ 118 w 273"/>
                  <a:gd name="T5" fmla="*/ 256 h 291"/>
                  <a:gd name="T6" fmla="*/ 148 w 273"/>
                  <a:gd name="T7" fmla="*/ 275 h 291"/>
                  <a:gd name="T8" fmla="*/ 183 w 273"/>
                  <a:gd name="T9" fmla="*/ 290 h 291"/>
                  <a:gd name="T10" fmla="*/ 220 w 273"/>
                  <a:gd name="T11" fmla="*/ 257 h 291"/>
                  <a:gd name="T12" fmla="*/ 252 w 273"/>
                  <a:gd name="T13" fmla="*/ 213 h 291"/>
                  <a:gd name="T14" fmla="*/ 272 w 273"/>
                  <a:gd name="T15" fmla="*/ 169 h 291"/>
                  <a:gd name="T16" fmla="*/ 268 w 273"/>
                  <a:gd name="T17" fmla="*/ 116 h 291"/>
                  <a:gd name="T18" fmla="*/ 232 w 273"/>
                  <a:gd name="T19" fmla="*/ 56 h 291"/>
                  <a:gd name="T20" fmla="*/ 177 w 273"/>
                  <a:gd name="T21" fmla="*/ 11 h 291"/>
                  <a:gd name="T22" fmla="*/ 125 w 273"/>
                  <a:gd name="T23" fmla="*/ 0 h 291"/>
                  <a:gd name="T24" fmla="*/ 78 w 273"/>
                  <a:gd name="T25" fmla="*/ 11 h 291"/>
                  <a:gd name="T26" fmla="*/ 30 w 273"/>
                  <a:gd name="T27" fmla="*/ 38 h 291"/>
                  <a:gd name="T28" fmla="*/ 0 w 273"/>
                  <a:gd name="T29" fmla="*/ 60 h 291"/>
                  <a:gd name="T30" fmla="*/ 3 w 273"/>
                  <a:gd name="T31" fmla="*/ 102 h 291"/>
                  <a:gd name="T32" fmla="*/ 12 w 273"/>
                  <a:gd name="T33" fmla="*/ 142 h 291"/>
                  <a:gd name="T34" fmla="*/ 43 w 273"/>
                  <a:gd name="T35" fmla="*/ 177 h 291"/>
                  <a:gd name="T36" fmla="*/ 59 w 273"/>
                  <a:gd name="T37" fmla="*/ 203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3" h="291">
                    <a:moveTo>
                      <a:pt x="59" y="203"/>
                    </a:moveTo>
                    <a:lnTo>
                      <a:pt x="89" y="230"/>
                    </a:lnTo>
                    <a:lnTo>
                      <a:pt x="118" y="256"/>
                    </a:lnTo>
                    <a:lnTo>
                      <a:pt x="148" y="275"/>
                    </a:lnTo>
                    <a:lnTo>
                      <a:pt x="183" y="290"/>
                    </a:lnTo>
                    <a:lnTo>
                      <a:pt x="220" y="257"/>
                    </a:lnTo>
                    <a:lnTo>
                      <a:pt x="252" y="213"/>
                    </a:lnTo>
                    <a:lnTo>
                      <a:pt x="272" y="169"/>
                    </a:lnTo>
                    <a:lnTo>
                      <a:pt x="268" y="116"/>
                    </a:lnTo>
                    <a:lnTo>
                      <a:pt x="232" y="56"/>
                    </a:lnTo>
                    <a:lnTo>
                      <a:pt x="177" y="11"/>
                    </a:lnTo>
                    <a:lnTo>
                      <a:pt x="125" y="0"/>
                    </a:lnTo>
                    <a:lnTo>
                      <a:pt x="78" y="11"/>
                    </a:lnTo>
                    <a:lnTo>
                      <a:pt x="30" y="38"/>
                    </a:lnTo>
                    <a:lnTo>
                      <a:pt x="0" y="60"/>
                    </a:lnTo>
                    <a:lnTo>
                      <a:pt x="3" y="102"/>
                    </a:lnTo>
                    <a:lnTo>
                      <a:pt x="12" y="142"/>
                    </a:lnTo>
                    <a:lnTo>
                      <a:pt x="43" y="177"/>
                    </a:lnTo>
                    <a:lnTo>
                      <a:pt x="59" y="203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60" name="Freeform 20" descr="Outlined diamond"/>
              <p:cNvSpPr>
                <a:spLocks/>
              </p:cNvSpPr>
              <p:nvPr/>
            </p:nvSpPr>
            <p:spPr bwMode="auto">
              <a:xfrm>
                <a:off x="1538" y="2063"/>
                <a:ext cx="229" cy="305"/>
              </a:xfrm>
              <a:custGeom>
                <a:avLst/>
                <a:gdLst>
                  <a:gd name="T0" fmla="*/ 215 w 229"/>
                  <a:gd name="T1" fmla="*/ 201 h 305"/>
                  <a:gd name="T2" fmla="*/ 205 w 229"/>
                  <a:gd name="T3" fmla="*/ 243 h 305"/>
                  <a:gd name="T4" fmla="*/ 176 w 229"/>
                  <a:gd name="T5" fmla="*/ 300 h 305"/>
                  <a:gd name="T6" fmla="*/ 151 w 229"/>
                  <a:gd name="T7" fmla="*/ 304 h 305"/>
                  <a:gd name="T8" fmla="*/ 145 w 229"/>
                  <a:gd name="T9" fmla="*/ 278 h 305"/>
                  <a:gd name="T10" fmla="*/ 137 w 229"/>
                  <a:gd name="T11" fmla="*/ 252 h 305"/>
                  <a:gd name="T12" fmla="*/ 125 w 229"/>
                  <a:gd name="T13" fmla="*/ 220 h 305"/>
                  <a:gd name="T14" fmla="*/ 113 w 229"/>
                  <a:gd name="T15" fmla="*/ 198 h 305"/>
                  <a:gd name="T16" fmla="*/ 95 w 229"/>
                  <a:gd name="T17" fmla="*/ 168 h 305"/>
                  <a:gd name="T18" fmla="*/ 68 w 229"/>
                  <a:gd name="T19" fmla="*/ 140 h 305"/>
                  <a:gd name="T20" fmla="*/ 36 w 229"/>
                  <a:gd name="T21" fmla="*/ 116 h 305"/>
                  <a:gd name="T22" fmla="*/ 0 w 229"/>
                  <a:gd name="T23" fmla="*/ 96 h 305"/>
                  <a:gd name="T24" fmla="*/ 18 w 229"/>
                  <a:gd name="T25" fmla="*/ 46 h 305"/>
                  <a:gd name="T26" fmla="*/ 58 w 229"/>
                  <a:gd name="T27" fmla="*/ 12 h 305"/>
                  <a:gd name="T28" fmla="*/ 105 w 229"/>
                  <a:gd name="T29" fmla="*/ 0 h 305"/>
                  <a:gd name="T30" fmla="*/ 127 w 229"/>
                  <a:gd name="T31" fmla="*/ 1 h 305"/>
                  <a:gd name="T32" fmla="*/ 164 w 229"/>
                  <a:gd name="T33" fmla="*/ 25 h 305"/>
                  <a:gd name="T34" fmla="*/ 197 w 229"/>
                  <a:gd name="T35" fmla="*/ 59 h 305"/>
                  <a:gd name="T36" fmla="*/ 215 w 229"/>
                  <a:gd name="T37" fmla="*/ 96 h 305"/>
                  <a:gd name="T38" fmla="*/ 228 w 229"/>
                  <a:gd name="T39" fmla="*/ 142 h 305"/>
                  <a:gd name="T40" fmla="*/ 215 w 229"/>
                  <a:gd name="T41" fmla="*/ 201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9" h="305">
                    <a:moveTo>
                      <a:pt x="215" y="201"/>
                    </a:moveTo>
                    <a:lnTo>
                      <a:pt x="205" y="243"/>
                    </a:lnTo>
                    <a:lnTo>
                      <a:pt x="176" y="300"/>
                    </a:lnTo>
                    <a:lnTo>
                      <a:pt x="151" y="304"/>
                    </a:lnTo>
                    <a:lnTo>
                      <a:pt x="145" y="278"/>
                    </a:lnTo>
                    <a:lnTo>
                      <a:pt x="137" y="252"/>
                    </a:lnTo>
                    <a:lnTo>
                      <a:pt x="125" y="220"/>
                    </a:lnTo>
                    <a:lnTo>
                      <a:pt x="113" y="198"/>
                    </a:lnTo>
                    <a:lnTo>
                      <a:pt x="95" y="168"/>
                    </a:lnTo>
                    <a:lnTo>
                      <a:pt x="68" y="140"/>
                    </a:lnTo>
                    <a:lnTo>
                      <a:pt x="36" y="116"/>
                    </a:lnTo>
                    <a:lnTo>
                      <a:pt x="0" y="96"/>
                    </a:lnTo>
                    <a:lnTo>
                      <a:pt x="18" y="46"/>
                    </a:lnTo>
                    <a:lnTo>
                      <a:pt x="58" y="12"/>
                    </a:lnTo>
                    <a:lnTo>
                      <a:pt x="105" y="0"/>
                    </a:lnTo>
                    <a:lnTo>
                      <a:pt x="127" y="1"/>
                    </a:lnTo>
                    <a:lnTo>
                      <a:pt x="164" y="25"/>
                    </a:lnTo>
                    <a:lnTo>
                      <a:pt x="197" y="59"/>
                    </a:lnTo>
                    <a:lnTo>
                      <a:pt x="215" y="96"/>
                    </a:lnTo>
                    <a:lnTo>
                      <a:pt x="228" y="142"/>
                    </a:lnTo>
                    <a:lnTo>
                      <a:pt x="215" y="201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61" name="Freeform 21"/>
              <p:cNvSpPr>
                <a:spLocks/>
              </p:cNvSpPr>
              <p:nvPr/>
            </p:nvSpPr>
            <p:spPr bwMode="auto">
              <a:xfrm>
                <a:off x="1253" y="2099"/>
                <a:ext cx="434" cy="468"/>
              </a:xfrm>
              <a:custGeom>
                <a:avLst/>
                <a:gdLst>
                  <a:gd name="T0" fmla="*/ 45 w 434"/>
                  <a:gd name="T1" fmla="*/ 21 h 468"/>
                  <a:gd name="T2" fmla="*/ 106 w 434"/>
                  <a:gd name="T3" fmla="*/ 0 h 468"/>
                  <a:gd name="T4" fmla="*/ 176 w 434"/>
                  <a:gd name="T5" fmla="*/ 9 h 468"/>
                  <a:gd name="T6" fmla="*/ 248 w 434"/>
                  <a:gd name="T7" fmla="*/ 37 h 468"/>
                  <a:gd name="T8" fmla="*/ 344 w 434"/>
                  <a:gd name="T9" fmla="*/ 96 h 468"/>
                  <a:gd name="T10" fmla="*/ 403 w 434"/>
                  <a:gd name="T11" fmla="*/ 162 h 468"/>
                  <a:gd name="T12" fmla="*/ 432 w 434"/>
                  <a:gd name="T13" fmla="*/ 235 h 468"/>
                  <a:gd name="T14" fmla="*/ 433 w 434"/>
                  <a:gd name="T15" fmla="*/ 287 h 468"/>
                  <a:gd name="T16" fmla="*/ 411 w 434"/>
                  <a:gd name="T17" fmla="*/ 343 h 468"/>
                  <a:gd name="T18" fmla="*/ 342 w 434"/>
                  <a:gd name="T19" fmla="*/ 411 h 468"/>
                  <a:gd name="T20" fmla="*/ 260 w 434"/>
                  <a:gd name="T21" fmla="*/ 459 h 468"/>
                  <a:gd name="T22" fmla="*/ 192 w 434"/>
                  <a:gd name="T23" fmla="*/ 467 h 468"/>
                  <a:gd name="T24" fmla="*/ 144 w 434"/>
                  <a:gd name="T25" fmla="*/ 451 h 468"/>
                  <a:gd name="T26" fmla="*/ 80 w 434"/>
                  <a:gd name="T27" fmla="*/ 404 h 468"/>
                  <a:gd name="T28" fmla="*/ 32 w 434"/>
                  <a:gd name="T29" fmla="*/ 326 h 468"/>
                  <a:gd name="T30" fmla="*/ 8 w 434"/>
                  <a:gd name="T31" fmla="*/ 231 h 468"/>
                  <a:gd name="T32" fmla="*/ 0 w 434"/>
                  <a:gd name="T33" fmla="*/ 139 h 468"/>
                  <a:gd name="T34" fmla="*/ 10 w 434"/>
                  <a:gd name="T35" fmla="*/ 71 h 468"/>
                  <a:gd name="T36" fmla="*/ 45 w 434"/>
                  <a:gd name="T37" fmla="*/ 21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468">
                    <a:moveTo>
                      <a:pt x="45" y="21"/>
                    </a:moveTo>
                    <a:lnTo>
                      <a:pt x="106" y="0"/>
                    </a:lnTo>
                    <a:lnTo>
                      <a:pt x="176" y="9"/>
                    </a:lnTo>
                    <a:lnTo>
                      <a:pt x="248" y="37"/>
                    </a:lnTo>
                    <a:lnTo>
                      <a:pt x="344" y="96"/>
                    </a:lnTo>
                    <a:lnTo>
                      <a:pt x="403" y="162"/>
                    </a:lnTo>
                    <a:lnTo>
                      <a:pt x="432" y="235"/>
                    </a:lnTo>
                    <a:lnTo>
                      <a:pt x="433" y="287"/>
                    </a:lnTo>
                    <a:lnTo>
                      <a:pt x="411" y="343"/>
                    </a:lnTo>
                    <a:lnTo>
                      <a:pt x="342" y="411"/>
                    </a:lnTo>
                    <a:lnTo>
                      <a:pt x="260" y="459"/>
                    </a:lnTo>
                    <a:lnTo>
                      <a:pt x="192" y="467"/>
                    </a:lnTo>
                    <a:lnTo>
                      <a:pt x="144" y="451"/>
                    </a:lnTo>
                    <a:lnTo>
                      <a:pt x="80" y="404"/>
                    </a:lnTo>
                    <a:lnTo>
                      <a:pt x="32" y="326"/>
                    </a:lnTo>
                    <a:lnTo>
                      <a:pt x="8" y="231"/>
                    </a:lnTo>
                    <a:lnTo>
                      <a:pt x="0" y="139"/>
                    </a:lnTo>
                    <a:lnTo>
                      <a:pt x="10" y="71"/>
                    </a:lnTo>
                    <a:lnTo>
                      <a:pt x="45" y="2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rgbClr val="FF99CC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62" name="Freeform 22" descr="Outlined diamond"/>
              <p:cNvSpPr>
                <a:spLocks/>
              </p:cNvSpPr>
              <p:nvPr/>
            </p:nvSpPr>
            <p:spPr bwMode="auto">
              <a:xfrm>
                <a:off x="1420" y="2309"/>
                <a:ext cx="267" cy="259"/>
              </a:xfrm>
              <a:custGeom>
                <a:avLst/>
                <a:gdLst>
                  <a:gd name="T0" fmla="*/ 187 w 267"/>
                  <a:gd name="T1" fmla="*/ 195 h 259"/>
                  <a:gd name="T2" fmla="*/ 160 w 267"/>
                  <a:gd name="T3" fmla="*/ 214 h 259"/>
                  <a:gd name="T4" fmla="*/ 136 w 267"/>
                  <a:gd name="T5" fmla="*/ 230 h 259"/>
                  <a:gd name="T6" fmla="*/ 114 w 267"/>
                  <a:gd name="T7" fmla="*/ 243 h 259"/>
                  <a:gd name="T8" fmla="*/ 80 w 267"/>
                  <a:gd name="T9" fmla="*/ 254 h 259"/>
                  <a:gd name="T10" fmla="*/ 50 w 267"/>
                  <a:gd name="T11" fmla="*/ 258 h 259"/>
                  <a:gd name="T12" fmla="*/ 13 w 267"/>
                  <a:gd name="T13" fmla="*/ 196 h 259"/>
                  <a:gd name="T14" fmla="*/ 0 w 267"/>
                  <a:gd name="T15" fmla="*/ 149 h 259"/>
                  <a:gd name="T16" fmla="*/ 9 w 267"/>
                  <a:gd name="T17" fmla="*/ 98 h 259"/>
                  <a:gd name="T18" fmla="*/ 53 w 267"/>
                  <a:gd name="T19" fmla="*/ 41 h 259"/>
                  <a:gd name="T20" fmla="*/ 112 w 267"/>
                  <a:gd name="T21" fmla="*/ 4 h 259"/>
                  <a:gd name="T22" fmla="*/ 166 w 267"/>
                  <a:gd name="T23" fmla="*/ 0 h 259"/>
                  <a:gd name="T24" fmla="*/ 210 w 267"/>
                  <a:gd name="T25" fmla="*/ 16 h 259"/>
                  <a:gd name="T26" fmla="*/ 266 w 267"/>
                  <a:gd name="T27" fmla="*/ 60 h 259"/>
                  <a:gd name="T28" fmla="*/ 262 w 267"/>
                  <a:gd name="T29" fmla="*/ 91 h 259"/>
                  <a:gd name="T30" fmla="*/ 253 w 267"/>
                  <a:gd name="T31" fmla="*/ 124 h 259"/>
                  <a:gd name="T32" fmla="*/ 234 w 267"/>
                  <a:gd name="T33" fmla="*/ 147 h 259"/>
                  <a:gd name="T34" fmla="*/ 208 w 267"/>
                  <a:gd name="T35" fmla="*/ 174 h 259"/>
                  <a:gd name="T36" fmla="*/ 187 w 267"/>
                  <a:gd name="T37" fmla="*/ 195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7" h="259">
                    <a:moveTo>
                      <a:pt x="187" y="195"/>
                    </a:moveTo>
                    <a:lnTo>
                      <a:pt x="160" y="214"/>
                    </a:lnTo>
                    <a:lnTo>
                      <a:pt x="136" y="230"/>
                    </a:lnTo>
                    <a:lnTo>
                      <a:pt x="114" y="243"/>
                    </a:lnTo>
                    <a:lnTo>
                      <a:pt x="80" y="254"/>
                    </a:lnTo>
                    <a:lnTo>
                      <a:pt x="50" y="258"/>
                    </a:lnTo>
                    <a:lnTo>
                      <a:pt x="13" y="196"/>
                    </a:lnTo>
                    <a:lnTo>
                      <a:pt x="0" y="149"/>
                    </a:lnTo>
                    <a:lnTo>
                      <a:pt x="9" y="98"/>
                    </a:lnTo>
                    <a:lnTo>
                      <a:pt x="53" y="41"/>
                    </a:lnTo>
                    <a:lnTo>
                      <a:pt x="112" y="4"/>
                    </a:lnTo>
                    <a:lnTo>
                      <a:pt x="166" y="0"/>
                    </a:lnTo>
                    <a:lnTo>
                      <a:pt x="210" y="16"/>
                    </a:lnTo>
                    <a:lnTo>
                      <a:pt x="266" y="60"/>
                    </a:lnTo>
                    <a:lnTo>
                      <a:pt x="262" y="91"/>
                    </a:lnTo>
                    <a:lnTo>
                      <a:pt x="253" y="124"/>
                    </a:lnTo>
                    <a:lnTo>
                      <a:pt x="234" y="147"/>
                    </a:lnTo>
                    <a:lnTo>
                      <a:pt x="208" y="174"/>
                    </a:lnTo>
                    <a:lnTo>
                      <a:pt x="187" y="195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2030" y="1029"/>
              <a:ext cx="261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_</a:t>
              </a:r>
            </a:p>
          </p:txBody>
        </p:sp>
        <p:grpSp>
          <p:nvGrpSpPr>
            <p:cNvPr id="35880" name="Group 40"/>
            <p:cNvGrpSpPr>
              <a:grpSpLocks/>
            </p:cNvGrpSpPr>
            <p:nvPr/>
          </p:nvGrpSpPr>
          <p:grpSpPr bwMode="auto">
            <a:xfrm>
              <a:off x="530" y="1142"/>
              <a:ext cx="1657" cy="1749"/>
              <a:chOff x="530" y="1142"/>
              <a:chExt cx="1657" cy="1749"/>
            </a:xfrm>
          </p:grpSpPr>
          <p:grpSp>
            <p:nvGrpSpPr>
              <p:cNvPr id="35867" name="Group 27"/>
              <p:cNvGrpSpPr>
                <a:grpSpLocks/>
              </p:cNvGrpSpPr>
              <p:nvPr/>
            </p:nvGrpSpPr>
            <p:grpSpPr bwMode="auto">
              <a:xfrm>
                <a:off x="1085" y="1934"/>
                <a:ext cx="418" cy="369"/>
                <a:chOff x="1085" y="1934"/>
                <a:chExt cx="418" cy="369"/>
              </a:xfrm>
            </p:grpSpPr>
            <p:sp>
              <p:nvSpPr>
                <p:cNvPr id="35865" name="Oval 25"/>
                <p:cNvSpPr>
                  <a:spLocks noChangeArrowheads="1"/>
                </p:cNvSpPr>
                <p:nvPr/>
              </p:nvSpPr>
              <p:spPr bwMode="auto">
                <a:xfrm>
                  <a:off x="1151" y="197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6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85" y="1934"/>
                  <a:ext cx="418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Fe</a:t>
                  </a:r>
                </a:p>
              </p:txBody>
            </p:sp>
          </p:grpSp>
          <p:grpSp>
            <p:nvGrpSpPr>
              <p:cNvPr id="35870" name="Group 30"/>
              <p:cNvGrpSpPr>
                <a:grpSpLocks/>
              </p:cNvGrpSpPr>
              <p:nvPr/>
            </p:nvGrpSpPr>
            <p:grpSpPr bwMode="auto">
              <a:xfrm>
                <a:off x="1106" y="1142"/>
                <a:ext cx="361" cy="369"/>
                <a:chOff x="1106" y="1142"/>
                <a:chExt cx="361" cy="369"/>
              </a:xfrm>
            </p:grpSpPr>
            <p:sp>
              <p:nvSpPr>
                <p:cNvPr id="35868" name="Oval 28"/>
                <p:cNvSpPr>
                  <a:spLocks noChangeArrowheads="1"/>
                </p:cNvSpPr>
                <p:nvPr/>
              </p:nvSpPr>
              <p:spPr bwMode="auto">
                <a:xfrm>
                  <a:off x="1144" y="118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69" name="Rectangle 29"/>
                <p:cNvSpPr>
                  <a:spLocks noChangeArrowheads="1"/>
                </p:cNvSpPr>
                <p:nvPr/>
              </p:nvSpPr>
              <p:spPr bwMode="auto">
                <a:xfrm>
                  <a:off x="1106" y="114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35873" name="Group 33"/>
              <p:cNvGrpSpPr>
                <a:grpSpLocks/>
              </p:cNvGrpSpPr>
              <p:nvPr/>
            </p:nvGrpSpPr>
            <p:grpSpPr bwMode="auto">
              <a:xfrm>
                <a:off x="1826" y="2102"/>
                <a:ext cx="361" cy="369"/>
                <a:chOff x="1826" y="2102"/>
                <a:chExt cx="361" cy="369"/>
              </a:xfrm>
            </p:grpSpPr>
            <p:sp>
              <p:nvSpPr>
                <p:cNvPr id="35871" name="Oval 31"/>
                <p:cNvSpPr>
                  <a:spLocks noChangeArrowheads="1"/>
                </p:cNvSpPr>
                <p:nvPr/>
              </p:nvSpPr>
              <p:spPr bwMode="auto">
                <a:xfrm>
                  <a:off x="1864" y="214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72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6" y="210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35876" name="Group 36"/>
              <p:cNvGrpSpPr>
                <a:grpSpLocks/>
              </p:cNvGrpSpPr>
              <p:nvPr/>
            </p:nvGrpSpPr>
            <p:grpSpPr bwMode="auto">
              <a:xfrm>
                <a:off x="1622" y="2522"/>
                <a:ext cx="361" cy="369"/>
                <a:chOff x="1622" y="2522"/>
                <a:chExt cx="361" cy="369"/>
              </a:xfrm>
            </p:grpSpPr>
            <p:sp>
              <p:nvSpPr>
                <p:cNvPr id="35874" name="Oval 34"/>
                <p:cNvSpPr>
                  <a:spLocks noChangeArrowheads="1"/>
                </p:cNvSpPr>
                <p:nvPr/>
              </p:nvSpPr>
              <p:spPr bwMode="auto">
                <a:xfrm>
                  <a:off x="1660" y="256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75" name="Rectangle 35"/>
                <p:cNvSpPr>
                  <a:spLocks noChangeArrowheads="1"/>
                </p:cNvSpPr>
                <p:nvPr/>
              </p:nvSpPr>
              <p:spPr bwMode="auto">
                <a:xfrm>
                  <a:off x="1622" y="252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35879" name="Group 39"/>
              <p:cNvGrpSpPr>
                <a:grpSpLocks/>
              </p:cNvGrpSpPr>
              <p:nvPr/>
            </p:nvGrpSpPr>
            <p:grpSpPr bwMode="auto">
              <a:xfrm>
                <a:off x="530" y="2438"/>
                <a:ext cx="361" cy="369"/>
                <a:chOff x="530" y="2438"/>
                <a:chExt cx="361" cy="369"/>
              </a:xfrm>
            </p:grpSpPr>
            <p:sp>
              <p:nvSpPr>
                <p:cNvPr id="35877" name="Oval 37"/>
                <p:cNvSpPr>
                  <a:spLocks noChangeArrowheads="1"/>
                </p:cNvSpPr>
                <p:nvPr/>
              </p:nvSpPr>
              <p:spPr bwMode="auto">
                <a:xfrm>
                  <a:off x="568" y="247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78" name="Rectangle 38"/>
                <p:cNvSpPr>
                  <a:spLocks noChangeArrowheads="1"/>
                </p:cNvSpPr>
                <p:nvPr/>
              </p:nvSpPr>
              <p:spPr bwMode="auto">
                <a:xfrm>
                  <a:off x="530" y="2438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</p:grpSp>
      </p:grpSp>
      <p:grpSp>
        <p:nvGrpSpPr>
          <p:cNvPr id="35914" name="Group 74"/>
          <p:cNvGrpSpPr>
            <a:grpSpLocks/>
          </p:cNvGrpSpPr>
          <p:nvPr/>
        </p:nvGrpSpPr>
        <p:grpSpPr bwMode="auto">
          <a:xfrm>
            <a:off x="6861177" y="1374775"/>
            <a:ext cx="2643188" cy="2776538"/>
            <a:chOff x="3362" y="866"/>
            <a:chExt cx="1665" cy="1749"/>
          </a:xfrm>
        </p:grpSpPr>
        <p:grpSp>
          <p:nvGrpSpPr>
            <p:cNvPr id="35888" name="Group 48"/>
            <p:cNvGrpSpPr>
              <a:grpSpLocks/>
            </p:cNvGrpSpPr>
            <p:nvPr/>
          </p:nvGrpSpPr>
          <p:grpSpPr bwMode="auto">
            <a:xfrm>
              <a:off x="3522" y="1050"/>
              <a:ext cx="1326" cy="1386"/>
              <a:chOff x="3522" y="1050"/>
              <a:chExt cx="1326" cy="1386"/>
            </a:xfrm>
          </p:grpSpPr>
          <p:sp>
            <p:nvSpPr>
              <p:cNvPr id="35882" name="Line 42"/>
              <p:cNvSpPr>
                <a:spLocks noChangeShapeType="1"/>
              </p:cNvSpPr>
              <p:nvPr/>
            </p:nvSpPr>
            <p:spPr bwMode="auto">
              <a:xfrm>
                <a:off x="4101" y="1053"/>
                <a:ext cx="540" cy="1383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83" name="Line 43"/>
              <p:cNvSpPr>
                <a:spLocks noChangeShapeType="1"/>
              </p:cNvSpPr>
              <p:nvPr/>
            </p:nvSpPr>
            <p:spPr bwMode="auto">
              <a:xfrm>
                <a:off x="4101" y="1050"/>
                <a:ext cx="747" cy="9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84" name="Line 44"/>
              <p:cNvSpPr>
                <a:spLocks noChangeShapeType="1"/>
              </p:cNvSpPr>
              <p:nvPr/>
            </p:nvSpPr>
            <p:spPr bwMode="auto">
              <a:xfrm flipH="1">
                <a:off x="3525" y="1050"/>
                <a:ext cx="570" cy="129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85" name="Line 45"/>
              <p:cNvSpPr>
                <a:spLocks noChangeShapeType="1"/>
              </p:cNvSpPr>
              <p:nvPr/>
            </p:nvSpPr>
            <p:spPr bwMode="auto">
              <a:xfrm flipV="1">
                <a:off x="3528" y="2004"/>
                <a:ext cx="1320" cy="333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86" name="Line 46"/>
              <p:cNvSpPr>
                <a:spLocks noChangeShapeType="1"/>
              </p:cNvSpPr>
              <p:nvPr/>
            </p:nvSpPr>
            <p:spPr bwMode="auto">
              <a:xfrm>
                <a:off x="3522" y="2337"/>
                <a:ext cx="1122" cy="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87" name="Line 47"/>
              <p:cNvSpPr>
                <a:spLocks noChangeShapeType="1"/>
              </p:cNvSpPr>
              <p:nvPr/>
            </p:nvSpPr>
            <p:spPr bwMode="auto">
              <a:xfrm flipH="1">
                <a:off x="4647" y="2007"/>
                <a:ext cx="198" cy="42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5913" name="Group 73"/>
            <p:cNvGrpSpPr>
              <a:grpSpLocks/>
            </p:cNvGrpSpPr>
            <p:nvPr/>
          </p:nvGrpSpPr>
          <p:grpSpPr bwMode="auto">
            <a:xfrm>
              <a:off x="3522" y="1059"/>
              <a:ext cx="1323" cy="1374"/>
              <a:chOff x="3522" y="1059"/>
              <a:chExt cx="1323" cy="1374"/>
            </a:xfrm>
          </p:grpSpPr>
          <p:sp>
            <p:nvSpPr>
              <p:cNvPr id="35889" name="Line 49"/>
              <p:cNvSpPr>
                <a:spLocks noChangeShapeType="1"/>
              </p:cNvSpPr>
              <p:nvPr/>
            </p:nvSpPr>
            <p:spPr bwMode="auto">
              <a:xfrm flipH="1" flipV="1">
                <a:off x="4101" y="1059"/>
                <a:ext cx="18" cy="7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90" name="Line 50"/>
              <p:cNvSpPr>
                <a:spLocks noChangeShapeType="1"/>
              </p:cNvSpPr>
              <p:nvPr/>
            </p:nvSpPr>
            <p:spPr bwMode="auto">
              <a:xfrm>
                <a:off x="4119" y="1830"/>
                <a:ext cx="726" cy="1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91" name="Line 51"/>
              <p:cNvSpPr>
                <a:spLocks noChangeShapeType="1"/>
              </p:cNvSpPr>
              <p:nvPr/>
            </p:nvSpPr>
            <p:spPr bwMode="auto">
              <a:xfrm flipH="1">
                <a:off x="3522" y="1830"/>
                <a:ext cx="594" cy="5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892" name="Line 52"/>
              <p:cNvSpPr>
                <a:spLocks noChangeShapeType="1"/>
              </p:cNvSpPr>
              <p:nvPr/>
            </p:nvSpPr>
            <p:spPr bwMode="auto">
              <a:xfrm>
                <a:off x="4119" y="1827"/>
                <a:ext cx="522" cy="6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5909" name="Group 69"/>
            <p:cNvGrpSpPr>
              <a:grpSpLocks/>
            </p:cNvGrpSpPr>
            <p:nvPr/>
          </p:nvGrpSpPr>
          <p:grpSpPr bwMode="auto">
            <a:xfrm>
              <a:off x="3362" y="866"/>
              <a:ext cx="1657" cy="1749"/>
              <a:chOff x="3362" y="866"/>
              <a:chExt cx="1657" cy="1749"/>
            </a:xfrm>
          </p:grpSpPr>
          <p:grpSp>
            <p:nvGrpSpPr>
              <p:cNvPr id="35896" name="Group 56"/>
              <p:cNvGrpSpPr>
                <a:grpSpLocks/>
              </p:cNvGrpSpPr>
              <p:nvPr/>
            </p:nvGrpSpPr>
            <p:grpSpPr bwMode="auto">
              <a:xfrm>
                <a:off x="3917" y="1658"/>
                <a:ext cx="418" cy="369"/>
                <a:chOff x="3917" y="1658"/>
                <a:chExt cx="418" cy="369"/>
              </a:xfrm>
            </p:grpSpPr>
            <p:sp>
              <p:nvSpPr>
                <p:cNvPr id="35894" name="Oval 54"/>
                <p:cNvSpPr>
                  <a:spLocks noChangeArrowheads="1"/>
                </p:cNvSpPr>
                <p:nvPr/>
              </p:nvSpPr>
              <p:spPr bwMode="auto">
                <a:xfrm>
                  <a:off x="3983" y="169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95" name="Rectangle 55"/>
                <p:cNvSpPr>
                  <a:spLocks noChangeArrowheads="1"/>
                </p:cNvSpPr>
                <p:nvPr/>
              </p:nvSpPr>
              <p:spPr bwMode="auto">
                <a:xfrm>
                  <a:off x="3917" y="1658"/>
                  <a:ext cx="418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Fe</a:t>
                  </a:r>
                </a:p>
              </p:txBody>
            </p:sp>
          </p:grpSp>
          <p:grpSp>
            <p:nvGrpSpPr>
              <p:cNvPr id="35899" name="Group 59"/>
              <p:cNvGrpSpPr>
                <a:grpSpLocks/>
              </p:cNvGrpSpPr>
              <p:nvPr/>
            </p:nvGrpSpPr>
            <p:grpSpPr bwMode="auto">
              <a:xfrm>
                <a:off x="3938" y="866"/>
                <a:ext cx="361" cy="369"/>
                <a:chOff x="3938" y="866"/>
                <a:chExt cx="361" cy="369"/>
              </a:xfrm>
            </p:grpSpPr>
            <p:sp>
              <p:nvSpPr>
                <p:cNvPr id="35897" name="Oval 57"/>
                <p:cNvSpPr>
                  <a:spLocks noChangeArrowheads="1"/>
                </p:cNvSpPr>
                <p:nvPr/>
              </p:nvSpPr>
              <p:spPr bwMode="auto">
                <a:xfrm>
                  <a:off x="3976" y="90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898" name="Rectangle 58"/>
                <p:cNvSpPr>
                  <a:spLocks noChangeArrowheads="1"/>
                </p:cNvSpPr>
                <p:nvPr/>
              </p:nvSpPr>
              <p:spPr bwMode="auto">
                <a:xfrm>
                  <a:off x="3938" y="86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35902" name="Group 62"/>
              <p:cNvGrpSpPr>
                <a:grpSpLocks/>
              </p:cNvGrpSpPr>
              <p:nvPr/>
            </p:nvGrpSpPr>
            <p:grpSpPr bwMode="auto">
              <a:xfrm>
                <a:off x="4658" y="1826"/>
                <a:ext cx="361" cy="369"/>
                <a:chOff x="4658" y="1826"/>
                <a:chExt cx="361" cy="369"/>
              </a:xfrm>
            </p:grpSpPr>
            <p:sp>
              <p:nvSpPr>
                <p:cNvPr id="35900" name="Oval 60"/>
                <p:cNvSpPr>
                  <a:spLocks noChangeArrowheads="1"/>
                </p:cNvSpPr>
                <p:nvPr/>
              </p:nvSpPr>
              <p:spPr bwMode="auto">
                <a:xfrm>
                  <a:off x="4696" y="186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901" name="Rectangle 61"/>
                <p:cNvSpPr>
                  <a:spLocks noChangeArrowheads="1"/>
                </p:cNvSpPr>
                <p:nvPr/>
              </p:nvSpPr>
              <p:spPr bwMode="auto">
                <a:xfrm>
                  <a:off x="4658" y="182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35905" name="Group 65"/>
              <p:cNvGrpSpPr>
                <a:grpSpLocks/>
              </p:cNvGrpSpPr>
              <p:nvPr/>
            </p:nvGrpSpPr>
            <p:grpSpPr bwMode="auto">
              <a:xfrm>
                <a:off x="4454" y="2246"/>
                <a:ext cx="361" cy="369"/>
                <a:chOff x="4454" y="2246"/>
                <a:chExt cx="361" cy="369"/>
              </a:xfrm>
            </p:grpSpPr>
            <p:sp>
              <p:nvSpPr>
                <p:cNvPr id="35903" name="Oval 63"/>
                <p:cNvSpPr>
                  <a:spLocks noChangeArrowheads="1"/>
                </p:cNvSpPr>
                <p:nvPr/>
              </p:nvSpPr>
              <p:spPr bwMode="auto">
                <a:xfrm>
                  <a:off x="4492" y="228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904" name="Rectangle 64"/>
                <p:cNvSpPr>
                  <a:spLocks noChangeArrowheads="1"/>
                </p:cNvSpPr>
                <p:nvPr/>
              </p:nvSpPr>
              <p:spPr bwMode="auto">
                <a:xfrm>
                  <a:off x="4454" y="224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35908" name="Group 68"/>
              <p:cNvGrpSpPr>
                <a:grpSpLocks/>
              </p:cNvGrpSpPr>
              <p:nvPr/>
            </p:nvGrpSpPr>
            <p:grpSpPr bwMode="auto">
              <a:xfrm>
                <a:off x="3362" y="2162"/>
                <a:ext cx="361" cy="369"/>
                <a:chOff x="3362" y="2162"/>
                <a:chExt cx="361" cy="369"/>
              </a:xfrm>
            </p:grpSpPr>
            <p:sp>
              <p:nvSpPr>
                <p:cNvPr id="35906" name="Oval 66"/>
                <p:cNvSpPr>
                  <a:spLocks noChangeArrowheads="1"/>
                </p:cNvSpPr>
                <p:nvPr/>
              </p:nvSpPr>
              <p:spPr bwMode="auto">
                <a:xfrm>
                  <a:off x="3400" y="220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907" name="Rectangle 67"/>
                <p:cNvSpPr>
                  <a:spLocks noChangeArrowheads="1"/>
                </p:cNvSpPr>
                <p:nvPr/>
              </p:nvSpPr>
              <p:spPr bwMode="auto">
                <a:xfrm>
                  <a:off x="3362" y="216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</p:grpSp>
        <p:sp>
          <p:nvSpPr>
            <p:cNvPr id="35910" name="Rectangle 70"/>
            <p:cNvSpPr>
              <a:spLocks noChangeArrowheads="1"/>
            </p:cNvSpPr>
            <p:nvPr/>
          </p:nvSpPr>
          <p:spPr bwMode="auto">
            <a:xfrm>
              <a:off x="4766" y="1005"/>
              <a:ext cx="261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_</a:t>
              </a:r>
            </a:p>
          </p:txBody>
        </p:sp>
      </p:grp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6817603" y="4540250"/>
            <a:ext cx="3848811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</a:rPr>
              <a:t>Tetrahedron geometry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</a:rPr>
              <a:t>Coordination number 4</a:t>
            </a:r>
            <a:endParaRPr lang="en-US" altLang="tr-TR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66750"/>
            <a:ext cx="8229600" cy="1104900"/>
          </a:xfrm>
          <a:noFill/>
          <a:ln/>
        </p:spPr>
        <p:txBody>
          <a:bodyPr/>
          <a:lstStyle/>
          <a:p>
            <a:r>
              <a:rPr lang="en-US" altLang="tr-TR" sz="4000" dirty="0" err="1" smtClean="0"/>
              <a:t>Tetrachloroni</a:t>
            </a:r>
            <a:r>
              <a:rPr lang="tr-TR" altLang="tr-TR" sz="4000" dirty="0" smtClean="0"/>
              <a:t>c</a:t>
            </a:r>
            <a:r>
              <a:rPr lang="en-US" altLang="tr-TR" sz="4000" dirty="0" err="1" smtClean="0"/>
              <a:t>kelate</a:t>
            </a:r>
            <a:r>
              <a:rPr lang="en-US" altLang="tr-TR" sz="4000" dirty="0" smtClean="0"/>
              <a:t> (II) Ion</a:t>
            </a:r>
            <a:r>
              <a:rPr lang="en-US" altLang="tr-TR" sz="4000" dirty="0"/>
              <a:t/>
            </a:r>
            <a:br>
              <a:rPr lang="en-US" altLang="tr-TR" sz="4000" dirty="0"/>
            </a:br>
            <a:r>
              <a:rPr lang="en-US" altLang="tr-TR" sz="3200" dirty="0"/>
              <a:t>[NiCl</a:t>
            </a:r>
            <a:r>
              <a:rPr lang="en-US" altLang="tr-TR" sz="3200" b="1" baseline="-25000" dirty="0"/>
              <a:t>4</a:t>
            </a:r>
            <a:r>
              <a:rPr lang="en-US" altLang="tr-TR" sz="3200" dirty="0"/>
              <a:t>]</a:t>
            </a:r>
            <a:r>
              <a:rPr lang="en-US" altLang="tr-TR" sz="3200" b="1" baseline="30000" dirty="0"/>
              <a:t>2</a:t>
            </a:r>
            <a:r>
              <a:rPr lang="en-US" altLang="tr-TR" sz="3200" b="1" baseline="30000" dirty="0">
                <a:latin typeface="Times New Roman" panose="02020603050405020304" pitchFamily="18" charset="0"/>
              </a:rPr>
              <a:t>–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101850" y="2019300"/>
            <a:ext cx="7727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Ni 		1s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4s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3d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8</a:t>
            </a: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Ni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2+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	1s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3d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8</a:t>
            </a: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None/>
            </a:pPr>
            <a:endParaRPr lang="en-US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Blue </a:t>
            </a:r>
            <a:r>
              <a:rPr lang="tr-TR" altLang="tr-TR" sz="2800" dirty="0" err="1" smtClean="0">
                <a:solidFill>
                  <a:srgbClr val="FFFFFF"/>
                </a:solidFill>
                <a:latin typeface="Helvetica" panose="020B0604020202020204" pitchFamily="34" charset="0"/>
              </a:rPr>
              <a:t>coloured</a:t>
            </a:r>
            <a:endParaRPr lang="tr-TR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endParaRPr lang="tr-TR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paramagnetic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ion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.</a:t>
            </a:r>
            <a:endParaRPr lang="en-US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3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62" name="Group 14"/>
          <p:cNvGrpSpPr>
            <a:grpSpLocks/>
          </p:cNvGrpSpPr>
          <p:nvPr/>
        </p:nvGrpSpPr>
        <p:grpSpPr bwMode="auto">
          <a:xfrm>
            <a:off x="1692276" y="3927480"/>
            <a:ext cx="8240713" cy="461963"/>
            <a:chOff x="106" y="2474"/>
            <a:chExt cx="5191" cy="291"/>
          </a:xfrm>
        </p:grpSpPr>
        <p:grpSp>
          <p:nvGrpSpPr>
            <p:cNvPr id="53253" name="Group 5"/>
            <p:cNvGrpSpPr>
              <a:grpSpLocks/>
            </p:cNvGrpSpPr>
            <p:nvPr/>
          </p:nvGrpSpPr>
          <p:grpSpPr bwMode="auto">
            <a:xfrm>
              <a:off x="106" y="2474"/>
              <a:ext cx="1195" cy="291"/>
              <a:chOff x="106" y="2474"/>
              <a:chExt cx="1195" cy="291"/>
            </a:xfrm>
          </p:grpSpPr>
          <p:sp>
            <p:nvSpPr>
              <p:cNvPr id="53250" name="Rectangle 2"/>
              <p:cNvSpPr>
                <a:spLocks noChangeArrowheads="1"/>
              </p:cNvSpPr>
              <p:nvPr/>
            </p:nvSpPr>
            <p:spPr bwMode="auto">
              <a:xfrm>
                <a:off x="106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53251" name="Rectangle 3"/>
              <p:cNvSpPr>
                <a:spLocks noChangeArrowheads="1"/>
              </p:cNvSpPr>
              <p:nvPr/>
            </p:nvSpPr>
            <p:spPr bwMode="auto">
              <a:xfrm>
                <a:off x="442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53252" name="Rectangle 4"/>
              <p:cNvSpPr>
                <a:spLocks noChangeArrowheads="1"/>
              </p:cNvSpPr>
              <p:nvPr/>
            </p:nvSpPr>
            <p:spPr bwMode="auto">
              <a:xfrm>
                <a:off x="958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53257" name="Group 9"/>
            <p:cNvGrpSpPr>
              <a:grpSpLocks/>
            </p:cNvGrpSpPr>
            <p:nvPr/>
          </p:nvGrpSpPr>
          <p:grpSpPr bwMode="auto">
            <a:xfrm>
              <a:off x="1498" y="2474"/>
              <a:ext cx="1723" cy="291"/>
              <a:chOff x="1498" y="2474"/>
              <a:chExt cx="1723" cy="291"/>
            </a:xfrm>
          </p:grpSpPr>
          <p:sp>
            <p:nvSpPr>
              <p:cNvPr id="53254" name="Rectangle 6"/>
              <p:cNvSpPr>
                <a:spLocks noChangeArrowheads="1"/>
              </p:cNvSpPr>
              <p:nvPr/>
            </p:nvSpPr>
            <p:spPr bwMode="auto">
              <a:xfrm>
                <a:off x="1498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53255" name="Rectangle 7"/>
              <p:cNvSpPr>
                <a:spLocks noChangeArrowheads="1"/>
              </p:cNvSpPr>
              <p:nvPr/>
            </p:nvSpPr>
            <p:spPr bwMode="auto">
              <a:xfrm>
                <a:off x="2014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53256" name="Rectangle 8"/>
              <p:cNvSpPr>
                <a:spLocks noChangeArrowheads="1"/>
              </p:cNvSpPr>
              <p:nvPr/>
            </p:nvSpPr>
            <p:spPr bwMode="auto">
              <a:xfrm>
                <a:off x="2878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3574" y="2474"/>
              <a:ext cx="1723" cy="291"/>
              <a:chOff x="3574" y="2474"/>
              <a:chExt cx="1723" cy="291"/>
            </a:xfrm>
          </p:grpSpPr>
          <p:sp>
            <p:nvSpPr>
              <p:cNvPr id="53258" name="Rectangle 10"/>
              <p:cNvSpPr>
                <a:spLocks noChangeArrowheads="1"/>
              </p:cNvSpPr>
              <p:nvPr/>
            </p:nvSpPr>
            <p:spPr bwMode="auto">
              <a:xfrm>
                <a:off x="3574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53259" name="Rectangle 11"/>
              <p:cNvSpPr>
                <a:spLocks noChangeArrowheads="1"/>
              </p:cNvSpPr>
              <p:nvPr/>
            </p:nvSpPr>
            <p:spPr bwMode="auto">
              <a:xfrm>
                <a:off x="4090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53260" name="Rectangle 12"/>
              <p:cNvSpPr>
                <a:spLocks noChangeArrowheads="1"/>
              </p:cNvSpPr>
              <p:nvPr/>
            </p:nvSpPr>
            <p:spPr bwMode="auto">
              <a:xfrm>
                <a:off x="4954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sp>
        <p:nvSpPr>
          <p:cNvPr id="53263" name="Rectangle 15"/>
          <p:cNvSpPr>
            <a:spLocks noGrp="1" noChangeArrowheads="1"/>
          </p:cNvSpPr>
          <p:nvPr>
            <p:ph type="title"/>
          </p:nvPr>
        </p:nvSpPr>
        <p:spPr>
          <a:xfrm>
            <a:off x="1965325" y="327026"/>
            <a:ext cx="8229600" cy="677863"/>
          </a:xfrm>
          <a:noFill/>
          <a:ln/>
        </p:spPr>
        <p:txBody>
          <a:bodyPr/>
          <a:lstStyle/>
          <a:p>
            <a:r>
              <a:rPr lang="en-US" altLang="tr-TR" sz="3200"/>
              <a:t>[NiCl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="1" baseline="30000"/>
              <a:t>2</a:t>
            </a:r>
            <a:r>
              <a:rPr lang="en-US" altLang="tr-TR" sz="3200" b="1" baseline="30000">
                <a:latin typeface="Times New Roman" panose="02020603050405020304" pitchFamily="18" charset="0"/>
              </a:rPr>
              <a:t>–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3509964" y="1408113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Ni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8</a:t>
            </a:r>
          </a:p>
        </p:txBody>
      </p:sp>
      <p:grpSp>
        <p:nvGrpSpPr>
          <p:cNvPr id="53332" name="Group 84"/>
          <p:cNvGrpSpPr>
            <a:grpSpLocks/>
          </p:cNvGrpSpPr>
          <p:nvPr/>
        </p:nvGrpSpPr>
        <p:grpSpPr bwMode="auto">
          <a:xfrm>
            <a:off x="1781175" y="2841625"/>
            <a:ext cx="8591550" cy="331788"/>
            <a:chOff x="162" y="1790"/>
            <a:chExt cx="5412" cy="209"/>
          </a:xfrm>
        </p:grpSpPr>
        <p:grpSp>
          <p:nvGrpSpPr>
            <p:cNvPr id="53268" name="Group 20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53265" name="Line 17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6" name="Freeform 18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7" name="Freeform 19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272" name="Group 24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53269" name="Line 21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0" name="Freeform 22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1" name="Freeform 23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285" name="Group 37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53276" name="Group 28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53273" name="Line 25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4" name="Freeform 26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5" name="Freeform 27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280" name="Group 32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53277" name="Line 29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8" name="Freeform 30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9" name="Freeform 31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284" name="Group 36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53281" name="Line 33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2" name="Freeform 34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3" name="Freeform 35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3303" name="Group 55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53289" name="Group 41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53286" name="Line 38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7" name="Freeform 39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8" name="Freeform 40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02" name="Group 54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53293" name="Group 45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532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1" name="Freeform 43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2" name="Freeform 44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297" name="Group 49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5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5" name="Freeform 47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6" name="Freeform 48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301" name="Group 53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5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9" name="Freeform 51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00" name="Freeform 52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3307" name="Group 59"/>
            <p:cNvGrpSpPr>
              <a:grpSpLocks/>
            </p:cNvGrpSpPr>
            <p:nvPr/>
          </p:nvGrpSpPr>
          <p:grpSpPr bwMode="auto">
            <a:xfrm>
              <a:off x="2549" y="1790"/>
              <a:ext cx="178" cy="209"/>
              <a:chOff x="2549" y="1790"/>
              <a:chExt cx="178" cy="209"/>
            </a:xfrm>
          </p:grpSpPr>
          <p:sp>
            <p:nvSpPr>
              <p:cNvPr id="53304" name="Line 56"/>
              <p:cNvSpPr>
                <a:spLocks noChangeShapeType="1"/>
              </p:cNvSpPr>
              <p:nvPr/>
            </p:nvSpPr>
            <p:spPr bwMode="auto">
              <a:xfrm>
                <a:off x="254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05" name="Freeform 57"/>
              <p:cNvSpPr>
                <a:spLocks/>
              </p:cNvSpPr>
              <p:nvPr/>
            </p:nvSpPr>
            <p:spPr bwMode="auto">
              <a:xfrm>
                <a:off x="2562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06" name="Freeform 58"/>
              <p:cNvSpPr>
                <a:spLocks/>
              </p:cNvSpPr>
              <p:nvPr/>
            </p:nvSpPr>
            <p:spPr bwMode="auto">
              <a:xfrm>
                <a:off x="2660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11" name="Group 63"/>
            <p:cNvGrpSpPr>
              <a:grpSpLocks/>
            </p:cNvGrpSpPr>
            <p:nvPr/>
          </p:nvGrpSpPr>
          <p:grpSpPr bwMode="auto">
            <a:xfrm>
              <a:off x="2744" y="1790"/>
              <a:ext cx="178" cy="209"/>
              <a:chOff x="2744" y="1790"/>
              <a:chExt cx="178" cy="209"/>
            </a:xfrm>
          </p:grpSpPr>
          <p:sp>
            <p:nvSpPr>
              <p:cNvPr id="53308" name="Line 60"/>
              <p:cNvSpPr>
                <a:spLocks noChangeShapeType="1"/>
              </p:cNvSpPr>
              <p:nvPr/>
            </p:nvSpPr>
            <p:spPr bwMode="auto">
              <a:xfrm>
                <a:off x="2744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09" name="Freeform 61"/>
              <p:cNvSpPr>
                <a:spLocks/>
              </p:cNvSpPr>
              <p:nvPr/>
            </p:nvSpPr>
            <p:spPr bwMode="auto">
              <a:xfrm>
                <a:off x="2756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0" name="Freeform 62"/>
              <p:cNvSpPr>
                <a:spLocks/>
              </p:cNvSpPr>
              <p:nvPr/>
            </p:nvSpPr>
            <p:spPr bwMode="auto">
              <a:xfrm>
                <a:off x="2855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15" name="Group 67"/>
            <p:cNvGrpSpPr>
              <a:grpSpLocks/>
            </p:cNvGrpSpPr>
            <p:nvPr/>
          </p:nvGrpSpPr>
          <p:grpSpPr bwMode="auto">
            <a:xfrm>
              <a:off x="2938" y="1790"/>
              <a:ext cx="178" cy="209"/>
              <a:chOff x="2938" y="1790"/>
              <a:chExt cx="178" cy="209"/>
            </a:xfrm>
          </p:grpSpPr>
          <p:sp>
            <p:nvSpPr>
              <p:cNvPr id="53312" name="Line 64"/>
              <p:cNvSpPr>
                <a:spLocks noChangeShapeType="1"/>
              </p:cNvSpPr>
              <p:nvPr/>
            </p:nvSpPr>
            <p:spPr bwMode="auto">
              <a:xfrm>
                <a:off x="293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3" name="Freeform 65"/>
              <p:cNvSpPr>
                <a:spLocks/>
              </p:cNvSpPr>
              <p:nvPr/>
            </p:nvSpPr>
            <p:spPr bwMode="auto">
              <a:xfrm>
                <a:off x="295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4" name="Freeform 66"/>
              <p:cNvSpPr>
                <a:spLocks/>
              </p:cNvSpPr>
              <p:nvPr/>
            </p:nvSpPr>
            <p:spPr bwMode="auto">
              <a:xfrm>
                <a:off x="3049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316" name="Line 68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17" name="Line 69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3327" name="Group 79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53318" name="Line 70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9" name="Line 71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0" name="Line 72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1" name="Line 73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2" name="Line 74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3" name="Line 75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4" name="Line 76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5" name="Line 77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6" name="Line 78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31" name="Group 83"/>
            <p:cNvGrpSpPr>
              <a:grpSpLocks/>
            </p:cNvGrpSpPr>
            <p:nvPr/>
          </p:nvGrpSpPr>
          <p:grpSpPr bwMode="auto">
            <a:xfrm>
              <a:off x="3130" y="1790"/>
              <a:ext cx="178" cy="209"/>
              <a:chOff x="3130" y="1790"/>
              <a:chExt cx="178" cy="209"/>
            </a:xfrm>
          </p:grpSpPr>
          <p:sp>
            <p:nvSpPr>
              <p:cNvPr id="53328" name="Line 80"/>
              <p:cNvSpPr>
                <a:spLocks noChangeShapeType="1"/>
              </p:cNvSpPr>
              <p:nvPr/>
            </p:nvSpPr>
            <p:spPr bwMode="auto">
              <a:xfrm>
                <a:off x="313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9" name="Freeform 81"/>
              <p:cNvSpPr>
                <a:spLocks/>
              </p:cNvSpPr>
              <p:nvPr/>
            </p:nvSpPr>
            <p:spPr bwMode="auto">
              <a:xfrm>
                <a:off x="3142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0" name="Freeform 82"/>
              <p:cNvSpPr>
                <a:spLocks/>
              </p:cNvSpPr>
              <p:nvPr/>
            </p:nvSpPr>
            <p:spPr bwMode="auto">
              <a:xfrm>
                <a:off x="3241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3398" name="Group 150"/>
          <p:cNvGrpSpPr>
            <a:grpSpLocks/>
          </p:cNvGrpSpPr>
          <p:nvPr/>
        </p:nvGrpSpPr>
        <p:grpSpPr bwMode="auto">
          <a:xfrm>
            <a:off x="1781175" y="3603625"/>
            <a:ext cx="8591550" cy="331788"/>
            <a:chOff x="162" y="2270"/>
            <a:chExt cx="5412" cy="209"/>
          </a:xfrm>
        </p:grpSpPr>
        <p:grpSp>
          <p:nvGrpSpPr>
            <p:cNvPr id="53336" name="Group 88"/>
            <p:cNvGrpSpPr>
              <a:grpSpLocks/>
            </p:cNvGrpSpPr>
            <p:nvPr/>
          </p:nvGrpSpPr>
          <p:grpSpPr bwMode="auto">
            <a:xfrm>
              <a:off x="162" y="2270"/>
              <a:ext cx="178" cy="209"/>
              <a:chOff x="162" y="2270"/>
              <a:chExt cx="178" cy="209"/>
            </a:xfrm>
          </p:grpSpPr>
          <p:sp>
            <p:nvSpPr>
              <p:cNvPr id="53333" name="Line 85"/>
              <p:cNvSpPr>
                <a:spLocks noChangeShapeType="1"/>
              </p:cNvSpPr>
              <p:nvPr/>
            </p:nvSpPr>
            <p:spPr bwMode="auto">
              <a:xfrm>
                <a:off x="16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4" name="Freeform 86"/>
              <p:cNvSpPr>
                <a:spLocks/>
              </p:cNvSpPr>
              <p:nvPr/>
            </p:nvSpPr>
            <p:spPr bwMode="auto">
              <a:xfrm>
                <a:off x="174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5" name="Freeform 87"/>
              <p:cNvSpPr>
                <a:spLocks/>
              </p:cNvSpPr>
              <p:nvPr/>
            </p:nvSpPr>
            <p:spPr bwMode="auto">
              <a:xfrm>
                <a:off x="272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40" name="Group 92"/>
            <p:cNvGrpSpPr>
              <a:grpSpLocks/>
            </p:cNvGrpSpPr>
            <p:nvPr/>
          </p:nvGrpSpPr>
          <p:grpSpPr bwMode="auto">
            <a:xfrm>
              <a:off x="498" y="2270"/>
              <a:ext cx="178" cy="209"/>
              <a:chOff x="498" y="2270"/>
              <a:chExt cx="178" cy="209"/>
            </a:xfrm>
          </p:grpSpPr>
          <p:sp>
            <p:nvSpPr>
              <p:cNvPr id="53337" name="Line 89"/>
              <p:cNvSpPr>
                <a:spLocks noChangeShapeType="1"/>
              </p:cNvSpPr>
              <p:nvPr/>
            </p:nvSpPr>
            <p:spPr bwMode="auto">
              <a:xfrm>
                <a:off x="498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8" name="Freeform 90"/>
              <p:cNvSpPr>
                <a:spLocks/>
              </p:cNvSpPr>
              <p:nvPr/>
            </p:nvSpPr>
            <p:spPr bwMode="auto">
              <a:xfrm>
                <a:off x="510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9" name="Freeform 91"/>
              <p:cNvSpPr>
                <a:spLocks/>
              </p:cNvSpPr>
              <p:nvPr/>
            </p:nvSpPr>
            <p:spPr bwMode="auto">
              <a:xfrm>
                <a:off x="608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53" name="Group 105"/>
            <p:cNvGrpSpPr>
              <a:grpSpLocks/>
            </p:cNvGrpSpPr>
            <p:nvPr/>
          </p:nvGrpSpPr>
          <p:grpSpPr bwMode="auto">
            <a:xfrm>
              <a:off x="836" y="2270"/>
              <a:ext cx="567" cy="209"/>
              <a:chOff x="836" y="2270"/>
              <a:chExt cx="567" cy="209"/>
            </a:xfrm>
          </p:grpSpPr>
          <p:grpSp>
            <p:nvGrpSpPr>
              <p:cNvPr id="53344" name="Group 96"/>
              <p:cNvGrpSpPr>
                <a:grpSpLocks/>
              </p:cNvGrpSpPr>
              <p:nvPr/>
            </p:nvGrpSpPr>
            <p:grpSpPr bwMode="auto">
              <a:xfrm>
                <a:off x="836" y="2270"/>
                <a:ext cx="178" cy="209"/>
                <a:chOff x="836" y="2270"/>
                <a:chExt cx="178" cy="209"/>
              </a:xfrm>
            </p:grpSpPr>
            <p:sp>
              <p:nvSpPr>
                <p:cNvPr id="53341" name="Line 93"/>
                <p:cNvSpPr>
                  <a:spLocks noChangeShapeType="1"/>
                </p:cNvSpPr>
                <p:nvPr/>
              </p:nvSpPr>
              <p:spPr bwMode="auto">
                <a:xfrm>
                  <a:off x="836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2" name="Freeform 94"/>
                <p:cNvSpPr>
                  <a:spLocks/>
                </p:cNvSpPr>
                <p:nvPr/>
              </p:nvSpPr>
              <p:spPr bwMode="auto">
                <a:xfrm>
                  <a:off x="848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3" name="Freeform 95"/>
                <p:cNvSpPr>
                  <a:spLocks/>
                </p:cNvSpPr>
                <p:nvPr/>
              </p:nvSpPr>
              <p:spPr bwMode="auto">
                <a:xfrm>
                  <a:off x="946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48" name="Group 100"/>
              <p:cNvGrpSpPr>
                <a:grpSpLocks/>
              </p:cNvGrpSpPr>
              <p:nvPr/>
            </p:nvGrpSpPr>
            <p:grpSpPr bwMode="auto">
              <a:xfrm>
                <a:off x="1030" y="2270"/>
                <a:ext cx="177" cy="209"/>
                <a:chOff x="1030" y="2270"/>
                <a:chExt cx="177" cy="209"/>
              </a:xfrm>
            </p:grpSpPr>
            <p:sp>
              <p:nvSpPr>
                <p:cNvPr id="53345" name="Line 97"/>
                <p:cNvSpPr>
                  <a:spLocks noChangeShapeType="1"/>
                </p:cNvSpPr>
                <p:nvPr/>
              </p:nvSpPr>
              <p:spPr bwMode="auto">
                <a:xfrm>
                  <a:off x="1030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6" name="Freeform 98"/>
                <p:cNvSpPr>
                  <a:spLocks/>
                </p:cNvSpPr>
                <p:nvPr/>
              </p:nvSpPr>
              <p:spPr bwMode="auto">
                <a:xfrm>
                  <a:off x="1042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7" name="Freeform 99"/>
                <p:cNvSpPr>
                  <a:spLocks/>
                </p:cNvSpPr>
                <p:nvPr/>
              </p:nvSpPr>
              <p:spPr bwMode="auto">
                <a:xfrm>
                  <a:off x="1141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52" name="Group 104"/>
              <p:cNvGrpSpPr>
                <a:grpSpLocks/>
              </p:cNvGrpSpPr>
              <p:nvPr/>
            </p:nvGrpSpPr>
            <p:grpSpPr bwMode="auto">
              <a:xfrm>
                <a:off x="1225" y="2270"/>
                <a:ext cx="178" cy="209"/>
                <a:chOff x="1225" y="2270"/>
                <a:chExt cx="178" cy="209"/>
              </a:xfrm>
            </p:grpSpPr>
            <p:sp>
              <p:nvSpPr>
                <p:cNvPr id="53349" name="Line 101"/>
                <p:cNvSpPr>
                  <a:spLocks noChangeShapeType="1"/>
                </p:cNvSpPr>
                <p:nvPr/>
              </p:nvSpPr>
              <p:spPr bwMode="auto">
                <a:xfrm>
                  <a:off x="1225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0" name="Freeform 102"/>
                <p:cNvSpPr>
                  <a:spLocks/>
                </p:cNvSpPr>
                <p:nvPr/>
              </p:nvSpPr>
              <p:spPr bwMode="auto">
                <a:xfrm>
                  <a:off x="1237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1" name="Freeform 103"/>
                <p:cNvSpPr>
                  <a:spLocks/>
                </p:cNvSpPr>
                <p:nvPr/>
              </p:nvSpPr>
              <p:spPr bwMode="auto">
                <a:xfrm>
                  <a:off x="1335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3371" name="Group 123"/>
            <p:cNvGrpSpPr>
              <a:grpSpLocks/>
            </p:cNvGrpSpPr>
            <p:nvPr/>
          </p:nvGrpSpPr>
          <p:grpSpPr bwMode="auto">
            <a:xfrm>
              <a:off x="1553" y="2270"/>
              <a:ext cx="906" cy="209"/>
              <a:chOff x="1553" y="2270"/>
              <a:chExt cx="906" cy="209"/>
            </a:xfrm>
          </p:grpSpPr>
          <p:grpSp>
            <p:nvGrpSpPr>
              <p:cNvPr id="53357" name="Group 109"/>
              <p:cNvGrpSpPr>
                <a:grpSpLocks/>
              </p:cNvGrpSpPr>
              <p:nvPr/>
            </p:nvGrpSpPr>
            <p:grpSpPr bwMode="auto">
              <a:xfrm>
                <a:off x="1553" y="2270"/>
                <a:ext cx="177" cy="209"/>
                <a:chOff x="1553" y="2270"/>
                <a:chExt cx="177" cy="209"/>
              </a:xfrm>
            </p:grpSpPr>
            <p:sp>
              <p:nvSpPr>
                <p:cNvPr id="53354" name="Line 106"/>
                <p:cNvSpPr>
                  <a:spLocks noChangeShapeType="1"/>
                </p:cNvSpPr>
                <p:nvPr/>
              </p:nvSpPr>
              <p:spPr bwMode="auto">
                <a:xfrm>
                  <a:off x="1553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5" name="Freeform 107"/>
                <p:cNvSpPr>
                  <a:spLocks/>
                </p:cNvSpPr>
                <p:nvPr/>
              </p:nvSpPr>
              <p:spPr bwMode="auto">
                <a:xfrm>
                  <a:off x="1565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6" name="Freeform 108"/>
                <p:cNvSpPr>
                  <a:spLocks/>
                </p:cNvSpPr>
                <p:nvPr/>
              </p:nvSpPr>
              <p:spPr bwMode="auto">
                <a:xfrm>
                  <a:off x="1664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70" name="Group 122"/>
              <p:cNvGrpSpPr>
                <a:grpSpLocks/>
              </p:cNvGrpSpPr>
              <p:nvPr/>
            </p:nvGrpSpPr>
            <p:grpSpPr bwMode="auto">
              <a:xfrm>
                <a:off x="1892" y="2270"/>
                <a:ext cx="567" cy="209"/>
                <a:chOff x="1892" y="2270"/>
                <a:chExt cx="567" cy="209"/>
              </a:xfrm>
            </p:grpSpPr>
            <p:grpSp>
              <p:nvGrpSpPr>
                <p:cNvPr id="53361" name="Group 113"/>
                <p:cNvGrpSpPr>
                  <a:grpSpLocks/>
                </p:cNvGrpSpPr>
                <p:nvPr/>
              </p:nvGrpSpPr>
              <p:grpSpPr bwMode="auto">
                <a:xfrm>
                  <a:off x="1892" y="2270"/>
                  <a:ext cx="178" cy="209"/>
                  <a:chOff x="1892" y="2270"/>
                  <a:chExt cx="178" cy="209"/>
                </a:xfrm>
              </p:grpSpPr>
              <p:sp>
                <p:nvSpPr>
                  <p:cNvPr id="53358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59" name="Freeform 111"/>
                  <p:cNvSpPr>
                    <a:spLocks/>
                  </p:cNvSpPr>
                  <p:nvPr/>
                </p:nvSpPr>
                <p:spPr bwMode="auto">
                  <a:xfrm>
                    <a:off x="1904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0" name="Freeform 112"/>
                  <p:cNvSpPr>
                    <a:spLocks/>
                  </p:cNvSpPr>
                  <p:nvPr/>
                </p:nvSpPr>
                <p:spPr bwMode="auto">
                  <a:xfrm>
                    <a:off x="2002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365" name="Group 117"/>
                <p:cNvGrpSpPr>
                  <a:grpSpLocks/>
                </p:cNvGrpSpPr>
                <p:nvPr/>
              </p:nvGrpSpPr>
              <p:grpSpPr bwMode="auto">
                <a:xfrm>
                  <a:off x="2086" y="2270"/>
                  <a:ext cx="177" cy="209"/>
                  <a:chOff x="2086" y="2270"/>
                  <a:chExt cx="177" cy="209"/>
                </a:xfrm>
              </p:grpSpPr>
              <p:sp>
                <p:nvSpPr>
                  <p:cNvPr id="53362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247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3" name="Freeform 115"/>
                  <p:cNvSpPr>
                    <a:spLocks/>
                  </p:cNvSpPr>
                  <p:nvPr/>
                </p:nvSpPr>
                <p:spPr bwMode="auto">
                  <a:xfrm>
                    <a:off x="2098" y="227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4" name="Freeform 116"/>
                  <p:cNvSpPr>
                    <a:spLocks/>
                  </p:cNvSpPr>
                  <p:nvPr/>
                </p:nvSpPr>
                <p:spPr bwMode="auto">
                  <a:xfrm>
                    <a:off x="2197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369" name="Group 121"/>
                <p:cNvGrpSpPr>
                  <a:grpSpLocks/>
                </p:cNvGrpSpPr>
                <p:nvPr/>
              </p:nvGrpSpPr>
              <p:grpSpPr bwMode="auto">
                <a:xfrm>
                  <a:off x="2281" y="2270"/>
                  <a:ext cx="178" cy="209"/>
                  <a:chOff x="2281" y="2270"/>
                  <a:chExt cx="178" cy="209"/>
                </a:xfrm>
              </p:grpSpPr>
              <p:sp>
                <p:nvSpPr>
                  <p:cNvPr id="53366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7" name="Freeform 119"/>
                  <p:cNvSpPr>
                    <a:spLocks/>
                  </p:cNvSpPr>
                  <p:nvPr/>
                </p:nvSpPr>
                <p:spPr bwMode="auto">
                  <a:xfrm>
                    <a:off x="2293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8" name="Freeform 120"/>
                  <p:cNvSpPr>
                    <a:spLocks/>
                  </p:cNvSpPr>
                  <p:nvPr/>
                </p:nvSpPr>
                <p:spPr bwMode="auto">
                  <a:xfrm>
                    <a:off x="2391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53372" name="Line 124"/>
            <p:cNvSpPr>
              <a:spLocks noChangeShapeType="1"/>
            </p:cNvSpPr>
            <p:nvPr/>
          </p:nvSpPr>
          <p:spPr bwMode="auto">
            <a:xfrm>
              <a:off x="2549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3" name="Line 125"/>
            <p:cNvSpPr>
              <a:spLocks noChangeShapeType="1"/>
            </p:cNvSpPr>
            <p:nvPr/>
          </p:nvSpPr>
          <p:spPr bwMode="auto">
            <a:xfrm>
              <a:off x="2744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4" name="Line 126"/>
            <p:cNvSpPr>
              <a:spLocks noChangeShapeType="1"/>
            </p:cNvSpPr>
            <p:nvPr/>
          </p:nvSpPr>
          <p:spPr bwMode="auto">
            <a:xfrm>
              <a:off x="2938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5" name="Line 127"/>
            <p:cNvSpPr>
              <a:spLocks noChangeShapeType="1"/>
            </p:cNvSpPr>
            <p:nvPr/>
          </p:nvSpPr>
          <p:spPr bwMode="auto">
            <a:xfrm>
              <a:off x="3133" y="247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6" name="Line 128"/>
            <p:cNvSpPr>
              <a:spLocks noChangeShapeType="1"/>
            </p:cNvSpPr>
            <p:nvPr/>
          </p:nvSpPr>
          <p:spPr bwMode="auto">
            <a:xfrm>
              <a:off x="3327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3386" name="Group 138"/>
            <p:cNvGrpSpPr>
              <a:grpSpLocks/>
            </p:cNvGrpSpPr>
            <p:nvPr/>
          </p:nvGrpSpPr>
          <p:grpSpPr bwMode="auto">
            <a:xfrm>
              <a:off x="3623" y="2479"/>
              <a:ext cx="1951" cy="0"/>
              <a:chOff x="3623" y="2479"/>
              <a:chExt cx="1951" cy="0"/>
            </a:xfrm>
          </p:grpSpPr>
          <p:sp>
            <p:nvSpPr>
              <p:cNvPr id="53377" name="Line 129"/>
              <p:cNvSpPr>
                <a:spLocks noChangeShapeType="1"/>
              </p:cNvSpPr>
              <p:nvPr/>
            </p:nvSpPr>
            <p:spPr bwMode="auto">
              <a:xfrm>
                <a:off x="362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78" name="Line 130"/>
              <p:cNvSpPr>
                <a:spLocks noChangeShapeType="1"/>
              </p:cNvSpPr>
              <p:nvPr/>
            </p:nvSpPr>
            <p:spPr bwMode="auto">
              <a:xfrm>
                <a:off x="3961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79" name="Line 131"/>
              <p:cNvSpPr>
                <a:spLocks noChangeShapeType="1"/>
              </p:cNvSpPr>
              <p:nvPr/>
            </p:nvSpPr>
            <p:spPr bwMode="auto">
              <a:xfrm>
                <a:off x="4156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0" name="Line 132"/>
              <p:cNvSpPr>
                <a:spLocks noChangeShapeType="1"/>
              </p:cNvSpPr>
              <p:nvPr/>
            </p:nvSpPr>
            <p:spPr bwMode="auto">
              <a:xfrm>
                <a:off x="4350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1" name="Line 133"/>
              <p:cNvSpPr>
                <a:spLocks noChangeShapeType="1"/>
              </p:cNvSpPr>
              <p:nvPr/>
            </p:nvSpPr>
            <p:spPr bwMode="auto">
              <a:xfrm>
                <a:off x="4619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2" name="Line 134"/>
              <p:cNvSpPr>
                <a:spLocks noChangeShapeType="1"/>
              </p:cNvSpPr>
              <p:nvPr/>
            </p:nvSpPr>
            <p:spPr bwMode="auto">
              <a:xfrm>
                <a:off x="481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3" name="Line 135"/>
              <p:cNvSpPr>
                <a:spLocks noChangeShapeType="1"/>
              </p:cNvSpPr>
              <p:nvPr/>
            </p:nvSpPr>
            <p:spPr bwMode="auto">
              <a:xfrm>
                <a:off x="5008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4" name="Line 136"/>
              <p:cNvSpPr>
                <a:spLocks noChangeShapeType="1"/>
              </p:cNvSpPr>
              <p:nvPr/>
            </p:nvSpPr>
            <p:spPr bwMode="auto">
              <a:xfrm>
                <a:off x="520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5" name="Line 137"/>
              <p:cNvSpPr>
                <a:spLocks noChangeShapeType="1"/>
              </p:cNvSpPr>
              <p:nvPr/>
            </p:nvSpPr>
            <p:spPr bwMode="auto">
              <a:xfrm>
                <a:off x="5396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97" name="Group 149"/>
            <p:cNvGrpSpPr>
              <a:grpSpLocks/>
            </p:cNvGrpSpPr>
            <p:nvPr/>
          </p:nvGrpSpPr>
          <p:grpSpPr bwMode="auto">
            <a:xfrm>
              <a:off x="2560" y="2270"/>
              <a:ext cx="838" cy="194"/>
              <a:chOff x="2560" y="2270"/>
              <a:chExt cx="838" cy="194"/>
            </a:xfrm>
          </p:grpSpPr>
          <p:sp>
            <p:nvSpPr>
              <p:cNvPr id="53387" name="Freeform 139"/>
              <p:cNvSpPr>
                <a:spLocks/>
              </p:cNvSpPr>
              <p:nvPr/>
            </p:nvSpPr>
            <p:spPr bwMode="auto">
              <a:xfrm>
                <a:off x="3145" y="227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8" name="Freeform 140"/>
              <p:cNvSpPr>
                <a:spLocks/>
              </p:cNvSpPr>
              <p:nvPr/>
            </p:nvSpPr>
            <p:spPr bwMode="auto">
              <a:xfrm>
                <a:off x="3339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3396" name="Group 148"/>
              <p:cNvGrpSpPr>
                <a:grpSpLocks/>
              </p:cNvGrpSpPr>
              <p:nvPr/>
            </p:nvGrpSpPr>
            <p:grpSpPr bwMode="auto">
              <a:xfrm>
                <a:off x="2560" y="2270"/>
                <a:ext cx="545" cy="194"/>
                <a:chOff x="2560" y="2270"/>
                <a:chExt cx="545" cy="194"/>
              </a:xfrm>
            </p:grpSpPr>
            <p:sp>
              <p:nvSpPr>
                <p:cNvPr id="53389" name="Freeform 141"/>
                <p:cNvSpPr>
                  <a:spLocks/>
                </p:cNvSpPr>
                <p:nvPr/>
              </p:nvSpPr>
              <p:spPr bwMode="auto">
                <a:xfrm>
                  <a:off x="2560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90" name="Freeform 142"/>
                <p:cNvSpPr>
                  <a:spLocks/>
                </p:cNvSpPr>
                <p:nvPr/>
              </p:nvSpPr>
              <p:spPr bwMode="auto">
                <a:xfrm>
                  <a:off x="2658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91" name="Freeform 143"/>
                <p:cNvSpPr>
                  <a:spLocks/>
                </p:cNvSpPr>
                <p:nvPr/>
              </p:nvSpPr>
              <p:spPr bwMode="auto">
                <a:xfrm>
                  <a:off x="2754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92" name="Freeform 144"/>
                <p:cNvSpPr>
                  <a:spLocks/>
                </p:cNvSpPr>
                <p:nvPr/>
              </p:nvSpPr>
              <p:spPr bwMode="auto">
                <a:xfrm>
                  <a:off x="2853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53395" name="Group 147"/>
                <p:cNvGrpSpPr>
                  <a:grpSpLocks/>
                </p:cNvGrpSpPr>
                <p:nvPr/>
              </p:nvGrpSpPr>
              <p:grpSpPr bwMode="auto">
                <a:xfrm>
                  <a:off x="2948" y="2270"/>
                  <a:ext cx="157" cy="194"/>
                  <a:chOff x="2948" y="2270"/>
                  <a:chExt cx="157" cy="194"/>
                </a:xfrm>
              </p:grpSpPr>
              <p:sp>
                <p:nvSpPr>
                  <p:cNvPr id="53393" name="Freeform 145"/>
                  <p:cNvSpPr>
                    <a:spLocks/>
                  </p:cNvSpPr>
                  <p:nvPr/>
                </p:nvSpPr>
                <p:spPr bwMode="auto">
                  <a:xfrm>
                    <a:off x="2948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94" name="Freeform 146"/>
                  <p:cNvSpPr>
                    <a:spLocks/>
                  </p:cNvSpPr>
                  <p:nvPr/>
                </p:nvSpPr>
                <p:spPr bwMode="auto">
                  <a:xfrm>
                    <a:off x="3047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53412" name="AutoShape 164"/>
          <p:cNvSpPr>
            <a:spLocks/>
          </p:cNvSpPr>
          <p:nvPr/>
        </p:nvSpPr>
        <p:spPr bwMode="auto">
          <a:xfrm rot="5400000">
            <a:off x="7800975" y="3724275"/>
            <a:ext cx="438150" cy="1543050"/>
          </a:xfrm>
          <a:prstGeom prst="rightBrace">
            <a:avLst>
              <a:gd name="adj1" fmla="val 29348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53414" name="Group 166"/>
          <p:cNvGrpSpPr>
            <a:grpSpLocks/>
          </p:cNvGrpSpPr>
          <p:nvPr/>
        </p:nvGrpSpPr>
        <p:grpSpPr bwMode="auto">
          <a:xfrm>
            <a:off x="5686426" y="4029077"/>
            <a:ext cx="1414463" cy="1371601"/>
            <a:chOff x="2622" y="2538"/>
            <a:chExt cx="891" cy="864"/>
          </a:xfrm>
        </p:grpSpPr>
        <p:sp>
          <p:nvSpPr>
            <p:cNvPr id="53403" name="Rectangle 155"/>
            <p:cNvSpPr>
              <a:spLocks noChangeArrowheads="1"/>
            </p:cNvSpPr>
            <p:nvPr/>
          </p:nvSpPr>
          <p:spPr bwMode="auto">
            <a:xfrm>
              <a:off x="2622" y="2785"/>
              <a:ext cx="891" cy="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dirty="0" err="1">
                  <a:solidFill>
                    <a:srgbClr val="FFFF00"/>
                  </a:solidFill>
                  <a:latin typeface="Comic Sans MS" panose="030F0702030302020204" pitchFamily="66" charset="0"/>
                </a:rPr>
                <a:t>two</a:t>
              </a:r>
              <a:endParaRPr lang="tr-TR" altLang="tr-TR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dirty="0" err="1">
                  <a:solidFill>
                    <a:srgbClr val="FFFF00"/>
                  </a:solidFill>
                  <a:latin typeface="Comic Sans MS" panose="030F0702030302020204" pitchFamily="66" charset="0"/>
                </a:rPr>
                <a:t>unpaired</a:t>
              </a:r>
              <a:endParaRPr lang="tr-TR" altLang="tr-TR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dirty="0" err="1">
                  <a:solidFill>
                    <a:srgbClr val="FFFF00"/>
                  </a:solidFill>
                  <a:latin typeface="Comic Sans MS" panose="030F0702030302020204" pitchFamily="66" charset="0"/>
                </a:rPr>
                <a:t>electron</a:t>
              </a:r>
              <a:endParaRPr lang="en-US" altLang="tr-TR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3413" name="AutoShape 165"/>
            <p:cNvSpPr>
              <a:spLocks/>
            </p:cNvSpPr>
            <p:nvPr/>
          </p:nvSpPr>
          <p:spPr bwMode="auto">
            <a:xfrm rot="5400000">
              <a:off x="3180" y="2484"/>
              <a:ext cx="276" cy="384"/>
            </a:xfrm>
            <a:prstGeom prst="rightBrace">
              <a:avLst>
                <a:gd name="adj1" fmla="val 11594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 useBgFill="1">
        <p:nvSpPr>
          <p:cNvPr id="53411" name="Rectangle 163"/>
          <p:cNvSpPr>
            <a:spLocks noChangeArrowheads="1"/>
          </p:cNvSpPr>
          <p:nvPr/>
        </p:nvSpPr>
        <p:spPr bwMode="auto">
          <a:xfrm>
            <a:off x="7634289" y="4705351"/>
            <a:ext cx="698909" cy="43768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00"/>
                </a:solidFill>
                <a:latin typeface="Comic Sans MS" panose="030F0702030302020204" pitchFamily="66" charset="0"/>
              </a:rPr>
              <a:t>sp</a:t>
            </a:r>
            <a:r>
              <a:rPr lang="en-US" altLang="tr-TR" sz="28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4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12" grpId="0" animBg="1"/>
      <p:bldP spid="5341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 dirty="0"/>
              <a:t>Tetra</a:t>
            </a:r>
            <a:r>
              <a:rPr lang="tr-TR" altLang="tr-TR" sz="4000" dirty="0"/>
              <a:t>k</a:t>
            </a:r>
            <a:r>
              <a:rPr lang="en-US" altLang="tr-TR" sz="4000" dirty="0" err="1" smtClean="0"/>
              <a:t>loroni</a:t>
            </a:r>
            <a:r>
              <a:rPr lang="tr-TR" altLang="tr-TR" sz="4000" dirty="0" smtClean="0"/>
              <a:t>c</a:t>
            </a:r>
            <a:r>
              <a:rPr lang="en-US" altLang="tr-TR" sz="4000" dirty="0" err="1" smtClean="0"/>
              <a:t>kelat</a:t>
            </a:r>
            <a:r>
              <a:rPr lang="tr-TR" altLang="tr-TR" sz="4000" dirty="0" smtClean="0"/>
              <a:t>e</a:t>
            </a:r>
            <a:r>
              <a:rPr lang="en-US" altLang="tr-TR" sz="4000" dirty="0" smtClean="0"/>
              <a:t>(II</a:t>
            </a:r>
            <a:r>
              <a:rPr lang="en-US" altLang="tr-TR" sz="4000" dirty="0"/>
              <a:t>) </a:t>
            </a:r>
            <a:r>
              <a:rPr lang="tr-TR" altLang="tr-TR" sz="4000" dirty="0" err="1" smtClean="0"/>
              <a:t>İon</a:t>
            </a:r>
            <a:r>
              <a:rPr lang="en-US" altLang="tr-TR" dirty="0" smtClean="0"/>
              <a:t> </a:t>
            </a:r>
            <a:r>
              <a:rPr lang="en-US" altLang="tr-TR" dirty="0"/>
              <a:t/>
            </a:r>
            <a:br>
              <a:rPr lang="en-US" altLang="tr-TR" dirty="0"/>
            </a:br>
            <a:r>
              <a:rPr lang="en-US" altLang="tr-TR" sz="3200" dirty="0"/>
              <a:t>[NiCl</a:t>
            </a:r>
            <a:r>
              <a:rPr lang="en-US" altLang="tr-TR" sz="3200" b="1" baseline="-25000" dirty="0"/>
              <a:t>4</a:t>
            </a:r>
            <a:r>
              <a:rPr lang="en-US" altLang="tr-TR" sz="3200" dirty="0"/>
              <a:t>]</a:t>
            </a:r>
            <a:r>
              <a:rPr lang="en-US" altLang="tr-TR" sz="3200" b="1" baseline="30000" dirty="0"/>
              <a:t>2</a:t>
            </a:r>
            <a:r>
              <a:rPr lang="en-US" altLang="tr-TR" sz="3200" b="1" baseline="30000" dirty="0">
                <a:latin typeface="Times New Roman" panose="02020603050405020304" pitchFamily="18" charset="0"/>
              </a:rPr>
              <a:t>–</a:t>
            </a:r>
          </a:p>
        </p:txBody>
      </p:sp>
      <p:grpSp>
        <p:nvGrpSpPr>
          <p:cNvPr id="55314" name="Group 18"/>
          <p:cNvGrpSpPr>
            <a:grpSpLocks/>
          </p:cNvGrpSpPr>
          <p:nvPr/>
        </p:nvGrpSpPr>
        <p:grpSpPr bwMode="auto">
          <a:xfrm>
            <a:off x="8129589" y="4371981"/>
            <a:ext cx="915987" cy="733426"/>
            <a:chOff x="4161" y="2754"/>
            <a:chExt cx="577" cy="462"/>
          </a:xfrm>
        </p:grpSpPr>
        <p:sp>
          <p:nvSpPr>
            <p:cNvPr id="55300" name="Rectangle 4"/>
            <p:cNvSpPr>
              <a:spLocks noChangeArrowheads="1"/>
            </p:cNvSpPr>
            <p:nvPr/>
          </p:nvSpPr>
          <p:spPr bwMode="auto">
            <a:xfrm>
              <a:off x="4295" y="2820"/>
              <a:ext cx="34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Cl</a:t>
              </a:r>
            </a:p>
          </p:txBody>
        </p:sp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4161" y="2841"/>
              <a:ext cx="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5304" name="Group 8"/>
            <p:cNvGrpSpPr>
              <a:grpSpLocks/>
            </p:cNvGrpSpPr>
            <p:nvPr/>
          </p:nvGrpSpPr>
          <p:grpSpPr bwMode="auto">
            <a:xfrm>
              <a:off x="4553" y="2791"/>
              <a:ext cx="185" cy="387"/>
              <a:chOff x="4553" y="2791"/>
              <a:chExt cx="185" cy="387"/>
            </a:xfrm>
          </p:grpSpPr>
          <p:sp>
            <p:nvSpPr>
              <p:cNvPr id="55302" name="Rectangle 6"/>
              <p:cNvSpPr>
                <a:spLocks noChangeArrowheads="1"/>
              </p:cNvSpPr>
              <p:nvPr/>
            </p:nvSpPr>
            <p:spPr bwMode="auto">
              <a:xfrm>
                <a:off x="4553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03" name="Rectangle 7"/>
              <p:cNvSpPr>
                <a:spLocks noChangeArrowheads="1"/>
              </p:cNvSpPr>
              <p:nvPr/>
            </p:nvSpPr>
            <p:spPr bwMode="auto">
              <a:xfrm>
                <a:off x="4553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55307" name="Group 11"/>
            <p:cNvGrpSpPr>
              <a:grpSpLocks/>
            </p:cNvGrpSpPr>
            <p:nvPr/>
          </p:nvGrpSpPr>
          <p:grpSpPr bwMode="auto">
            <a:xfrm>
              <a:off x="4274" y="3031"/>
              <a:ext cx="387" cy="185"/>
              <a:chOff x="4274" y="3031"/>
              <a:chExt cx="387" cy="185"/>
            </a:xfrm>
          </p:grpSpPr>
          <p:sp>
            <p:nvSpPr>
              <p:cNvPr id="55305" name="Rectangle 9"/>
              <p:cNvSpPr>
                <a:spLocks noChangeArrowheads="1"/>
              </p:cNvSpPr>
              <p:nvPr/>
            </p:nvSpPr>
            <p:spPr bwMode="auto">
              <a:xfrm rot="5400000">
                <a:off x="4423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06" name="Rectangle 10"/>
              <p:cNvSpPr>
                <a:spLocks noChangeArrowheads="1"/>
              </p:cNvSpPr>
              <p:nvPr/>
            </p:nvSpPr>
            <p:spPr bwMode="auto">
              <a:xfrm rot="5400000">
                <a:off x="4327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55310" name="Group 14"/>
            <p:cNvGrpSpPr>
              <a:grpSpLocks/>
            </p:cNvGrpSpPr>
            <p:nvPr/>
          </p:nvGrpSpPr>
          <p:grpSpPr bwMode="auto">
            <a:xfrm>
              <a:off x="4276" y="2754"/>
              <a:ext cx="387" cy="185"/>
              <a:chOff x="4276" y="2754"/>
              <a:chExt cx="387" cy="185"/>
            </a:xfrm>
          </p:grpSpPr>
          <p:sp>
            <p:nvSpPr>
              <p:cNvPr id="55308" name="Rectangle 12"/>
              <p:cNvSpPr>
                <a:spLocks noChangeArrowheads="1"/>
              </p:cNvSpPr>
              <p:nvPr/>
            </p:nvSpPr>
            <p:spPr bwMode="auto">
              <a:xfrm rot="16200000">
                <a:off x="4329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09" name="Rectangle 13"/>
              <p:cNvSpPr>
                <a:spLocks noChangeArrowheads="1"/>
              </p:cNvSpPr>
              <p:nvPr/>
            </p:nvSpPr>
            <p:spPr bwMode="auto">
              <a:xfrm rot="16200000">
                <a:off x="4425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55313" name="Group 17"/>
            <p:cNvGrpSpPr>
              <a:grpSpLocks/>
            </p:cNvGrpSpPr>
            <p:nvPr/>
          </p:nvGrpSpPr>
          <p:grpSpPr bwMode="auto">
            <a:xfrm>
              <a:off x="4220" y="2791"/>
              <a:ext cx="185" cy="387"/>
              <a:chOff x="4220" y="2791"/>
              <a:chExt cx="185" cy="387"/>
            </a:xfrm>
          </p:grpSpPr>
          <p:sp>
            <p:nvSpPr>
              <p:cNvPr id="55311" name="Rectangle 15"/>
              <p:cNvSpPr>
                <a:spLocks noChangeArrowheads="1"/>
              </p:cNvSpPr>
              <p:nvPr/>
            </p:nvSpPr>
            <p:spPr bwMode="auto">
              <a:xfrm>
                <a:off x="422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12" name="Rectangle 16"/>
              <p:cNvSpPr>
                <a:spLocks noChangeArrowheads="1"/>
              </p:cNvSpPr>
              <p:nvPr/>
            </p:nvSpPr>
            <p:spPr bwMode="auto">
              <a:xfrm>
                <a:off x="422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55315" name="Freeform 19"/>
          <p:cNvSpPr>
            <a:spLocks/>
          </p:cNvSpPr>
          <p:nvPr/>
        </p:nvSpPr>
        <p:spPr bwMode="auto">
          <a:xfrm>
            <a:off x="7429501" y="3276600"/>
            <a:ext cx="949325" cy="1277938"/>
          </a:xfrm>
          <a:custGeom>
            <a:avLst/>
            <a:gdLst>
              <a:gd name="T0" fmla="*/ 0 w 598"/>
              <a:gd name="T1" fmla="*/ 0 h 805"/>
              <a:gd name="T2" fmla="*/ 0 w 598"/>
              <a:gd name="T3" fmla="*/ 72 h 805"/>
              <a:gd name="T4" fmla="*/ 3 w 598"/>
              <a:gd name="T5" fmla="*/ 174 h 805"/>
              <a:gd name="T6" fmla="*/ 23 w 598"/>
              <a:gd name="T7" fmla="*/ 264 h 805"/>
              <a:gd name="T8" fmla="*/ 53 w 598"/>
              <a:gd name="T9" fmla="*/ 342 h 805"/>
              <a:gd name="T10" fmla="*/ 92 w 598"/>
              <a:gd name="T11" fmla="*/ 396 h 805"/>
              <a:gd name="T12" fmla="*/ 138 w 598"/>
              <a:gd name="T13" fmla="*/ 420 h 805"/>
              <a:gd name="T14" fmla="*/ 202 w 598"/>
              <a:gd name="T15" fmla="*/ 438 h 805"/>
              <a:gd name="T16" fmla="*/ 257 w 598"/>
              <a:gd name="T17" fmla="*/ 453 h 805"/>
              <a:gd name="T18" fmla="*/ 311 w 598"/>
              <a:gd name="T19" fmla="*/ 465 h 805"/>
              <a:gd name="T20" fmla="*/ 370 w 598"/>
              <a:gd name="T21" fmla="*/ 483 h 805"/>
              <a:gd name="T22" fmla="*/ 425 w 598"/>
              <a:gd name="T23" fmla="*/ 492 h 805"/>
              <a:gd name="T24" fmla="*/ 469 w 598"/>
              <a:gd name="T25" fmla="*/ 522 h 805"/>
              <a:gd name="T26" fmla="*/ 501 w 598"/>
              <a:gd name="T27" fmla="*/ 543 h 805"/>
              <a:gd name="T28" fmla="*/ 523 w 598"/>
              <a:gd name="T29" fmla="*/ 564 h 805"/>
              <a:gd name="T30" fmla="*/ 545 w 598"/>
              <a:gd name="T31" fmla="*/ 594 h 805"/>
              <a:gd name="T32" fmla="*/ 569 w 598"/>
              <a:gd name="T33" fmla="*/ 636 h 805"/>
              <a:gd name="T34" fmla="*/ 587 w 598"/>
              <a:gd name="T35" fmla="*/ 672 h 805"/>
              <a:gd name="T36" fmla="*/ 597 w 598"/>
              <a:gd name="T37" fmla="*/ 708 h 805"/>
              <a:gd name="T38" fmla="*/ 597 w 598"/>
              <a:gd name="T39" fmla="*/ 744 h 805"/>
              <a:gd name="T40" fmla="*/ 597 w 598"/>
              <a:gd name="T41" fmla="*/ 780 h 805"/>
              <a:gd name="T42" fmla="*/ 597 w 598"/>
              <a:gd name="T43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8" h="805">
                <a:moveTo>
                  <a:pt x="0" y="0"/>
                </a:moveTo>
                <a:lnTo>
                  <a:pt x="0" y="72"/>
                </a:lnTo>
                <a:lnTo>
                  <a:pt x="3" y="174"/>
                </a:lnTo>
                <a:lnTo>
                  <a:pt x="23" y="264"/>
                </a:lnTo>
                <a:lnTo>
                  <a:pt x="53" y="342"/>
                </a:lnTo>
                <a:lnTo>
                  <a:pt x="92" y="396"/>
                </a:lnTo>
                <a:lnTo>
                  <a:pt x="138" y="420"/>
                </a:lnTo>
                <a:lnTo>
                  <a:pt x="202" y="438"/>
                </a:lnTo>
                <a:lnTo>
                  <a:pt x="257" y="453"/>
                </a:lnTo>
                <a:lnTo>
                  <a:pt x="311" y="465"/>
                </a:lnTo>
                <a:lnTo>
                  <a:pt x="370" y="483"/>
                </a:lnTo>
                <a:lnTo>
                  <a:pt x="425" y="492"/>
                </a:lnTo>
                <a:lnTo>
                  <a:pt x="469" y="522"/>
                </a:lnTo>
                <a:lnTo>
                  <a:pt x="501" y="543"/>
                </a:lnTo>
                <a:lnTo>
                  <a:pt x="523" y="564"/>
                </a:lnTo>
                <a:lnTo>
                  <a:pt x="545" y="594"/>
                </a:lnTo>
                <a:lnTo>
                  <a:pt x="569" y="636"/>
                </a:lnTo>
                <a:lnTo>
                  <a:pt x="587" y="672"/>
                </a:lnTo>
                <a:lnTo>
                  <a:pt x="597" y="708"/>
                </a:lnTo>
                <a:lnTo>
                  <a:pt x="597" y="744"/>
                </a:lnTo>
                <a:lnTo>
                  <a:pt x="597" y="780"/>
                </a:lnTo>
                <a:lnTo>
                  <a:pt x="597" y="804"/>
                </a:ln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55323" name="Group 27"/>
          <p:cNvGrpSpPr>
            <a:grpSpLocks/>
          </p:cNvGrpSpPr>
          <p:nvPr/>
        </p:nvGrpSpPr>
        <p:grpSpPr bwMode="auto">
          <a:xfrm>
            <a:off x="7278689" y="3173413"/>
            <a:ext cx="1976437" cy="0"/>
            <a:chOff x="3625" y="1999"/>
            <a:chExt cx="1245" cy="0"/>
          </a:xfrm>
        </p:grpSpPr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3625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>
              <a:off x="381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>
              <a:off x="4013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5322" name="Group 26"/>
            <p:cNvGrpSpPr>
              <a:grpSpLocks/>
            </p:cNvGrpSpPr>
            <p:nvPr/>
          </p:nvGrpSpPr>
          <p:grpSpPr bwMode="auto">
            <a:xfrm>
              <a:off x="4210" y="1999"/>
              <a:ext cx="660" cy="0"/>
              <a:chOff x="4210" y="1999"/>
              <a:chExt cx="660" cy="0"/>
            </a:xfrm>
          </p:grpSpPr>
          <p:sp>
            <p:nvSpPr>
              <p:cNvPr id="55319" name="Line 23"/>
              <p:cNvSpPr>
                <a:spLocks noChangeShapeType="1"/>
              </p:cNvSpPr>
              <p:nvPr/>
            </p:nvSpPr>
            <p:spPr bwMode="auto">
              <a:xfrm>
                <a:off x="421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0" name="Line 24"/>
              <p:cNvSpPr>
                <a:spLocks noChangeShapeType="1"/>
              </p:cNvSpPr>
              <p:nvPr/>
            </p:nvSpPr>
            <p:spPr bwMode="auto">
              <a:xfrm>
                <a:off x="449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1" name="Line 25"/>
              <p:cNvSpPr>
                <a:spLocks noChangeShapeType="1"/>
              </p:cNvSpPr>
              <p:nvPr/>
            </p:nvSpPr>
            <p:spPr bwMode="auto">
              <a:xfrm>
                <a:off x="469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573964" y="3184526"/>
            <a:ext cx="6588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</a:rPr>
              <a:t>sp</a:t>
            </a:r>
            <a:r>
              <a:rPr lang="en-US" altLang="tr-TR" sz="2400" b="1" baseline="30000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55331" name="Group 35"/>
          <p:cNvGrpSpPr>
            <a:grpSpLocks/>
          </p:cNvGrpSpPr>
          <p:nvPr/>
        </p:nvGrpSpPr>
        <p:grpSpPr bwMode="auto">
          <a:xfrm>
            <a:off x="7277101" y="2914650"/>
            <a:ext cx="288925" cy="230188"/>
            <a:chOff x="3624" y="1836"/>
            <a:chExt cx="182" cy="145"/>
          </a:xfrm>
        </p:grpSpPr>
        <p:grpSp>
          <p:nvGrpSpPr>
            <p:cNvPr id="55327" name="Group 31"/>
            <p:cNvGrpSpPr>
              <a:grpSpLocks/>
            </p:cNvGrpSpPr>
            <p:nvPr/>
          </p:nvGrpSpPr>
          <p:grpSpPr bwMode="auto">
            <a:xfrm>
              <a:off x="3624" y="1836"/>
              <a:ext cx="86" cy="145"/>
              <a:chOff x="3624" y="1836"/>
              <a:chExt cx="86" cy="145"/>
            </a:xfrm>
          </p:grpSpPr>
          <p:sp>
            <p:nvSpPr>
              <p:cNvPr id="55325" name="Line 29"/>
              <p:cNvSpPr>
                <a:spLocks noChangeShapeType="1"/>
              </p:cNvSpPr>
              <p:nvPr/>
            </p:nvSpPr>
            <p:spPr bwMode="auto">
              <a:xfrm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6" name="Line 30"/>
              <p:cNvSpPr>
                <a:spLocks noChangeShapeType="1"/>
              </p:cNvSpPr>
              <p:nvPr/>
            </p:nvSpPr>
            <p:spPr bwMode="auto">
              <a:xfrm flipH="1"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30" name="Group 34"/>
            <p:cNvGrpSpPr>
              <a:grpSpLocks/>
            </p:cNvGrpSpPr>
            <p:nvPr/>
          </p:nvGrpSpPr>
          <p:grpSpPr bwMode="auto">
            <a:xfrm>
              <a:off x="3720" y="1836"/>
              <a:ext cx="86" cy="145"/>
              <a:chOff x="3720" y="1836"/>
              <a:chExt cx="86" cy="145"/>
            </a:xfrm>
          </p:grpSpPr>
          <p:sp>
            <p:nvSpPr>
              <p:cNvPr id="55328" name="Line 32"/>
              <p:cNvSpPr>
                <a:spLocks noChangeShapeType="1"/>
              </p:cNvSpPr>
              <p:nvPr/>
            </p:nvSpPr>
            <p:spPr bwMode="auto">
              <a:xfrm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9" name="Line 33"/>
              <p:cNvSpPr>
                <a:spLocks noChangeShapeType="1"/>
              </p:cNvSpPr>
              <p:nvPr/>
            </p:nvSpPr>
            <p:spPr bwMode="auto">
              <a:xfrm flipH="1"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39" name="Group 43"/>
          <p:cNvGrpSpPr>
            <a:grpSpLocks/>
          </p:cNvGrpSpPr>
          <p:nvPr/>
        </p:nvGrpSpPr>
        <p:grpSpPr bwMode="auto">
          <a:xfrm>
            <a:off x="7585076" y="2914650"/>
            <a:ext cx="288925" cy="230188"/>
            <a:chOff x="3818" y="1836"/>
            <a:chExt cx="182" cy="145"/>
          </a:xfrm>
        </p:grpSpPr>
        <p:grpSp>
          <p:nvGrpSpPr>
            <p:cNvPr id="55335" name="Group 39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55333" name="Line 37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34" name="Line 38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38" name="Group 42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55336" name="Line 40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37" name="Line 41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46" name="Group 50"/>
          <p:cNvGrpSpPr>
            <a:grpSpLocks/>
          </p:cNvGrpSpPr>
          <p:nvPr/>
        </p:nvGrpSpPr>
        <p:grpSpPr bwMode="auto">
          <a:xfrm>
            <a:off x="7893051" y="2914650"/>
            <a:ext cx="288925" cy="230188"/>
            <a:chOff x="4012" y="1836"/>
            <a:chExt cx="182" cy="145"/>
          </a:xfrm>
        </p:grpSpPr>
        <p:grpSp>
          <p:nvGrpSpPr>
            <p:cNvPr id="55342" name="Group 46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55340" name="Line 44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41" name="Line 45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45" name="Group 49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55343" name="Line 47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44" name="Line 48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53" name="Group 57"/>
          <p:cNvGrpSpPr>
            <a:grpSpLocks/>
          </p:cNvGrpSpPr>
          <p:nvPr/>
        </p:nvGrpSpPr>
        <p:grpSpPr bwMode="auto">
          <a:xfrm>
            <a:off x="8204201" y="2914650"/>
            <a:ext cx="288925" cy="230188"/>
            <a:chOff x="4208" y="1836"/>
            <a:chExt cx="182" cy="145"/>
          </a:xfrm>
        </p:grpSpPr>
        <p:grpSp>
          <p:nvGrpSpPr>
            <p:cNvPr id="55349" name="Group 53"/>
            <p:cNvGrpSpPr>
              <a:grpSpLocks/>
            </p:cNvGrpSpPr>
            <p:nvPr/>
          </p:nvGrpSpPr>
          <p:grpSpPr bwMode="auto">
            <a:xfrm>
              <a:off x="4208" y="1836"/>
              <a:ext cx="86" cy="145"/>
              <a:chOff x="4208" y="1836"/>
              <a:chExt cx="86" cy="145"/>
            </a:xfrm>
          </p:grpSpPr>
          <p:sp>
            <p:nvSpPr>
              <p:cNvPr id="55347" name="Line 51"/>
              <p:cNvSpPr>
                <a:spLocks noChangeShapeType="1"/>
              </p:cNvSpPr>
              <p:nvPr/>
            </p:nvSpPr>
            <p:spPr bwMode="auto">
              <a:xfrm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48" name="Line 52"/>
              <p:cNvSpPr>
                <a:spLocks noChangeShapeType="1"/>
              </p:cNvSpPr>
              <p:nvPr/>
            </p:nvSpPr>
            <p:spPr bwMode="auto">
              <a:xfrm flipH="1"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52" name="Group 56"/>
            <p:cNvGrpSpPr>
              <a:grpSpLocks/>
            </p:cNvGrpSpPr>
            <p:nvPr/>
          </p:nvGrpSpPr>
          <p:grpSpPr bwMode="auto">
            <a:xfrm>
              <a:off x="4304" y="1836"/>
              <a:ext cx="86" cy="145"/>
              <a:chOff x="4304" y="1836"/>
              <a:chExt cx="86" cy="145"/>
            </a:xfrm>
          </p:grpSpPr>
          <p:sp>
            <p:nvSpPr>
              <p:cNvPr id="55350" name="Line 54"/>
              <p:cNvSpPr>
                <a:spLocks noChangeShapeType="1"/>
              </p:cNvSpPr>
              <p:nvPr/>
            </p:nvSpPr>
            <p:spPr bwMode="auto">
              <a:xfrm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51" name="Line 55"/>
              <p:cNvSpPr>
                <a:spLocks noChangeShapeType="1"/>
              </p:cNvSpPr>
              <p:nvPr/>
            </p:nvSpPr>
            <p:spPr bwMode="auto">
              <a:xfrm flipH="1"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63" name="Group 67"/>
          <p:cNvGrpSpPr>
            <a:grpSpLocks/>
          </p:cNvGrpSpPr>
          <p:nvPr/>
        </p:nvGrpSpPr>
        <p:grpSpPr bwMode="auto">
          <a:xfrm>
            <a:off x="1692275" y="3184529"/>
            <a:ext cx="8035926" cy="461963"/>
            <a:chOff x="106" y="2006"/>
            <a:chExt cx="5062" cy="291"/>
          </a:xfrm>
        </p:grpSpPr>
        <p:grpSp>
          <p:nvGrpSpPr>
            <p:cNvPr id="55357" name="Group 61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55354" name="Rectangle 58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55355" name="Rectangle 59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55356" name="Rectangle 60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55361" name="Group 65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55358" name="Rectangle 62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55359" name="Rectangle 63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55360" name="Rectangle 64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55362" name="Rectangle 66"/>
            <p:cNvSpPr>
              <a:spLocks noChangeArrowheads="1"/>
            </p:cNvSpPr>
            <p:nvPr/>
          </p:nvSpPr>
          <p:spPr bwMode="auto">
            <a:xfrm>
              <a:off x="4825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</p:grpSp>
      <p:grpSp>
        <p:nvGrpSpPr>
          <p:cNvPr id="55423" name="Group 127"/>
          <p:cNvGrpSpPr>
            <a:grpSpLocks/>
          </p:cNvGrpSpPr>
          <p:nvPr/>
        </p:nvGrpSpPr>
        <p:grpSpPr bwMode="auto">
          <a:xfrm>
            <a:off x="1781176" y="2840039"/>
            <a:ext cx="8405813" cy="333375"/>
            <a:chOff x="162" y="1789"/>
            <a:chExt cx="5295" cy="210"/>
          </a:xfrm>
        </p:grpSpPr>
        <p:grpSp>
          <p:nvGrpSpPr>
            <p:cNvPr id="55417" name="Group 121"/>
            <p:cNvGrpSpPr>
              <a:grpSpLocks/>
            </p:cNvGrpSpPr>
            <p:nvPr/>
          </p:nvGrpSpPr>
          <p:grpSpPr bwMode="auto">
            <a:xfrm>
              <a:off x="162" y="1790"/>
              <a:ext cx="5295" cy="209"/>
              <a:chOff x="162" y="1790"/>
              <a:chExt cx="5295" cy="209"/>
            </a:xfrm>
          </p:grpSpPr>
          <p:grpSp>
            <p:nvGrpSpPr>
              <p:cNvPr id="55367" name="Group 71"/>
              <p:cNvGrpSpPr>
                <a:grpSpLocks/>
              </p:cNvGrpSpPr>
              <p:nvPr/>
            </p:nvGrpSpPr>
            <p:grpSpPr bwMode="auto">
              <a:xfrm>
                <a:off x="162" y="1790"/>
                <a:ext cx="178" cy="209"/>
                <a:chOff x="162" y="1790"/>
                <a:chExt cx="178" cy="209"/>
              </a:xfrm>
            </p:grpSpPr>
            <p:sp>
              <p:nvSpPr>
                <p:cNvPr id="55364" name="Line 68"/>
                <p:cNvSpPr>
                  <a:spLocks noChangeShapeType="1"/>
                </p:cNvSpPr>
                <p:nvPr/>
              </p:nvSpPr>
              <p:spPr bwMode="auto">
                <a:xfrm>
                  <a:off x="162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65" name="Freeform 69"/>
                <p:cNvSpPr>
                  <a:spLocks/>
                </p:cNvSpPr>
                <p:nvPr/>
              </p:nvSpPr>
              <p:spPr bwMode="auto">
                <a:xfrm>
                  <a:off x="174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66" name="Freeform 70"/>
                <p:cNvSpPr>
                  <a:spLocks/>
                </p:cNvSpPr>
                <p:nvPr/>
              </p:nvSpPr>
              <p:spPr bwMode="auto">
                <a:xfrm>
                  <a:off x="272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5371" name="Group 75"/>
              <p:cNvGrpSpPr>
                <a:grpSpLocks/>
              </p:cNvGrpSpPr>
              <p:nvPr/>
            </p:nvGrpSpPr>
            <p:grpSpPr bwMode="auto">
              <a:xfrm>
                <a:off x="498" y="1790"/>
                <a:ext cx="178" cy="209"/>
                <a:chOff x="498" y="1790"/>
                <a:chExt cx="178" cy="209"/>
              </a:xfrm>
            </p:grpSpPr>
            <p:sp>
              <p:nvSpPr>
                <p:cNvPr id="55368" name="Line 72"/>
                <p:cNvSpPr>
                  <a:spLocks noChangeShapeType="1"/>
                </p:cNvSpPr>
                <p:nvPr/>
              </p:nvSpPr>
              <p:spPr bwMode="auto">
                <a:xfrm>
                  <a:off x="49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69" name="Freeform 73"/>
                <p:cNvSpPr>
                  <a:spLocks/>
                </p:cNvSpPr>
                <p:nvPr/>
              </p:nvSpPr>
              <p:spPr bwMode="auto">
                <a:xfrm>
                  <a:off x="51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70" name="Freeform 74"/>
                <p:cNvSpPr>
                  <a:spLocks/>
                </p:cNvSpPr>
                <p:nvPr/>
              </p:nvSpPr>
              <p:spPr bwMode="auto">
                <a:xfrm>
                  <a:off x="608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5384" name="Group 88"/>
              <p:cNvGrpSpPr>
                <a:grpSpLocks/>
              </p:cNvGrpSpPr>
              <p:nvPr/>
            </p:nvGrpSpPr>
            <p:grpSpPr bwMode="auto">
              <a:xfrm>
                <a:off x="836" y="1790"/>
                <a:ext cx="567" cy="209"/>
                <a:chOff x="836" y="1790"/>
                <a:chExt cx="567" cy="209"/>
              </a:xfrm>
            </p:grpSpPr>
            <p:grpSp>
              <p:nvGrpSpPr>
                <p:cNvPr id="55375" name="Group 79"/>
                <p:cNvGrpSpPr>
                  <a:grpSpLocks/>
                </p:cNvGrpSpPr>
                <p:nvPr/>
              </p:nvGrpSpPr>
              <p:grpSpPr bwMode="auto">
                <a:xfrm>
                  <a:off x="836" y="1790"/>
                  <a:ext cx="178" cy="209"/>
                  <a:chOff x="836" y="1790"/>
                  <a:chExt cx="178" cy="209"/>
                </a:xfrm>
              </p:grpSpPr>
              <p:sp>
                <p:nvSpPr>
                  <p:cNvPr id="5537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36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3" name="Freeform 77"/>
                  <p:cNvSpPr>
                    <a:spLocks/>
                  </p:cNvSpPr>
                  <p:nvPr/>
                </p:nvSpPr>
                <p:spPr bwMode="auto">
                  <a:xfrm>
                    <a:off x="848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4" name="Freeform 78"/>
                  <p:cNvSpPr>
                    <a:spLocks/>
                  </p:cNvSpPr>
                  <p:nvPr/>
                </p:nvSpPr>
                <p:spPr bwMode="auto">
                  <a:xfrm>
                    <a:off x="946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5379" name="Group 83"/>
                <p:cNvGrpSpPr>
                  <a:grpSpLocks/>
                </p:cNvGrpSpPr>
                <p:nvPr/>
              </p:nvGrpSpPr>
              <p:grpSpPr bwMode="auto">
                <a:xfrm>
                  <a:off x="1030" y="1790"/>
                  <a:ext cx="177" cy="209"/>
                  <a:chOff x="1030" y="1790"/>
                  <a:chExt cx="177" cy="209"/>
                </a:xfrm>
              </p:grpSpPr>
              <p:sp>
                <p:nvSpPr>
                  <p:cNvPr id="55376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030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7" name="Freeform 81"/>
                  <p:cNvSpPr>
                    <a:spLocks/>
                  </p:cNvSpPr>
                  <p:nvPr/>
                </p:nvSpPr>
                <p:spPr bwMode="auto">
                  <a:xfrm>
                    <a:off x="1042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8" name="Freeform 82"/>
                  <p:cNvSpPr>
                    <a:spLocks/>
                  </p:cNvSpPr>
                  <p:nvPr/>
                </p:nvSpPr>
                <p:spPr bwMode="auto">
                  <a:xfrm>
                    <a:off x="114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5383" name="Group 87"/>
                <p:cNvGrpSpPr>
                  <a:grpSpLocks/>
                </p:cNvGrpSpPr>
                <p:nvPr/>
              </p:nvGrpSpPr>
              <p:grpSpPr bwMode="auto">
                <a:xfrm>
                  <a:off x="1225" y="1790"/>
                  <a:ext cx="178" cy="209"/>
                  <a:chOff x="1225" y="1790"/>
                  <a:chExt cx="178" cy="209"/>
                </a:xfrm>
              </p:grpSpPr>
              <p:sp>
                <p:nvSpPr>
                  <p:cNvPr id="55380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225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1" name="Freeform 85"/>
                  <p:cNvSpPr>
                    <a:spLocks/>
                  </p:cNvSpPr>
                  <p:nvPr/>
                </p:nvSpPr>
                <p:spPr bwMode="auto">
                  <a:xfrm>
                    <a:off x="1237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2" name="Freeform 86"/>
                  <p:cNvSpPr>
                    <a:spLocks/>
                  </p:cNvSpPr>
                  <p:nvPr/>
                </p:nvSpPr>
                <p:spPr bwMode="auto">
                  <a:xfrm>
                    <a:off x="1335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55402" name="Group 106"/>
              <p:cNvGrpSpPr>
                <a:grpSpLocks/>
              </p:cNvGrpSpPr>
              <p:nvPr/>
            </p:nvGrpSpPr>
            <p:grpSpPr bwMode="auto">
              <a:xfrm>
                <a:off x="1553" y="1790"/>
                <a:ext cx="906" cy="209"/>
                <a:chOff x="1553" y="1790"/>
                <a:chExt cx="906" cy="209"/>
              </a:xfrm>
            </p:grpSpPr>
            <p:grpSp>
              <p:nvGrpSpPr>
                <p:cNvPr id="55388" name="Group 92"/>
                <p:cNvGrpSpPr>
                  <a:grpSpLocks/>
                </p:cNvGrpSpPr>
                <p:nvPr/>
              </p:nvGrpSpPr>
              <p:grpSpPr bwMode="auto">
                <a:xfrm>
                  <a:off x="1553" y="1790"/>
                  <a:ext cx="177" cy="209"/>
                  <a:chOff x="1553" y="1790"/>
                  <a:chExt cx="177" cy="209"/>
                </a:xfrm>
              </p:grpSpPr>
              <p:sp>
                <p:nvSpPr>
                  <p:cNvPr id="55385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553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6" name="Freeform 90"/>
                  <p:cNvSpPr>
                    <a:spLocks/>
                  </p:cNvSpPr>
                  <p:nvPr/>
                </p:nvSpPr>
                <p:spPr bwMode="auto">
                  <a:xfrm>
                    <a:off x="1565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7" name="Freeform 91"/>
                  <p:cNvSpPr>
                    <a:spLocks/>
                  </p:cNvSpPr>
                  <p:nvPr/>
                </p:nvSpPr>
                <p:spPr bwMode="auto">
                  <a:xfrm>
                    <a:off x="1664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5401" name="Group 105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567" cy="209"/>
                  <a:chOff x="1892" y="1790"/>
                  <a:chExt cx="567" cy="209"/>
                </a:xfrm>
              </p:grpSpPr>
              <p:grpSp>
                <p:nvGrpSpPr>
                  <p:cNvPr id="55392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1892" y="1790"/>
                    <a:ext cx="178" cy="209"/>
                    <a:chOff x="1892" y="1790"/>
                    <a:chExt cx="178" cy="209"/>
                  </a:xfrm>
                </p:grpSpPr>
                <p:sp>
                  <p:nvSpPr>
                    <p:cNvPr id="55389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92" y="1999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0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1904" y="1790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1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2002" y="1790"/>
                      <a:ext cx="58" cy="194"/>
                    </a:xfrm>
                    <a:custGeom>
                      <a:avLst/>
                      <a:gdLst>
                        <a:gd name="T0" fmla="*/ 0 w 58"/>
                        <a:gd name="T1" fmla="*/ 193 h 194"/>
                        <a:gd name="T2" fmla="*/ 0 w 58"/>
                        <a:gd name="T3" fmla="*/ 0 h 194"/>
                        <a:gd name="T4" fmla="*/ 57 w 58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7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55396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086" y="1790"/>
                    <a:ext cx="177" cy="209"/>
                    <a:chOff x="2086" y="1790"/>
                    <a:chExt cx="177" cy="209"/>
                  </a:xfrm>
                </p:grpSpPr>
                <p:sp>
                  <p:nvSpPr>
                    <p:cNvPr id="5539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86" y="1999"/>
                      <a:ext cx="17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4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2098" y="1790"/>
                      <a:ext cx="58" cy="194"/>
                    </a:xfrm>
                    <a:custGeom>
                      <a:avLst/>
                      <a:gdLst>
                        <a:gd name="T0" fmla="*/ 57 w 58"/>
                        <a:gd name="T1" fmla="*/ 0 h 194"/>
                        <a:gd name="T2" fmla="*/ 57 w 58"/>
                        <a:gd name="T3" fmla="*/ 193 h 194"/>
                        <a:gd name="T4" fmla="*/ 0 w 58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57" y="0"/>
                          </a:moveTo>
                          <a:lnTo>
                            <a:pt x="57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5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2197" y="1790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5540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281" y="1790"/>
                    <a:ext cx="178" cy="209"/>
                    <a:chOff x="2281" y="1790"/>
                    <a:chExt cx="178" cy="209"/>
                  </a:xfrm>
                </p:grpSpPr>
                <p:sp>
                  <p:nvSpPr>
                    <p:cNvPr id="5539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81" y="1999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8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2293" y="1790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9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2391" y="1790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55403" name="Line 107"/>
              <p:cNvSpPr>
                <a:spLocks noChangeShapeType="1"/>
              </p:cNvSpPr>
              <p:nvPr/>
            </p:nvSpPr>
            <p:spPr bwMode="auto">
              <a:xfrm>
                <a:off x="254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4" name="Freeform 108"/>
              <p:cNvSpPr>
                <a:spLocks/>
              </p:cNvSpPr>
              <p:nvPr/>
            </p:nvSpPr>
            <p:spPr bwMode="auto">
              <a:xfrm>
                <a:off x="2562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5" name="Line 109"/>
              <p:cNvSpPr>
                <a:spLocks noChangeShapeType="1"/>
              </p:cNvSpPr>
              <p:nvPr/>
            </p:nvSpPr>
            <p:spPr bwMode="auto">
              <a:xfrm>
                <a:off x="2744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6" name="Freeform 110"/>
              <p:cNvSpPr>
                <a:spLocks/>
              </p:cNvSpPr>
              <p:nvPr/>
            </p:nvSpPr>
            <p:spPr bwMode="auto">
              <a:xfrm>
                <a:off x="2756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7" name="Line 111"/>
              <p:cNvSpPr>
                <a:spLocks noChangeShapeType="1"/>
              </p:cNvSpPr>
              <p:nvPr/>
            </p:nvSpPr>
            <p:spPr bwMode="auto">
              <a:xfrm>
                <a:off x="293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8" name="Freeform 112"/>
              <p:cNvSpPr>
                <a:spLocks/>
              </p:cNvSpPr>
              <p:nvPr/>
            </p:nvSpPr>
            <p:spPr bwMode="auto">
              <a:xfrm>
                <a:off x="295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9" name="Line 113"/>
              <p:cNvSpPr>
                <a:spLocks noChangeShapeType="1"/>
              </p:cNvSpPr>
              <p:nvPr/>
            </p:nvSpPr>
            <p:spPr bwMode="auto">
              <a:xfrm>
                <a:off x="3133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0" name="Freeform 114"/>
              <p:cNvSpPr>
                <a:spLocks/>
              </p:cNvSpPr>
              <p:nvPr/>
            </p:nvSpPr>
            <p:spPr bwMode="auto">
              <a:xfrm>
                <a:off x="3145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1" name="Line 115"/>
              <p:cNvSpPr>
                <a:spLocks noChangeShapeType="1"/>
              </p:cNvSpPr>
              <p:nvPr/>
            </p:nvSpPr>
            <p:spPr bwMode="auto">
              <a:xfrm>
                <a:off x="3327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2" name="Freeform 116"/>
              <p:cNvSpPr>
                <a:spLocks/>
              </p:cNvSpPr>
              <p:nvPr/>
            </p:nvSpPr>
            <p:spPr bwMode="auto">
              <a:xfrm>
                <a:off x="3339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5416" name="Group 120"/>
              <p:cNvGrpSpPr>
                <a:grpSpLocks/>
              </p:cNvGrpSpPr>
              <p:nvPr/>
            </p:nvGrpSpPr>
            <p:grpSpPr bwMode="auto">
              <a:xfrm>
                <a:off x="4891" y="1999"/>
                <a:ext cx="566" cy="0"/>
                <a:chOff x="4891" y="1999"/>
                <a:chExt cx="566" cy="0"/>
              </a:xfrm>
            </p:grpSpPr>
            <p:sp>
              <p:nvSpPr>
                <p:cNvPr id="55413" name="Line 117"/>
                <p:cNvSpPr>
                  <a:spLocks noChangeShapeType="1"/>
                </p:cNvSpPr>
                <p:nvPr/>
              </p:nvSpPr>
              <p:spPr bwMode="auto">
                <a:xfrm>
                  <a:off x="4891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414" name="Line 118"/>
                <p:cNvSpPr>
                  <a:spLocks noChangeShapeType="1"/>
                </p:cNvSpPr>
                <p:nvPr/>
              </p:nvSpPr>
              <p:spPr bwMode="auto">
                <a:xfrm>
                  <a:off x="508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415" name="Line 119"/>
                <p:cNvSpPr>
                  <a:spLocks noChangeShapeType="1"/>
                </p:cNvSpPr>
                <p:nvPr/>
              </p:nvSpPr>
              <p:spPr bwMode="auto">
                <a:xfrm>
                  <a:off x="527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5422" name="Group 126"/>
            <p:cNvGrpSpPr>
              <a:grpSpLocks/>
            </p:cNvGrpSpPr>
            <p:nvPr/>
          </p:nvGrpSpPr>
          <p:grpSpPr bwMode="auto">
            <a:xfrm>
              <a:off x="2657" y="1789"/>
              <a:ext cx="447" cy="194"/>
              <a:chOff x="2657" y="1789"/>
              <a:chExt cx="447" cy="194"/>
            </a:xfrm>
          </p:grpSpPr>
          <p:sp>
            <p:nvSpPr>
              <p:cNvPr id="55418" name="Freeform 122"/>
              <p:cNvSpPr>
                <a:spLocks/>
              </p:cNvSpPr>
              <p:nvPr/>
            </p:nvSpPr>
            <p:spPr bwMode="auto">
              <a:xfrm>
                <a:off x="2657" y="1789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9" name="Freeform 123"/>
              <p:cNvSpPr>
                <a:spLocks/>
              </p:cNvSpPr>
              <p:nvPr/>
            </p:nvSpPr>
            <p:spPr bwMode="auto">
              <a:xfrm>
                <a:off x="2851" y="1789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20" name="Freeform 124"/>
              <p:cNvSpPr>
                <a:spLocks/>
              </p:cNvSpPr>
              <p:nvPr/>
            </p:nvSpPr>
            <p:spPr bwMode="auto">
              <a:xfrm>
                <a:off x="3045" y="1789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5421" name="Rectangle 125"/>
          <p:cNvSpPr>
            <a:spLocks noChangeArrowheads="1"/>
          </p:cNvSpPr>
          <p:nvPr/>
        </p:nvSpPr>
        <p:spPr bwMode="auto">
          <a:xfrm>
            <a:off x="3479801" y="1804988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Ni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427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/>
              <a:t/>
            </a:r>
            <a:br>
              <a:rPr lang="en-US" altLang="tr-TR"/>
            </a:br>
            <a:r>
              <a:rPr lang="en-US" altLang="tr-TR" sz="3200"/>
              <a:t>[NiCl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="1" baseline="30000"/>
              <a:t>2</a:t>
            </a:r>
            <a:r>
              <a:rPr lang="en-US" altLang="tr-TR" sz="3200" b="1" baseline="30000">
                <a:latin typeface="Times New Roman" panose="02020603050405020304" pitchFamily="18" charset="0"/>
              </a:rPr>
              <a:t>–</a:t>
            </a:r>
          </a:p>
        </p:txBody>
      </p:sp>
      <p:grpSp>
        <p:nvGrpSpPr>
          <p:cNvPr id="54313" name="Group 41"/>
          <p:cNvGrpSpPr>
            <a:grpSpLocks/>
          </p:cNvGrpSpPr>
          <p:nvPr/>
        </p:nvGrpSpPr>
        <p:grpSpPr bwMode="auto">
          <a:xfrm>
            <a:off x="1957388" y="1320800"/>
            <a:ext cx="3530600" cy="3644900"/>
            <a:chOff x="273" y="832"/>
            <a:chExt cx="2224" cy="2296"/>
          </a:xfrm>
        </p:grpSpPr>
        <p:grpSp>
          <p:nvGrpSpPr>
            <p:cNvPr id="54295" name="Group 23"/>
            <p:cNvGrpSpPr>
              <a:grpSpLocks/>
            </p:cNvGrpSpPr>
            <p:nvPr/>
          </p:nvGrpSpPr>
          <p:grpSpPr bwMode="auto">
            <a:xfrm>
              <a:off x="273" y="832"/>
              <a:ext cx="2224" cy="2296"/>
              <a:chOff x="273" y="832"/>
              <a:chExt cx="2224" cy="2296"/>
            </a:xfrm>
          </p:grpSpPr>
          <p:grpSp>
            <p:nvGrpSpPr>
              <p:cNvPr id="54277" name="Group 5"/>
              <p:cNvGrpSpPr>
                <a:grpSpLocks/>
              </p:cNvGrpSpPr>
              <p:nvPr/>
            </p:nvGrpSpPr>
            <p:grpSpPr bwMode="auto">
              <a:xfrm>
                <a:off x="1520" y="2065"/>
                <a:ext cx="977" cy="447"/>
                <a:chOff x="1520" y="2065"/>
                <a:chExt cx="977" cy="447"/>
              </a:xfrm>
            </p:grpSpPr>
            <p:sp>
              <p:nvSpPr>
                <p:cNvPr id="54275" name="Freeform 3"/>
                <p:cNvSpPr>
                  <a:spLocks/>
                </p:cNvSpPr>
                <p:nvPr/>
              </p:nvSpPr>
              <p:spPr bwMode="auto">
                <a:xfrm>
                  <a:off x="2013" y="2205"/>
                  <a:ext cx="484" cy="307"/>
                </a:xfrm>
                <a:custGeom>
                  <a:avLst/>
                  <a:gdLst>
                    <a:gd name="T0" fmla="*/ 0 w 484"/>
                    <a:gd name="T1" fmla="*/ 85 h 307"/>
                    <a:gd name="T2" fmla="*/ 31 w 484"/>
                    <a:gd name="T3" fmla="*/ 45 h 307"/>
                    <a:gd name="T4" fmla="*/ 87 w 484"/>
                    <a:gd name="T5" fmla="*/ 23 h 307"/>
                    <a:gd name="T6" fmla="*/ 158 w 484"/>
                    <a:gd name="T7" fmla="*/ 3 h 307"/>
                    <a:gd name="T8" fmla="*/ 267 w 484"/>
                    <a:gd name="T9" fmla="*/ 0 h 307"/>
                    <a:gd name="T10" fmla="*/ 354 w 484"/>
                    <a:gd name="T11" fmla="*/ 15 h 307"/>
                    <a:gd name="T12" fmla="*/ 423 w 484"/>
                    <a:gd name="T13" fmla="*/ 46 h 307"/>
                    <a:gd name="T14" fmla="*/ 460 w 484"/>
                    <a:gd name="T15" fmla="*/ 75 h 307"/>
                    <a:gd name="T16" fmla="*/ 483 w 484"/>
                    <a:gd name="T17" fmla="*/ 123 h 307"/>
                    <a:gd name="T18" fmla="*/ 479 w 484"/>
                    <a:gd name="T19" fmla="*/ 193 h 307"/>
                    <a:gd name="T20" fmla="*/ 451 w 484"/>
                    <a:gd name="T21" fmla="*/ 259 h 307"/>
                    <a:gd name="T22" fmla="*/ 411 w 484"/>
                    <a:gd name="T23" fmla="*/ 294 h 307"/>
                    <a:gd name="T24" fmla="*/ 364 w 484"/>
                    <a:gd name="T25" fmla="*/ 306 h 307"/>
                    <a:gd name="T26" fmla="*/ 284 w 484"/>
                    <a:gd name="T27" fmla="*/ 303 h 307"/>
                    <a:gd name="T28" fmla="*/ 198 w 484"/>
                    <a:gd name="T29" fmla="*/ 276 h 307"/>
                    <a:gd name="T30" fmla="*/ 115 w 484"/>
                    <a:gd name="T31" fmla="*/ 230 h 307"/>
                    <a:gd name="T32" fmla="*/ 48 w 484"/>
                    <a:gd name="T33" fmla="*/ 177 h 307"/>
                    <a:gd name="T34" fmla="*/ 10 w 484"/>
                    <a:gd name="T35" fmla="*/ 132 h 307"/>
                    <a:gd name="T36" fmla="*/ 0 w 484"/>
                    <a:gd name="T37" fmla="*/ 85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4" h="307">
                      <a:moveTo>
                        <a:pt x="0" y="85"/>
                      </a:moveTo>
                      <a:lnTo>
                        <a:pt x="31" y="45"/>
                      </a:lnTo>
                      <a:lnTo>
                        <a:pt x="87" y="23"/>
                      </a:lnTo>
                      <a:lnTo>
                        <a:pt x="158" y="3"/>
                      </a:lnTo>
                      <a:lnTo>
                        <a:pt x="267" y="0"/>
                      </a:lnTo>
                      <a:lnTo>
                        <a:pt x="354" y="15"/>
                      </a:lnTo>
                      <a:lnTo>
                        <a:pt x="423" y="46"/>
                      </a:lnTo>
                      <a:lnTo>
                        <a:pt x="460" y="75"/>
                      </a:lnTo>
                      <a:lnTo>
                        <a:pt x="483" y="123"/>
                      </a:lnTo>
                      <a:lnTo>
                        <a:pt x="479" y="193"/>
                      </a:lnTo>
                      <a:lnTo>
                        <a:pt x="451" y="259"/>
                      </a:lnTo>
                      <a:lnTo>
                        <a:pt x="411" y="294"/>
                      </a:lnTo>
                      <a:lnTo>
                        <a:pt x="364" y="306"/>
                      </a:lnTo>
                      <a:lnTo>
                        <a:pt x="284" y="303"/>
                      </a:lnTo>
                      <a:lnTo>
                        <a:pt x="198" y="276"/>
                      </a:lnTo>
                      <a:lnTo>
                        <a:pt x="115" y="230"/>
                      </a:lnTo>
                      <a:lnTo>
                        <a:pt x="48" y="177"/>
                      </a:lnTo>
                      <a:lnTo>
                        <a:pt x="10" y="132"/>
                      </a:lnTo>
                      <a:lnTo>
                        <a:pt x="0" y="85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76" name="Freeform 4"/>
                <p:cNvSpPr>
                  <a:spLocks/>
                </p:cNvSpPr>
                <p:nvPr/>
              </p:nvSpPr>
              <p:spPr bwMode="auto">
                <a:xfrm>
                  <a:off x="1520" y="2065"/>
                  <a:ext cx="484" cy="307"/>
                </a:xfrm>
                <a:custGeom>
                  <a:avLst/>
                  <a:gdLst>
                    <a:gd name="T0" fmla="*/ 483 w 484"/>
                    <a:gd name="T1" fmla="*/ 220 h 307"/>
                    <a:gd name="T2" fmla="*/ 451 w 484"/>
                    <a:gd name="T3" fmla="*/ 260 h 307"/>
                    <a:gd name="T4" fmla="*/ 395 w 484"/>
                    <a:gd name="T5" fmla="*/ 282 h 307"/>
                    <a:gd name="T6" fmla="*/ 324 w 484"/>
                    <a:gd name="T7" fmla="*/ 302 h 307"/>
                    <a:gd name="T8" fmla="*/ 215 w 484"/>
                    <a:gd name="T9" fmla="*/ 306 h 307"/>
                    <a:gd name="T10" fmla="*/ 128 w 484"/>
                    <a:gd name="T11" fmla="*/ 290 h 307"/>
                    <a:gd name="T12" fmla="*/ 59 w 484"/>
                    <a:gd name="T13" fmla="*/ 259 h 307"/>
                    <a:gd name="T14" fmla="*/ 22 w 484"/>
                    <a:gd name="T15" fmla="*/ 230 h 307"/>
                    <a:gd name="T16" fmla="*/ 0 w 484"/>
                    <a:gd name="T17" fmla="*/ 182 h 307"/>
                    <a:gd name="T18" fmla="*/ 3 w 484"/>
                    <a:gd name="T19" fmla="*/ 112 h 307"/>
                    <a:gd name="T20" fmla="*/ 31 w 484"/>
                    <a:gd name="T21" fmla="*/ 46 h 307"/>
                    <a:gd name="T22" fmla="*/ 71 w 484"/>
                    <a:gd name="T23" fmla="*/ 11 h 307"/>
                    <a:gd name="T24" fmla="*/ 118 w 484"/>
                    <a:gd name="T25" fmla="*/ 0 h 307"/>
                    <a:gd name="T26" fmla="*/ 198 w 484"/>
                    <a:gd name="T27" fmla="*/ 2 h 307"/>
                    <a:gd name="T28" fmla="*/ 284 w 484"/>
                    <a:gd name="T29" fmla="*/ 29 h 307"/>
                    <a:gd name="T30" fmla="*/ 367 w 484"/>
                    <a:gd name="T31" fmla="*/ 75 h 307"/>
                    <a:gd name="T32" fmla="*/ 434 w 484"/>
                    <a:gd name="T33" fmla="*/ 128 h 307"/>
                    <a:gd name="T34" fmla="*/ 472 w 484"/>
                    <a:gd name="T35" fmla="*/ 173 h 307"/>
                    <a:gd name="T36" fmla="*/ 483 w 484"/>
                    <a:gd name="T37" fmla="*/ 22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4" h="307">
                      <a:moveTo>
                        <a:pt x="483" y="220"/>
                      </a:moveTo>
                      <a:lnTo>
                        <a:pt x="451" y="260"/>
                      </a:lnTo>
                      <a:lnTo>
                        <a:pt x="395" y="282"/>
                      </a:lnTo>
                      <a:lnTo>
                        <a:pt x="324" y="302"/>
                      </a:lnTo>
                      <a:lnTo>
                        <a:pt x="215" y="306"/>
                      </a:lnTo>
                      <a:lnTo>
                        <a:pt x="128" y="290"/>
                      </a:lnTo>
                      <a:lnTo>
                        <a:pt x="59" y="259"/>
                      </a:lnTo>
                      <a:lnTo>
                        <a:pt x="22" y="230"/>
                      </a:lnTo>
                      <a:lnTo>
                        <a:pt x="0" y="182"/>
                      </a:lnTo>
                      <a:lnTo>
                        <a:pt x="3" y="112"/>
                      </a:lnTo>
                      <a:lnTo>
                        <a:pt x="31" y="46"/>
                      </a:lnTo>
                      <a:lnTo>
                        <a:pt x="71" y="11"/>
                      </a:lnTo>
                      <a:lnTo>
                        <a:pt x="118" y="0"/>
                      </a:lnTo>
                      <a:lnTo>
                        <a:pt x="198" y="2"/>
                      </a:lnTo>
                      <a:lnTo>
                        <a:pt x="284" y="29"/>
                      </a:lnTo>
                      <a:lnTo>
                        <a:pt x="367" y="75"/>
                      </a:lnTo>
                      <a:lnTo>
                        <a:pt x="434" y="128"/>
                      </a:lnTo>
                      <a:lnTo>
                        <a:pt x="472" y="173"/>
                      </a:lnTo>
                      <a:lnTo>
                        <a:pt x="483" y="22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278" name="Freeform 6"/>
              <p:cNvSpPr>
                <a:spLocks/>
              </p:cNvSpPr>
              <p:nvPr/>
            </p:nvSpPr>
            <p:spPr bwMode="auto">
              <a:xfrm>
                <a:off x="1282" y="2039"/>
                <a:ext cx="485" cy="409"/>
              </a:xfrm>
              <a:custGeom>
                <a:avLst/>
                <a:gdLst>
                  <a:gd name="T0" fmla="*/ 3 w 485"/>
                  <a:gd name="T1" fmla="*/ 95 h 409"/>
                  <a:gd name="T2" fmla="*/ 43 w 485"/>
                  <a:gd name="T3" fmla="*/ 44 h 409"/>
                  <a:gd name="T4" fmla="*/ 107 w 485"/>
                  <a:gd name="T5" fmla="*/ 16 h 409"/>
                  <a:gd name="T6" fmla="*/ 184 w 485"/>
                  <a:gd name="T7" fmla="*/ 0 h 409"/>
                  <a:gd name="T8" fmla="*/ 296 w 485"/>
                  <a:gd name="T9" fmla="*/ 0 h 409"/>
                  <a:gd name="T10" fmla="*/ 382 w 485"/>
                  <a:gd name="T11" fmla="*/ 24 h 409"/>
                  <a:gd name="T12" fmla="*/ 444 w 485"/>
                  <a:gd name="T13" fmla="*/ 71 h 409"/>
                  <a:gd name="T14" fmla="*/ 472 w 485"/>
                  <a:gd name="T15" fmla="*/ 114 h 409"/>
                  <a:gd name="T16" fmla="*/ 484 w 485"/>
                  <a:gd name="T17" fmla="*/ 174 h 409"/>
                  <a:gd name="T18" fmla="*/ 460 w 485"/>
                  <a:gd name="T19" fmla="*/ 268 h 409"/>
                  <a:gd name="T20" fmla="*/ 417 w 485"/>
                  <a:gd name="T21" fmla="*/ 351 h 409"/>
                  <a:gd name="T22" fmla="*/ 364 w 485"/>
                  <a:gd name="T23" fmla="*/ 395 h 409"/>
                  <a:gd name="T24" fmla="*/ 315 w 485"/>
                  <a:gd name="T25" fmla="*/ 408 h 409"/>
                  <a:gd name="T26" fmla="*/ 236 w 485"/>
                  <a:gd name="T27" fmla="*/ 401 h 409"/>
                  <a:gd name="T28" fmla="*/ 153 w 485"/>
                  <a:gd name="T29" fmla="*/ 360 h 409"/>
                  <a:gd name="T30" fmla="*/ 82 w 485"/>
                  <a:gd name="T31" fmla="*/ 293 h 409"/>
                  <a:gd name="T32" fmla="*/ 27 w 485"/>
                  <a:gd name="T33" fmla="*/ 220 h 409"/>
                  <a:gd name="T34" fmla="*/ 0 w 485"/>
                  <a:gd name="T35" fmla="*/ 156 h 409"/>
                  <a:gd name="T36" fmla="*/ 3 w 485"/>
                  <a:gd name="T37" fmla="*/ 9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5" h="409">
                    <a:moveTo>
                      <a:pt x="3" y="95"/>
                    </a:moveTo>
                    <a:lnTo>
                      <a:pt x="43" y="44"/>
                    </a:lnTo>
                    <a:lnTo>
                      <a:pt x="107" y="16"/>
                    </a:lnTo>
                    <a:lnTo>
                      <a:pt x="184" y="0"/>
                    </a:lnTo>
                    <a:lnTo>
                      <a:pt x="296" y="0"/>
                    </a:lnTo>
                    <a:lnTo>
                      <a:pt x="382" y="24"/>
                    </a:lnTo>
                    <a:lnTo>
                      <a:pt x="444" y="71"/>
                    </a:lnTo>
                    <a:lnTo>
                      <a:pt x="472" y="114"/>
                    </a:lnTo>
                    <a:lnTo>
                      <a:pt x="484" y="174"/>
                    </a:lnTo>
                    <a:lnTo>
                      <a:pt x="460" y="268"/>
                    </a:lnTo>
                    <a:lnTo>
                      <a:pt x="417" y="351"/>
                    </a:lnTo>
                    <a:lnTo>
                      <a:pt x="364" y="395"/>
                    </a:lnTo>
                    <a:lnTo>
                      <a:pt x="315" y="408"/>
                    </a:lnTo>
                    <a:lnTo>
                      <a:pt x="236" y="401"/>
                    </a:lnTo>
                    <a:lnTo>
                      <a:pt x="153" y="360"/>
                    </a:lnTo>
                    <a:lnTo>
                      <a:pt x="82" y="293"/>
                    </a:lnTo>
                    <a:lnTo>
                      <a:pt x="27" y="220"/>
                    </a:lnTo>
                    <a:lnTo>
                      <a:pt x="0" y="156"/>
                    </a:lnTo>
                    <a:lnTo>
                      <a:pt x="3" y="95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4281" name="Group 9"/>
              <p:cNvGrpSpPr>
                <a:grpSpLocks/>
              </p:cNvGrpSpPr>
              <p:nvPr/>
            </p:nvGrpSpPr>
            <p:grpSpPr bwMode="auto">
              <a:xfrm>
                <a:off x="1420" y="2305"/>
                <a:ext cx="774" cy="823"/>
                <a:chOff x="1420" y="2305"/>
                <a:chExt cx="774" cy="823"/>
              </a:xfrm>
            </p:grpSpPr>
            <p:sp>
              <p:nvSpPr>
                <p:cNvPr id="54279" name="Freeform 7"/>
                <p:cNvSpPr>
                  <a:spLocks/>
                </p:cNvSpPr>
                <p:nvPr/>
              </p:nvSpPr>
              <p:spPr bwMode="auto">
                <a:xfrm>
                  <a:off x="1791" y="2705"/>
                  <a:ext cx="403" cy="423"/>
                </a:xfrm>
                <a:custGeom>
                  <a:avLst/>
                  <a:gdLst>
                    <a:gd name="T0" fmla="*/ 18 w 403"/>
                    <a:gd name="T1" fmla="*/ 15 h 423"/>
                    <a:gd name="T2" fmla="*/ 66 w 403"/>
                    <a:gd name="T3" fmla="*/ 0 h 423"/>
                    <a:gd name="T4" fmla="*/ 124 w 403"/>
                    <a:gd name="T5" fmla="*/ 15 h 423"/>
                    <a:gd name="T6" fmla="*/ 195 w 403"/>
                    <a:gd name="T7" fmla="*/ 40 h 423"/>
                    <a:gd name="T8" fmla="*/ 286 w 403"/>
                    <a:gd name="T9" fmla="*/ 99 h 423"/>
                    <a:gd name="T10" fmla="*/ 348 w 403"/>
                    <a:gd name="T11" fmla="*/ 160 h 423"/>
                    <a:gd name="T12" fmla="*/ 388 w 403"/>
                    <a:gd name="T13" fmla="*/ 226 h 423"/>
                    <a:gd name="T14" fmla="*/ 402 w 403"/>
                    <a:gd name="T15" fmla="*/ 272 h 423"/>
                    <a:gd name="T16" fmla="*/ 392 w 403"/>
                    <a:gd name="T17" fmla="*/ 323 h 423"/>
                    <a:gd name="T18" fmla="*/ 348 w 403"/>
                    <a:gd name="T19" fmla="*/ 380 h 423"/>
                    <a:gd name="T20" fmla="*/ 289 w 403"/>
                    <a:gd name="T21" fmla="*/ 417 h 423"/>
                    <a:gd name="T22" fmla="*/ 234 w 403"/>
                    <a:gd name="T23" fmla="*/ 422 h 423"/>
                    <a:gd name="T24" fmla="*/ 190 w 403"/>
                    <a:gd name="T25" fmla="*/ 405 h 423"/>
                    <a:gd name="T26" fmla="*/ 127 w 403"/>
                    <a:gd name="T27" fmla="*/ 357 h 423"/>
                    <a:gd name="T28" fmla="*/ 71 w 403"/>
                    <a:gd name="T29" fmla="*/ 285 h 423"/>
                    <a:gd name="T30" fmla="*/ 28 w 403"/>
                    <a:gd name="T31" fmla="*/ 202 h 423"/>
                    <a:gd name="T32" fmla="*/ 4 w 403"/>
                    <a:gd name="T33" fmla="*/ 119 h 423"/>
                    <a:gd name="T34" fmla="*/ 0 w 403"/>
                    <a:gd name="T35" fmla="*/ 59 h 423"/>
                    <a:gd name="T36" fmla="*/ 18 w 403"/>
                    <a:gd name="T37" fmla="*/ 15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3" h="423">
                      <a:moveTo>
                        <a:pt x="18" y="15"/>
                      </a:moveTo>
                      <a:lnTo>
                        <a:pt x="66" y="0"/>
                      </a:lnTo>
                      <a:lnTo>
                        <a:pt x="124" y="15"/>
                      </a:lnTo>
                      <a:lnTo>
                        <a:pt x="195" y="40"/>
                      </a:lnTo>
                      <a:lnTo>
                        <a:pt x="286" y="99"/>
                      </a:lnTo>
                      <a:lnTo>
                        <a:pt x="348" y="160"/>
                      </a:lnTo>
                      <a:lnTo>
                        <a:pt x="388" y="226"/>
                      </a:lnTo>
                      <a:lnTo>
                        <a:pt x="402" y="272"/>
                      </a:lnTo>
                      <a:lnTo>
                        <a:pt x="392" y="323"/>
                      </a:lnTo>
                      <a:lnTo>
                        <a:pt x="348" y="380"/>
                      </a:lnTo>
                      <a:lnTo>
                        <a:pt x="289" y="417"/>
                      </a:lnTo>
                      <a:lnTo>
                        <a:pt x="234" y="422"/>
                      </a:lnTo>
                      <a:lnTo>
                        <a:pt x="190" y="405"/>
                      </a:lnTo>
                      <a:lnTo>
                        <a:pt x="127" y="357"/>
                      </a:lnTo>
                      <a:lnTo>
                        <a:pt x="71" y="285"/>
                      </a:lnTo>
                      <a:lnTo>
                        <a:pt x="28" y="202"/>
                      </a:lnTo>
                      <a:lnTo>
                        <a:pt x="4" y="119"/>
                      </a:lnTo>
                      <a:lnTo>
                        <a:pt x="0" y="59"/>
                      </a:lnTo>
                      <a:lnTo>
                        <a:pt x="18" y="15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80" name="Freeform 8"/>
                <p:cNvSpPr>
                  <a:spLocks/>
                </p:cNvSpPr>
                <p:nvPr/>
              </p:nvSpPr>
              <p:spPr bwMode="auto">
                <a:xfrm>
                  <a:off x="1420" y="2305"/>
                  <a:ext cx="403" cy="423"/>
                </a:xfrm>
                <a:custGeom>
                  <a:avLst/>
                  <a:gdLst>
                    <a:gd name="T0" fmla="*/ 383 w 403"/>
                    <a:gd name="T1" fmla="*/ 406 h 423"/>
                    <a:gd name="T2" fmla="*/ 335 w 403"/>
                    <a:gd name="T3" fmla="*/ 422 h 423"/>
                    <a:gd name="T4" fmla="*/ 277 w 403"/>
                    <a:gd name="T5" fmla="*/ 406 h 423"/>
                    <a:gd name="T6" fmla="*/ 206 w 403"/>
                    <a:gd name="T7" fmla="*/ 381 h 423"/>
                    <a:gd name="T8" fmla="*/ 115 w 403"/>
                    <a:gd name="T9" fmla="*/ 322 h 423"/>
                    <a:gd name="T10" fmla="*/ 53 w 403"/>
                    <a:gd name="T11" fmla="*/ 261 h 423"/>
                    <a:gd name="T12" fmla="*/ 13 w 403"/>
                    <a:gd name="T13" fmla="*/ 195 h 423"/>
                    <a:gd name="T14" fmla="*/ 0 w 403"/>
                    <a:gd name="T15" fmla="*/ 149 h 423"/>
                    <a:gd name="T16" fmla="*/ 9 w 403"/>
                    <a:gd name="T17" fmla="*/ 98 h 423"/>
                    <a:gd name="T18" fmla="*/ 53 w 403"/>
                    <a:gd name="T19" fmla="*/ 41 h 423"/>
                    <a:gd name="T20" fmla="*/ 112 w 403"/>
                    <a:gd name="T21" fmla="*/ 4 h 423"/>
                    <a:gd name="T22" fmla="*/ 167 w 403"/>
                    <a:gd name="T23" fmla="*/ 0 h 423"/>
                    <a:gd name="T24" fmla="*/ 211 w 403"/>
                    <a:gd name="T25" fmla="*/ 16 h 423"/>
                    <a:gd name="T26" fmla="*/ 274 w 403"/>
                    <a:gd name="T27" fmla="*/ 64 h 423"/>
                    <a:gd name="T28" fmla="*/ 330 w 403"/>
                    <a:gd name="T29" fmla="*/ 136 h 423"/>
                    <a:gd name="T30" fmla="*/ 373 w 403"/>
                    <a:gd name="T31" fmla="*/ 219 h 423"/>
                    <a:gd name="T32" fmla="*/ 397 w 403"/>
                    <a:gd name="T33" fmla="*/ 302 h 423"/>
                    <a:gd name="T34" fmla="*/ 402 w 403"/>
                    <a:gd name="T35" fmla="*/ 362 h 423"/>
                    <a:gd name="T36" fmla="*/ 383 w 403"/>
                    <a:gd name="T37" fmla="*/ 406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3" h="423">
                      <a:moveTo>
                        <a:pt x="383" y="406"/>
                      </a:moveTo>
                      <a:lnTo>
                        <a:pt x="335" y="422"/>
                      </a:lnTo>
                      <a:lnTo>
                        <a:pt x="277" y="406"/>
                      </a:lnTo>
                      <a:lnTo>
                        <a:pt x="206" y="381"/>
                      </a:lnTo>
                      <a:lnTo>
                        <a:pt x="115" y="322"/>
                      </a:lnTo>
                      <a:lnTo>
                        <a:pt x="53" y="261"/>
                      </a:lnTo>
                      <a:lnTo>
                        <a:pt x="13" y="195"/>
                      </a:lnTo>
                      <a:lnTo>
                        <a:pt x="0" y="149"/>
                      </a:lnTo>
                      <a:lnTo>
                        <a:pt x="9" y="98"/>
                      </a:lnTo>
                      <a:lnTo>
                        <a:pt x="53" y="41"/>
                      </a:lnTo>
                      <a:lnTo>
                        <a:pt x="112" y="4"/>
                      </a:lnTo>
                      <a:lnTo>
                        <a:pt x="167" y="0"/>
                      </a:lnTo>
                      <a:lnTo>
                        <a:pt x="211" y="16"/>
                      </a:lnTo>
                      <a:lnTo>
                        <a:pt x="274" y="64"/>
                      </a:lnTo>
                      <a:lnTo>
                        <a:pt x="330" y="136"/>
                      </a:lnTo>
                      <a:lnTo>
                        <a:pt x="373" y="219"/>
                      </a:lnTo>
                      <a:lnTo>
                        <a:pt x="397" y="302"/>
                      </a:lnTo>
                      <a:lnTo>
                        <a:pt x="402" y="362"/>
                      </a:lnTo>
                      <a:lnTo>
                        <a:pt x="383" y="406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4284" name="Group 12"/>
              <p:cNvGrpSpPr>
                <a:grpSpLocks/>
              </p:cNvGrpSpPr>
              <p:nvPr/>
            </p:nvGrpSpPr>
            <p:grpSpPr bwMode="auto">
              <a:xfrm>
                <a:off x="273" y="2231"/>
                <a:ext cx="831" cy="764"/>
                <a:chOff x="273" y="2231"/>
                <a:chExt cx="831" cy="764"/>
              </a:xfrm>
            </p:grpSpPr>
            <p:sp>
              <p:nvSpPr>
                <p:cNvPr id="54282" name="Freeform 10"/>
                <p:cNvSpPr>
                  <a:spLocks/>
                </p:cNvSpPr>
                <p:nvPr/>
              </p:nvSpPr>
              <p:spPr bwMode="auto">
                <a:xfrm>
                  <a:off x="679" y="2231"/>
                  <a:ext cx="425" cy="399"/>
                </a:xfrm>
                <a:custGeom>
                  <a:avLst/>
                  <a:gdLst>
                    <a:gd name="T0" fmla="*/ 12 w 425"/>
                    <a:gd name="T1" fmla="*/ 376 h 399"/>
                    <a:gd name="T2" fmla="*/ 59 w 425"/>
                    <a:gd name="T3" fmla="*/ 398 h 399"/>
                    <a:gd name="T4" fmla="*/ 118 w 425"/>
                    <a:gd name="T5" fmla="*/ 391 h 399"/>
                    <a:gd name="T6" fmla="*/ 190 w 425"/>
                    <a:gd name="T7" fmla="*/ 374 h 399"/>
                    <a:gd name="T8" fmla="*/ 289 w 425"/>
                    <a:gd name="T9" fmla="*/ 326 h 399"/>
                    <a:gd name="T10" fmla="*/ 357 w 425"/>
                    <a:gd name="T11" fmla="*/ 273 h 399"/>
                    <a:gd name="T12" fmla="*/ 404 w 425"/>
                    <a:gd name="T13" fmla="*/ 213 h 399"/>
                    <a:gd name="T14" fmla="*/ 424 w 425"/>
                    <a:gd name="T15" fmla="*/ 169 h 399"/>
                    <a:gd name="T16" fmla="*/ 420 w 425"/>
                    <a:gd name="T17" fmla="*/ 116 h 399"/>
                    <a:gd name="T18" fmla="*/ 384 w 425"/>
                    <a:gd name="T19" fmla="*/ 55 h 399"/>
                    <a:gd name="T20" fmla="*/ 329 w 425"/>
                    <a:gd name="T21" fmla="*/ 11 h 399"/>
                    <a:gd name="T22" fmla="*/ 277 w 425"/>
                    <a:gd name="T23" fmla="*/ 0 h 399"/>
                    <a:gd name="T24" fmla="*/ 230 w 425"/>
                    <a:gd name="T25" fmla="*/ 11 h 399"/>
                    <a:gd name="T26" fmla="*/ 162 w 425"/>
                    <a:gd name="T27" fmla="*/ 51 h 399"/>
                    <a:gd name="T28" fmla="*/ 98 w 425"/>
                    <a:gd name="T29" fmla="*/ 115 h 399"/>
                    <a:gd name="T30" fmla="*/ 46 w 425"/>
                    <a:gd name="T31" fmla="*/ 194 h 399"/>
                    <a:gd name="T32" fmla="*/ 11 w 425"/>
                    <a:gd name="T33" fmla="*/ 272 h 399"/>
                    <a:gd name="T34" fmla="*/ 0 w 425"/>
                    <a:gd name="T35" fmla="*/ 330 h 399"/>
                    <a:gd name="T36" fmla="*/ 12 w 425"/>
                    <a:gd name="T37" fmla="*/ 376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25" h="399">
                      <a:moveTo>
                        <a:pt x="12" y="376"/>
                      </a:moveTo>
                      <a:lnTo>
                        <a:pt x="59" y="398"/>
                      </a:lnTo>
                      <a:lnTo>
                        <a:pt x="118" y="391"/>
                      </a:lnTo>
                      <a:lnTo>
                        <a:pt x="190" y="374"/>
                      </a:lnTo>
                      <a:lnTo>
                        <a:pt x="289" y="326"/>
                      </a:lnTo>
                      <a:lnTo>
                        <a:pt x="357" y="273"/>
                      </a:lnTo>
                      <a:lnTo>
                        <a:pt x="404" y="213"/>
                      </a:lnTo>
                      <a:lnTo>
                        <a:pt x="424" y="169"/>
                      </a:lnTo>
                      <a:lnTo>
                        <a:pt x="420" y="116"/>
                      </a:lnTo>
                      <a:lnTo>
                        <a:pt x="384" y="55"/>
                      </a:lnTo>
                      <a:lnTo>
                        <a:pt x="329" y="11"/>
                      </a:lnTo>
                      <a:lnTo>
                        <a:pt x="277" y="0"/>
                      </a:lnTo>
                      <a:lnTo>
                        <a:pt x="230" y="11"/>
                      </a:lnTo>
                      <a:lnTo>
                        <a:pt x="162" y="51"/>
                      </a:lnTo>
                      <a:lnTo>
                        <a:pt x="98" y="115"/>
                      </a:lnTo>
                      <a:lnTo>
                        <a:pt x="46" y="194"/>
                      </a:lnTo>
                      <a:lnTo>
                        <a:pt x="11" y="272"/>
                      </a:lnTo>
                      <a:lnTo>
                        <a:pt x="0" y="330"/>
                      </a:lnTo>
                      <a:lnTo>
                        <a:pt x="12" y="376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83" name="Freeform 11"/>
                <p:cNvSpPr>
                  <a:spLocks/>
                </p:cNvSpPr>
                <p:nvPr/>
              </p:nvSpPr>
              <p:spPr bwMode="auto">
                <a:xfrm>
                  <a:off x="273" y="2596"/>
                  <a:ext cx="426" cy="399"/>
                </a:xfrm>
                <a:custGeom>
                  <a:avLst/>
                  <a:gdLst>
                    <a:gd name="T0" fmla="*/ 412 w 426"/>
                    <a:gd name="T1" fmla="*/ 21 h 399"/>
                    <a:gd name="T2" fmla="*/ 365 w 426"/>
                    <a:gd name="T3" fmla="*/ 0 h 399"/>
                    <a:gd name="T4" fmla="*/ 306 w 426"/>
                    <a:gd name="T5" fmla="*/ 6 h 399"/>
                    <a:gd name="T6" fmla="*/ 233 w 426"/>
                    <a:gd name="T7" fmla="*/ 23 h 399"/>
                    <a:gd name="T8" fmla="*/ 135 w 426"/>
                    <a:gd name="T9" fmla="*/ 71 h 399"/>
                    <a:gd name="T10" fmla="*/ 66 w 426"/>
                    <a:gd name="T11" fmla="*/ 124 h 399"/>
                    <a:gd name="T12" fmla="*/ 19 w 426"/>
                    <a:gd name="T13" fmla="*/ 184 h 399"/>
                    <a:gd name="T14" fmla="*/ 0 w 426"/>
                    <a:gd name="T15" fmla="*/ 228 h 399"/>
                    <a:gd name="T16" fmla="*/ 3 w 426"/>
                    <a:gd name="T17" fmla="*/ 281 h 399"/>
                    <a:gd name="T18" fmla="*/ 39 w 426"/>
                    <a:gd name="T19" fmla="*/ 342 h 399"/>
                    <a:gd name="T20" fmla="*/ 94 w 426"/>
                    <a:gd name="T21" fmla="*/ 386 h 399"/>
                    <a:gd name="T22" fmla="*/ 147 w 426"/>
                    <a:gd name="T23" fmla="*/ 398 h 399"/>
                    <a:gd name="T24" fmla="*/ 193 w 426"/>
                    <a:gd name="T25" fmla="*/ 386 h 399"/>
                    <a:gd name="T26" fmla="*/ 262 w 426"/>
                    <a:gd name="T27" fmla="*/ 346 h 399"/>
                    <a:gd name="T28" fmla="*/ 326 w 426"/>
                    <a:gd name="T29" fmla="*/ 282 h 399"/>
                    <a:gd name="T30" fmla="*/ 378 w 426"/>
                    <a:gd name="T31" fmla="*/ 203 h 399"/>
                    <a:gd name="T32" fmla="*/ 412 w 426"/>
                    <a:gd name="T33" fmla="*/ 125 h 399"/>
                    <a:gd name="T34" fmla="*/ 425 w 426"/>
                    <a:gd name="T35" fmla="*/ 67 h 399"/>
                    <a:gd name="T36" fmla="*/ 412 w 426"/>
                    <a:gd name="T37" fmla="*/ 21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26" h="399">
                      <a:moveTo>
                        <a:pt x="412" y="21"/>
                      </a:moveTo>
                      <a:lnTo>
                        <a:pt x="365" y="0"/>
                      </a:lnTo>
                      <a:lnTo>
                        <a:pt x="306" y="6"/>
                      </a:lnTo>
                      <a:lnTo>
                        <a:pt x="233" y="23"/>
                      </a:lnTo>
                      <a:lnTo>
                        <a:pt x="135" y="71"/>
                      </a:lnTo>
                      <a:lnTo>
                        <a:pt x="66" y="124"/>
                      </a:lnTo>
                      <a:lnTo>
                        <a:pt x="19" y="184"/>
                      </a:lnTo>
                      <a:lnTo>
                        <a:pt x="0" y="228"/>
                      </a:lnTo>
                      <a:lnTo>
                        <a:pt x="3" y="281"/>
                      </a:lnTo>
                      <a:lnTo>
                        <a:pt x="39" y="342"/>
                      </a:lnTo>
                      <a:lnTo>
                        <a:pt x="94" y="386"/>
                      </a:lnTo>
                      <a:lnTo>
                        <a:pt x="147" y="398"/>
                      </a:lnTo>
                      <a:lnTo>
                        <a:pt x="193" y="386"/>
                      </a:lnTo>
                      <a:lnTo>
                        <a:pt x="262" y="346"/>
                      </a:lnTo>
                      <a:lnTo>
                        <a:pt x="326" y="282"/>
                      </a:lnTo>
                      <a:lnTo>
                        <a:pt x="378" y="203"/>
                      </a:lnTo>
                      <a:lnTo>
                        <a:pt x="412" y="125"/>
                      </a:lnTo>
                      <a:lnTo>
                        <a:pt x="425" y="67"/>
                      </a:lnTo>
                      <a:lnTo>
                        <a:pt x="412" y="21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285" name="Freeform 13"/>
              <p:cNvSpPr>
                <a:spLocks/>
              </p:cNvSpPr>
              <p:nvPr/>
            </p:nvSpPr>
            <p:spPr bwMode="auto">
              <a:xfrm>
                <a:off x="831" y="2076"/>
                <a:ext cx="459" cy="445"/>
              </a:xfrm>
              <a:custGeom>
                <a:avLst/>
                <a:gdLst>
                  <a:gd name="T0" fmla="*/ 434 w 459"/>
                  <a:gd name="T1" fmla="*/ 39 h 445"/>
                  <a:gd name="T2" fmla="*/ 379 w 459"/>
                  <a:gd name="T3" fmla="*/ 5 h 445"/>
                  <a:gd name="T4" fmla="*/ 309 w 459"/>
                  <a:gd name="T5" fmla="*/ 0 h 445"/>
                  <a:gd name="T6" fmla="*/ 232 w 459"/>
                  <a:gd name="T7" fmla="*/ 12 h 445"/>
                  <a:gd name="T8" fmla="*/ 125 w 459"/>
                  <a:gd name="T9" fmla="*/ 50 h 445"/>
                  <a:gd name="T10" fmla="*/ 54 w 459"/>
                  <a:gd name="T11" fmla="*/ 102 h 445"/>
                  <a:gd name="T12" fmla="*/ 11 w 459"/>
                  <a:gd name="T13" fmla="*/ 167 h 445"/>
                  <a:gd name="T14" fmla="*/ 0 w 459"/>
                  <a:gd name="T15" fmla="*/ 218 h 445"/>
                  <a:gd name="T16" fmla="*/ 9 w 459"/>
                  <a:gd name="T17" fmla="*/ 277 h 445"/>
                  <a:gd name="T18" fmla="*/ 63 w 459"/>
                  <a:gd name="T19" fmla="*/ 358 h 445"/>
                  <a:gd name="T20" fmla="*/ 132 w 459"/>
                  <a:gd name="T21" fmla="*/ 421 h 445"/>
                  <a:gd name="T22" fmla="*/ 197 w 459"/>
                  <a:gd name="T23" fmla="*/ 444 h 445"/>
                  <a:gd name="T24" fmla="*/ 248 w 459"/>
                  <a:gd name="T25" fmla="*/ 440 h 445"/>
                  <a:gd name="T26" fmla="*/ 320 w 459"/>
                  <a:gd name="T27" fmla="*/ 406 h 445"/>
                  <a:gd name="T28" fmla="*/ 383 w 459"/>
                  <a:gd name="T29" fmla="*/ 340 h 445"/>
                  <a:gd name="T30" fmla="*/ 427 w 459"/>
                  <a:gd name="T31" fmla="*/ 252 h 445"/>
                  <a:gd name="T32" fmla="*/ 454 w 459"/>
                  <a:gd name="T33" fmla="*/ 164 h 445"/>
                  <a:gd name="T34" fmla="*/ 458 w 459"/>
                  <a:gd name="T35" fmla="*/ 96 h 445"/>
                  <a:gd name="T36" fmla="*/ 434 w 459"/>
                  <a:gd name="T37" fmla="*/ 3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9" h="445">
                    <a:moveTo>
                      <a:pt x="434" y="39"/>
                    </a:moveTo>
                    <a:lnTo>
                      <a:pt x="379" y="5"/>
                    </a:lnTo>
                    <a:lnTo>
                      <a:pt x="309" y="0"/>
                    </a:lnTo>
                    <a:lnTo>
                      <a:pt x="232" y="12"/>
                    </a:lnTo>
                    <a:lnTo>
                      <a:pt x="125" y="50"/>
                    </a:lnTo>
                    <a:lnTo>
                      <a:pt x="54" y="102"/>
                    </a:lnTo>
                    <a:lnTo>
                      <a:pt x="11" y="167"/>
                    </a:lnTo>
                    <a:lnTo>
                      <a:pt x="0" y="218"/>
                    </a:lnTo>
                    <a:lnTo>
                      <a:pt x="9" y="277"/>
                    </a:lnTo>
                    <a:lnTo>
                      <a:pt x="63" y="358"/>
                    </a:lnTo>
                    <a:lnTo>
                      <a:pt x="132" y="421"/>
                    </a:lnTo>
                    <a:lnTo>
                      <a:pt x="197" y="444"/>
                    </a:lnTo>
                    <a:lnTo>
                      <a:pt x="248" y="440"/>
                    </a:lnTo>
                    <a:lnTo>
                      <a:pt x="320" y="406"/>
                    </a:lnTo>
                    <a:lnTo>
                      <a:pt x="383" y="340"/>
                    </a:lnTo>
                    <a:lnTo>
                      <a:pt x="427" y="252"/>
                    </a:lnTo>
                    <a:lnTo>
                      <a:pt x="454" y="164"/>
                    </a:lnTo>
                    <a:lnTo>
                      <a:pt x="458" y="96"/>
                    </a:lnTo>
                    <a:lnTo>
                      <a:pt x="434" y="39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86" name="Freeform 14"/>
              <p:cNvSpPr>
                <a:spLocks/>
              </p:cNvSpPr>
              <p:nvPr/>
            </p:nvSpPr>
            <p:spPr bwMode="auto">
              <a:xfrm>
                <a:off x="1074" y="1603"/>
                <a:ext cx="405" cy="493"/>
              </a:xfrm>
              <a:custGeom>
                <a:avLst/>
                <a:gdLst>
                  <a:gd name="T0" fmla="*/ 198 w 405"/>
                  <a:gd name="T1" fmla="*/ 492 h 493"/>
                  <a:gd name="T2" fmla="*/ 262 w 405"/>
                  <a:gd name="T3" fmla="*/ 472 h 493"/>
                  <a:gd name="T4" fmla="*/ 310 w 405"/>
                  <a:gd name="T5" fmla="*/ 421 h 493"/>
                  <a:gd name="T6" fmla="*/ 354 w 405"/>
                  <a:gd name="T7" fmla="*/ 357 h 493"/>
                  <a:gd name="T8" fmla="*/ 397 w 405"/>
                  <a:gd name="T9" fmla="*/ 251 h 493"/>
                  <a:gd name="T10" fmla="*/ 404 w 405"/>
                  <a:gd name="T11" fmla="*/ 163 h 493"/>
                  <a:gd name="T12" fmla="*/ 384 w 405"/>
                  <a:gd name="T13" fmla="*/ 89 h 493"/>
                  <a:gd name="T14" fmla="*/ 354 w 405"/>
                  <a:gd name="T15" fmla="*/ 46 h 493"/>
                  <a:gd name="T16" fmla="*/ 297 w 405"/>
                  <a:gd name="T17" fmla="*/ 14 h 493"/>
                  <a:gd name="T18" fmla="*/ 203 w 405"/>
                  <a:gd name="T19" fmla="*/ 0 h 493"/>
                  <a:gd name="T20" fmla="*/ 109 w 405"/>
                  <a:gd name="T21" fmla="*/ 12 h 493"/>
                  <a:gd name="T22" fmla="*/ 50 w 405"/>
                  <a:gd name="T23" fmla="*/ 46 h 493"/>
                  <a:gd name="T24" fmla="*/ 22 w 405"/>
                  <a:gd name="T25" fmla="*/ 89 h 493"/>
                  <a:gd name="T26" fmla="*/ 0 w 405"/>
                  <a:gd name="T27" fmla="*/ 166 h 493"/>
                  <a:gd name="T28" fmla="*/ 8 w 405"/>
                  <a:gd name="T29" fmla="*/ 256 h 493"/>
                  <a:gd name="T30" fmla="*/ 44 w 405"/>
                  <a:gd name="T31" fmla="*/ 347 h 493"/>
                  <a:gd name="T32" fmla="*/ 92 w 405"/>
                  <a:gd name="T33" fmla="*/ 424 h 493"/>
                  <a:gd name="T34" fmla="*/ 140 w 405"/>
                  <a:gd name="T35" fmla="*/ 472 h 493"/>
                  <a:gd name="T36" fmla="*/ 198 w 405"/>
                  <a:gd name="T37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5" h="493">
                    <a:moveTo>
                      <a:pt x="198" y="492"/>
                    </a:moveTo>
                    <a:lnTo>
                      <a:pt x="262" y="472"/>
                    </a:lnTo>
                    <a:lnTo>
                      <a:pt x="310" y="421"/>
                    </a:lnTo>
                    <a:lnTo>
                      <a:pt x="354" y="357"/>
                    </a:lnTo>
                    <a:lnTo>
                      <a:pt x="397" y="251"/>
                    </a:lnTo>
                    <a:lnTo>
                      <a:pt x="404" y="163"/>
                    </a:lnTo>
                    <a:lnTo>
                      <a:pt x="384" y="89"/>
                    </a:lnTo>
                    <a:lnTo>
                      <a:pt x="354" y="46"/>
                    </a:lnTo>
                    <a:lnTo>
                      <a:pt x="297" y="14"/>
                    </a:lnTo>
                    <a:lnTo>
                      <a:pt x="203" y="0"/>
                    </a:lnTo>
                    <a:lnTo>
                      <a:pt x="109" y="12"/>
                    </a:lnTo>
                    <a:lnTo>
                      <a:pt x="50" y="46"/>
                    </a:lnTo>
                    <a:lnTo>
                      <a:pt x="22" y="89"/>
                    </a:lnTo>
                    <a:lnTo>
                      <a:pt x="0" y="166"/>
                    </a:lnTo>
                    <a:lnTo>
                      <a:pt x="8" y="256"/>
                    </a:lnTo>
                    <a:lnTo>
                      <a:pt x="44" y="347"/>
                    </a:lnTo>
                    <a:lnTo>
                      <a:pt x="92" y="424"/>
                    </a:lnTo>
                    <a:lnTo>
                      <a:pt x="140" y="472"/>
                    </a:lnTo>
                    <a:lnTo>
                      <a:pt x="198" y="492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4289" name="Group 17"/>
              <p:cNvGrpSpPr>
                <a:grpSpLocks/>
              </p:cNvGrpSpPr>
              <p:nvPr/>
            </p:nvGrpSpPr>
            <p:grpSpPr bwMode="auto">
              <a:xfrm>
                <a:off x="1122" y="832"/>
                <a:ext cx="299" cy="991"/>
                <a:chOff x="1122" y="832"/>
                <a:chExt cx="299" cy="991"/>
              </a:xfrm>
            </p:grpSpPr>
            <p:sp>
              <p:nvSpPr>
                <p:cNvPr id="54287" name="Freeform 15"/>
                <p:cNvSpPr>
                  <a:spLocks/>
                </p:cNvSpPr>
                <p:nvPr/>
              </p:nvSpPr>
              <p:spPr bwMode="auto">
                <a:xfrm>
                  <a:off x="1122" y="1330"/>
                  <a:ext cx="299" cy="493"/>
                </a:xfrm>
                <a:custGeom>
                  <a:avLst/>
                  <a:gdLst>
                    <a:gd name="T0" fmla="*/ 149 w 299"/>
                    <a:gd name="T1" fmla="*/ 0 h 493"/>
                    <a:gd name="T2" fmla="*/ 104 w 299"/>
                    <a:gd name="T3" fmla="*/ 19 h 493"/>
                    <a:gd name="T4" fmla="*/ 68 w 299"/>
                    <a:gd name="T5" fmla="*/ 69 h 493"/>
                    <a:gd name="T6" fmla="*/ 36 w 299"/>
                    <a:gd name="T7" fmla="*/ 134 h 493"/>
                    <a:gd name="T8" fmla="*/ 4 w 299"/>
                    <a:gd name="T9" fmla="*/ 240 h 493"/>
                    <a:gd name="T10" fmla="*/ 0 w 299"/>
                    <a:gd name="T11" fmla="*/ 328 h 493"/>
                    <a:gd name="T12" fmla="*/ 14 w 299"/>
                    <a:gd name="T13" fmla="*/ 403 h 493"/>
                    <a:gd name="T14" fmla="*/ 36 w 299"/>
                    <a:gd name="T15" fmla="*/ 446 h 493"/>
                    <a:gd name="T16" fmla="*/ 77 w 299"/>
                    <a:gd name="T17" fmla="*/ 478 h 493"/>
                    <a:gd name="T18" fmla="*/ 147 w 299"/>
                    <a:gd name="T19" fmla="*/ 492 h 493"/>
                    <a:gd name="T20" fmla="*/ 216 w 299"/>
                    <a:gd name="T21" fmla="*/ 480 h 493"/>
                    <a:gd name="T22" fmla="*/ 260 w 299"/>
                    <a:gd name="T23" fmla="*/ 446 h 493"/>
                    <a:gd name="T24" fmla="*/ 281 w 299"/>
                    <a:gd name="T25" fmla="*/ 403 h 493"/>
                    <a:gd name="T26" fmla="*/ 298 w 299"/>
                    <a:gd name="T27" fmla="*/ 326 h 493"/>
                    <a:gd name="T28" fmla="*/ 291 w 299"/>
                    <a:gd name="T29" fmla="*/ 235 h 493"/>
                    <a:gd name="T30" fmla="*/ 265 w 299"/>
                    <a:gd name="T31" fmla="*/ 144 h 493"/>
                    <a:gd name="T32" fmla="*/ 229 w 299"/>
                    <a:gd name="T33" fmla="*/ 67 h 493"/>
                    <a:gd name="T34" fmla="*/ 193 w 299"/>
                    <a:gd name="T35" fmla="*/ 19 h 493"/>
                    <a:gd name="T36" fmla="*/ 149 w 299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9" y="0"/>
                      </a:moveTo>
                      <a:lnTo>
                        <a:pt x="104" y="19"/>
                      </a:lnTo>
                      <a:lnTo>
                        <a:pt x="68" y="69"/>
                      </a:lnTo>
                      <a:lnTo>
                        <a:pt x="36" y="134"/>
                      </a:lnTo>
                      <a:lnTo>
                        <a:pt x="4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6" y="446"/>
                      </a:lnTo>
                      <a:lnTo>
                        <a:pt x="77" y="478"/>
                      </a:lnTo>
                      <a:lnTo>
                        <a:pt x="147" y="492"/>
                      </a:lnTo>
                      <a:lnTo>
                        <a:pt x="216" y="480"/>
                      </a:lnTo>
                      <a:lnTo>
                        <a:pt x="260" y="446"/>
                      </a:lnTo>
                      <a:lnTo>
                        <a:pt x="281" y="403"/>
                      </a:lnTo>
                      <a:lnTo>
                        <a:pt x="298" y="326"/>
                      </a:lnTo>
                      <a:lnTo>
                        <a:pt x="291" y="235"/>
                      </a:lnTo>
                      <a:lnTo>
                        <a:pt x="265" y="144"/>
                      </a:lnTo>
                      <a:lnTo>
                        <a:pt x="229" y="67"/>
                      </a:lnTo>
                      <a:lnTo>
                        <a:pt x="193" y="19"/>
                      </a:lnTo>
                      <a:lnTo>
                        <a:pt x="149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88" name="Freeform 16"/>
                <p:cNvSpPr>
                  <a:spLocks/>
                </p:cNvSpPr>
                <p:nvPr/>
              </p:nvSpPr>
              <p:spPr bwMode="auto">
                <a:xfrm>
                  <a:off x="1122" y="832"/>
                  <a:ext cx="299" cy="493"/>
                </a:xfrm>
                <a:custGeom>
                  <a:avLst/>
                  <a:gdLst>
                    <a:gd name="T0" fmla="*/ 148 w 299"/>
                    <a:gd name="T1" fmla="*/ 492 h 493"/>
                    <a:gd name="T2" fmla="*/ 193 w 299"/>
                    <a:gd name="T3" fmla="*/ 472 h 493"/>
                    <a:gd name="T4" fmla="*/ 229 w 299"/>
                    <a:gd name="T5" fmla="*/ 422 h 493"/>
                    <a:gd name="T6" fmla="*/ 261 w 299"/>
                    <a:gd name="T7" fmla="*/ 357 h 493"/>
                    <a:gd name="T8" fmla="*/ 293 w 299"/>
                    <a:gd name="T9" fmla="*/ 252 h 493"/>
                    <a:gd name="T10" fmla="*/ 298 w 299"/>
                    <a:gd name="T11" fmla="*/ 163 h 493"/>
                    <a:gd name="T12" fmla="*/ 283 w 299"/>
                    <a:gd name="T13" fmla="*/ 88 h 493"/>
                    <a:gd name="T14" fmla="*/ 261 w 299"/>
                    <a:gd name="T15" fmla="*/ 45 h 493"/>
                    <a:gd name="T16" fmla="*/ 220 w 299"/>
                    <a:gd name="T17" fmla="*/ 13 h 493"/>
                    <a:gd name="T18" fmla="*/ 150 w 299"/>
                    <a:gd name="T19" fmla="*/ 0 h 493"/>
                    <a:gd name="T20" fmla="*/ 81 w 299"/>
                    <a:gd name="T21" fmla="*/ 12 h 493"/>
                    <a:gd name="T22" fmla="*/ 37 w 299"/>
                    <a:gd name="T23" fmla="*/ 45 h 493"/>
                    <a:gd name="T24" fmla="*/ 16 w 299"/>
                    <a:gd name="T25" fmla="*/ 88 h 493"/>
                    <a:gd name="T26" fmla="*/ 0 w 299"/>
                    <a:gd name="T27" fmla="*/ 165 h 493"/>
                    <a:gd name="T28" fmla="*/ 6 w 299"/>
                    <a:gd name="T29" fmla="*/ 256 h 493"/>
                    <a:gd name="T30" fmla="*/ 32 w 299"/>
                    <a:gd name="T31" fmla="*/ 348 h 493"/>
                    <a:gd name="T32" fmla="*/ 68 w 299"/>
                    <a:gd name="T33" fmla="*/ 424 h 493"/>
                    <a:gd name="T34" fmla="*/ 104 w 299"/>
                    <a:gd name="T35" fmla="*/ 472 h 493"/>
                    <a:gd name="T36" fmla="*/ 148 w 299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8" y="492"/>
                      </a:moveTo>
                      <a:lnTo>
                        <a:pt x="193" y="472"/>
                      </a:lnTo>
                      <a:lnTo>
                        <a:pt x="229" y="422"/>
                      </a:lnTo>
                      <a:lnTo>
                        <a:pt x="261" y="357"/>
                      </a:lnTo>
                      <a:lnTo>
                        <a:pt x="293" y="252"/>
                      </a:lnTo>
                      <a:lnTo>
                        <a:pt x="298" y="163"/>
                      </a:lnTo>
                      <a:lnTo>
                        <a:pt x="283" y="88"/>
                      </a:lnTo>
                      <a:lnTo>
                        <a:pt x="261" y="45"/>
                      </a:lnTo>
                      <a:lnTo>
                        <a:pt x="220" y="13"/>
                      </a:lnTo>
                      <a:lnTo>
                        <a:pt x="150" y="0"/>
                      </a:lnTo>
                      <a:lnTo>
                        <a:pt x="81" y="12"/>
                      </a:lnTo>
                      <a:lnTo>
                        <a:pt x="37" y="45"/>
                      </a:lnTo>
                      <a:lnTo>
                        <a:pt x="16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2" y="348"/>
                      </a:lnTo>
                      <a:lnTo>
                        <a:pt x="68" y="424"/>
                      </a:lnTo>
                      <a:lnTo>
                        <a:pt x="104" y="472"/>
                      </a:lnTo>
                      <a:lnTo>
                        <a:pt x="148" y="49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290" name="Freeform 18" descr="Outlined diamond"/>
              <p:cNvSpPr>
                <a:spLocks/>
              </p:cNvSpPr>
              <p:nvPr/>
            </p:nvSpPr>
            <p:spPr bwMode="auto">
              <a:xfrm>
                <a:off x="1123" y="1602"/>
                <a:ext cx="299" cy="221"/>
              </a:xfrm>
              <a:custGeom>
                <a:avLst/>
                <a:gdLst>
                  <a:gd name="T0" fmla="*/ 153 w 299"/>
                  <a:gd name="T1" fmla="*/ 0 h 221"/>
                  <a:gd name="T2" fmla="*/ 120 w 299"/>
                  <a:gd name="T3" fmla="*/ 0 h 221"/>
                  <a:gd name="T4" fmla="*/ 78 w 299"/>
                  <a:gd name="T5" fmla="*/ 6 h 221"/>
                  <a:gd name="T6" fmla="*/ 46 w 299"/>
                  <a:gd name="T7" fmla="*/ 19 h 221"/>
                  <a:gd name="T8" fmla="*/ 17 w 299"/>
                  <a:gd name="T9" fmla="*/ 33 h 221"/>
                  <a:gd name="T10" fmla="*/ 0 w 299"/>
                  <a:gd name="T11" fmla="*/ 48 h 221"/>
                  <a:gd name="T12" fmla="*/ 14 w 299"/>
                  <a:gd name="T13" fmla="*/ 131 h 221"/>
                  <a:gd name="T14" fmla="*/ 36 w 299"/>
                  <a:gd name="T15" fmla="*/ 174 h 221"/>
                  <a:gd name="T16" fmla="*/ 77 w 299"/>
                  <a:gd name="T17" fmla="*/ 206 h 221"/>
                  <a:gd name="T18" fmla="*/ 147 w 299"/>
                  <a:gd name="T19" fmla="*/ 220 h 221"/>
                  <a:gd name="T20" fmla="*/ 216 w 299"/>
                  <a:gd name="T21" fmla="*/ 208 h 221"/>
                  <a:gd name="T22" fmla="*/ 260 w 299"/>
                  <a:gd name="T23" fmla="*/ 174 h 221"/>
                  <a:gd name="T24" fmla="*/ 281 w 299"/>
                  <a:gd name="T25" fmla="*/ 131 h 221"/>
                  <a:gd name="T26" fmla="*/ 298 w 299"/>
                  <a:gd name="T27" fmla="*/ 54 h 221"/>
                  <a:gd name="T28" fmla="*/ 289 w 299"/>
                  <a:gd name="T29" fmla="*/ 36 h 221"/>
                  <a:gd name="T30" fmla="*/ 261 w 299"/>
                  <a:gd name="T31" fmla="*/ 19 h 221"/>
                  <a:gd name="T32" fmla="*/ 232 w 299"/>
                  <a:gd name="T33" fmla="*/ 12 h 221"/>
                  <a:gd name="T34" fmla="*/ 198 w 299"/>
                  <a:gd name="T35" fmla="*/ 4 h 221"/>
                  <a:gd name="T36" fmla="*/ 153 w 299"/>
                  <a:gd name="T37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221">
                    <a:moveTo>
                      <a:pt x="153" y="0"/>
                    </a:moveTo>
                    <a:lnTo>
                      <a:pt x="120" y="0"/>
                    </a:lnTo>
                    <a:lnTo>
                      <a:pt x="78" y="6"/>
                    </a:lnTo>
                    <a:lnTo>
                      <a:pt x="46" y="19"/>
                    </a:lnTo>
                    <a:lnTo>
                      <a:pt x="17" y="33"/>
                    </a:lnTo>
                    <a:lnTo>
                      <a:pt x="0" y="48"/>
                    </a:lnTo>
                    <a:lnTo>
                      <a:pt x="14" y="131"/>
                    </a:lnTo>
                    <a:lnTo>
                      <a:pt x="36" y="174"/>
                    </a:lnTo>
                    <a:lnTo>
                      <a:pt x="77" y="206"/>
                    </a:lnTo>
                    <a:lnTo>
                      <a:pt x="147" y="220"/>
                    </a:lnTo>
                    <a:lnTo>
                      <a:pt x="216" y="208"/>
                    </a:lnTo>
                    <a:lnTo>
                      <a:pt x="260" y="174"/>
                    </a:lnTo>
                    <a:lnTo>
                      <a:pt x="281" y="131"/>
                    </a:lnTo>
                    <a:lnTo>
                      <a:pt x="298" y="54"/>
                    </a:lnTo>
                    <a:lnTo>
                      <a:pt x="289" y="36"/>
                    </a:lnTo>
                    <a:lnTo>
                      <a:pt x="261" y="19"/>
                    </a:lnTo>
                    <a:lnTo>
                      <a:pt x="232" y="12"/>
                    </a:lnTo>
                    <a:lnTo>
                      <a:pt x="198" y="4"/>
                    </a:lnTo>
                    <a:lnTo>
                      <a:pt x="153" y="0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1" name="Freeform 19" descr="Outlined diamond"/>
              <p:cNvSpPr>
                <a:spLocks/>
              </p:cNvSpPr>
              <p:nvPr/>
            </p:nvSpPr>
            <p:spPr bwMode="auto">
              <a:xfrm>
                <a:off x="831" y="2231"/>
                <a:ext cx="273" cy="291"/>
              </a:xfrm>
              <a:custGeom>
                <a:avLst/>
                <a:gdLst>
                  <a:gd name="T0" fmla="*/ 59 w 273"/>
                  <a:gd name="T1" fmla="*/ 203 h 291"/>
                  <a:gd name="T2" fmla="*/ 89 w 273"/>
                  <a:gd name="T3" fmla="*/ 230 h 291"/>
                  <a:gd name="T4" fmla="*/ 118 w 273"/>
                  <a:gd name="T5" fmla="*/ 256 h 291"/>
                  <a:gd name="T6" fmla="*/ 148 w 273"/>
                  <a:gd name="T7" fmla="*/ 275 h 291"/>
                  <a:gd name="T8" fmla="*/ 183 w 273"/>
                  <a:gd name="T9" fmla="*/ 290 h 291"/>
                  <a:gd name="T10" fmla="*/ 220 w 273"/>
                  <a:gd name="T11" fmla="*/ 257 h 291"/>
                  <a:gd name="T12" fmla="*/ 252 w 273"/>
                  <a:gd name="T13" fmla="*/ 213 h 291"/>
                  <a:gd name="T14" fmla="*/ 272 w 273"/>
                  <a:gd name="T15" fmla="*/ 169 h 291"/>
                  <a:gd name="T16" fmla="*/ 268 w 273"/>
                  <a:gd name="T17" fmla="*/ 116 h 291"/>
                  <a:gd name="T18" fmla="*/ 232 w 273"/>
                  <a:gd name="T19" fmla="*/ 56 h 291"/>
                  <a:gd name="T20" fmla="*/ 177 w 273"/>
                  <a:gd name="T21" fmla="*/ 11 h 291"/>
                  <a:gd name="T22" fmla="*/ 125 w 273"/>
                  <a:gd name="T23" fmla="*/ 0 h 291"/>
                  <a:gd name="T24" fmla="*/ 78 w 273"/>
                  <a:gd name="T25" fmla="*/ 11 h 291"/>
                  <a:gd name="T26" fmla="*/ 30 w 273"/>
                  <a:gd name="T27" fmla="*/ 38 h 291"/>
                  <a:gd name="T28" fmla="*/ 0 w 273"/>
                  <a:gd name="T29" fmla="*/ 60 h 291"/>
                  <a:gd name="T30" fmla="*/ 3 w 273"/>
                  <a:gd name="T31" fmla="*/ 102 h 291"/>
                  <a:gd name="T32" fmla="*/ 12 w 273"/>
                  <a:gd name="T33" fmla="*/ 142 h 291"/>
                  <a:gd name="T34" fmla="*/ 43 w 273"/>
                  <a:gd name="T35" fmla="*/ 177 h 291"/>
                  <a:gd name="T36" fmla="*/ 59 w 273"/>
                  <a:gd name="T37" fmla="*/ 203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3" h="291">
                    <a:moveTo>
                      <a:pt x="59" y="203"/>
                    </a:moveTo>
                    <a:lnTo>
                      <a:pt x="89" y="230"/>
                    </a:lnTo>
                    <a:lnTo>
                      <a:pt x="118" y="256"/>
                    </a:lnTo>
                    <a:lnTo>
                      <a:pt x="148" y="275"/>
                    </a:lnTo>
                    <a:lnTo>
                      <a:pt x="183" y="290"/>
                    </a:lnTo>
                    <a:lnTo>
                      <a:pt x="220" y="257"/>
                    </a:lnTo>
                    <a:lnTo>
                      <a:pt x="252" y="213"/>
                    </a:lnTo>
                    <a:lnTo>
                      <a:pt x="272" y="169"/>
                    </a:lnTo>
                    <a:lnTo>
                      <a:pt x="268" y="116"/>
                    </a:lnTo>
                    <a:lnTo>
                      <a:pt x="232" y="56"/>
                    </a:lnTo>
                    <a:lnTo>
                      <a:pt x="177" y="11"/>
                    </a:lnTo>
                    <a:lnTo>
                      <a:pt x="125" y="0"/>
                    </a:lnTo>
                    <a:lnTo>
                      <a:pt x="78" y="11"/>
                    </a:lnTo>
                    <a:lnTo>
                      <a:pt x="30" y="38"/>
                    </a:lnTo>
                    <a:lnTo>
                      <a:pt x="0" y="60"/>
                    </a:lnTo>
                    <a:lnTo>
                      <a:pt x="3" y="102"/>
                    </a:lnTo>
                    <a:lnTo>
                      <a:pt x="12" y="142"/>
                    </a:lnTo>
                    <a:lnTo>
                      <a:pt x="43" y="177"/>
                    </a:lnTo>
                    <a:lnTo>
                      <a:pt x="59" y="203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2" name="Freeform 20" descr="Outlined diamond"/>
              <p:cNvSpPr>
                <a:spLocks/>
              </p:cNvSpPr>
              <p:nvPr/>
            </p:nvSpPr>
            <p:spPr bwMode="auto">
              <a:xfrm>
                <a:off x="1538" y="2063"/>
                <a:ext cx="229" cy="305"/>
              </a:xfrm>
              <a:custGeom>
                <a:avLst/>
                <a:gdLst>
                  <a:gd name="T0" fmla="*/ 215 w 229"/>
                  <a:gd name="T1" fmla="*/ 201 h 305"/>
                  <a:gd name="T2" fmla="*/ 205 w 229"/>
                  <a:gd name="T3" fmla="*/ 243 h 305"/>
                  <a:gd name="T4" fmla="*/ 176 w 229"/>
                  <a:gd name="T5" fmla="*/ 300 h 305"/>
                  <a:gd name="T6" fmla="*/ 151 w 229"/>
                  <a:gd name="T7" fmla="*/ 304 h 305"/>
                  <a:gd name="T8" fmla="*/ 145 w 229"/>
                  <a:gd name="T9" fmla="*/ 278 h 305"/>
                  <a:gd name="T10" fmla="*/ 137 w 229"/>
                  <a:gd name="T11" fmla="*/ 252 h 305"/>
                  <a:gd name="T12" fmla="*/ 125 w 229"/>
                  <a:gd name="T13" fmla="*/ 220 h 305"/>
                  <a:gd name="T14" fmla="*/ 113 w 229"/>
                  <a:gd name="T15" fmla="*/ 198 h 305"/>
                  <a:gd name="T16" fmla="*/ 95 w 229"/>
                  <a:gd name="T17" fmla="*/ 168 h 305"/>
                  <a:gd name="T18" fmla="*/ 68 w 229"/>
                  <a:gd name="T19" fmla="*/ 140 h 305"/>
                  <a:gd name="T20" fmla="*/ 36 w 229"/>
                  <a:gd name="T21" fmla="*/ 116 h 305"/>
                  <a:gd name="T22" fmla="*/ 0 w 229"/>
                  <a:gd name="T23" fmla="*/ 96 h 305"/>
                  <a:gd name="T24" fmla="*/ 18 w 229"/>
                  <a:gd name="T25" fmla="*/ 46 h 305"/>
                  <a:gd name="T26" fmla="*/ 58 w 229"/>
                  <a:gd name="T27" fmla="*/ 12 h 305"/>
                  <a:gd name="T28" fmla="*/ 105 w 229"/>
                  <a:gd name="T29" fmla="*/ 0 h 305"/>
                  <a:gd name="T30" fmla="*/ 127 w 229"/>
                  <a:gd name="T31" fmla="*/ 1 h 305"/>
                  <a:gd name="T32" fmla="*/ 164 w 229"/>
                  <a:gd name="T33" fmla="*/ 25 h 305"/>
                  <a:gd name="T34" fmla="*/ 197 w 229"/>
                  <a:gd name="T35" fmla="*/ 59 h 305"/>
                  <a:gd name="T36" fmla="*/ 215 w 229"/>
                  <a:gd name="T37" fmla="*/ 96 h 305"/>
                  <a:gd name="T38" fmla="*/ 228 w 229"/>
                  <a:gd name="T39" fmla="*/ 142 h 305"/>
                  <a:gd name="T40" fmla="*/ 215 w 229"/>
                  <a:gd name="T41" fmla="*/ 201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9" h="305">
                    <a:moveTo>
                      <a:pt x="215" y="201"/>
                    </a:moveTo>
                    <a:lnTo>
                      <a:pt x="205" y="243"/>
                    </a:lnTo>
                    <a:lnTo>
                      <a:pt x="176" y="300"/>
                    </a:lnTo>
                    <a:lnTo>
                      <a:pt x="151" y="304"/>
                    </a:lnTo>
                    <a:lnTo>
                      <a:pt x="145" y="278"/>
                    </a:lnTo>
                    <a:lnTo>
                      <a:pt x="137" y="252"/>
                    </a:lnTo>
                    <a:lnTo>
                      <a:pt x="125" y="220"/>
                    </a:lnTo>
                    <a:lnTo>
                      <a:pt x="113" y="198"/>
                    </a:lnTo>
                    <a:lnTo>
                      <a:pt x="95" y="168"/>
                    </a:lnTo>
                    <a:lnTo>
                      <a:pt x="68" y="140"/>
                    </a:lnTo>
                    <a:lnTo>
                      <a:pt x="36" y="116"/>
                    </a:lnTo>
                    <a:lnTo>
                      <a:pt x="0" y="96"/>
                    </a:lnTo>
                    <a:lnTo>
                      <a:pt x="18" y="46"/>
                    </a:lnTo>
                    <a:lnTo>
                      <a:pt x="58" y="12"/>
                    </a:lnTo>
                    <a:lnTo>
                      <a:pt x="105" y="0"/>
                    </a:lnTo>
                    <a:lnTo>
                      <a:pt x="127" y="1"/>
                    </a:lnTo>
                    <a:lnTo>
                      <a:pt x="164" y="25"/>
                    </a:lnTo>
                    <a:lnTo>
                      <a:pt x="197" y="59"/>
                    </a:lnTo>
                    <a:lnTo>
                      <a:pt x="215" y="96"/>
                    </a:lnTo>
                    <a:lnTo>
                      <a:pt x="228" y="142"/>
                    </a:lnTo>
                    <a:lnTo>
                      <a:pt x="215" y="201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3" name="Freeform 21"/>
              <p:cNvSpPr>
                <a:spLocks/>
              </p:cNvSpPr>
              <p:nvPr/>
            </p:nvSpPr>
            <p:spPr bwMode="auto">
              <a:xfrm>
                <a:off x="1253" y="2099"/>
                <a:ext cx="434" cy="468"/>
              </a:xfrm>
              <a:custGeom>
                <a:avLst/>
                <a:gdLst>
                  <a:gd name="T0" fmla="*/ 45 w 434"/>
                  <a:gd name="T1" fmla="*/ 21 h 468"/>
                  <a:gd name="T2" fmla="*/ 106 w 434"/>
                  <a:gd name="T3" fmla="*/ 0 h 468"/>
                  <a:gd name="T4" fmla="*/ 176 w 434"/>
                  <a:gd name="T5" fmla="*/ 9 h 468"/>
                  <a:gd name="T6" fmla="*/ 248 w 434"/>
                  <a:gd name="T7" fmla="*/ 37 h 468"/>
                  <a:gd name="T8" fmla="*/ 344 w 434"/>
                  <a:gd name="T9" fmla="*/ 96 h 468"/>
                  <a:gd name="T10" fmla="*/ 403 w 434"/>
                  <a:gd name="T11" fmla="*/ 162 h 468"/>
                  <a:gd name="T12" fmla="*/ 432 w 434"/>
                  <a:gd name="T13" fmla="*/ 235 h 468"/>
                  <a:gd name="T14" fmla="*/ 433 w 434"/>
                  <a:gd name="T15" fmla="*/ 287 h 468"/>
                  <a:gd name="T16" fmla="*/ 411 w 434"/>
                  <a:gd name="T17" fmla="*/ 343 h 468"/>
                  <a:gd name="T18" fmla="*/ 342 w 434"/>
                  <a:gd name="T19" fmla="*/ 411 h 468"/>
                  <a:gd name="T20" fmla="*/ 260 w 434"/>
                  <a:gd name="T21" fmla="*/ 459 h 468"/>
                  <a:gd name="T22" fmla="*/ 192 w 434"/>
                  <a:gd name="T23" fmla="*/ 467 h 468"/>
                  <a:gd name="T24" fmla="*/ 144 w 434"/>
                  <a:gd name="T25" fmla="*/ 451 h 468"/>
                  <a:gd name="T26" fmla="*/ 80 w 434"/>
                  <a:gd name="T27" fmla="*/ 404 h 468"/>
                  <a:gd name="T28" fmla="*/ 32 w 434"/>
                  <a:gd name="T29" fmla="*/ 326 h 468"/>
                  <a:gd name="T30" fmla="*/ 8 w 434"/>
                  <a:gd name="T31" fmla="*/ 231 h 468"/>
                  <a:gd name="T32" fmla="*/ 0 w 434"/>
                  <a:gd name="T33" fmla="*/ 139 h 468"/>
                  <a:gd name="T34" fmla="*/ 10 w 434"/>
                  <a:gd name="T35" fmla="*/ 71 h 468"/>
                  <a:gd name="T36" fmla="*/ 45 w 434"/>
                  <a:gd name="T37" fmla="*/ 21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468">
                    <a:moveTo>
                      <a:pt x="45" y="21"/>
                    </a:moveTo>
                    <a:lnTo>
                      <a:pt x="106" y="0"/>
                    </a:lnTo>
                    <a:lnTo>
                      <a:pt x="176" y="9"/>
                    </a:lnTo>
                    <a:lnTo>
                      <a:pt x="248" y="37"/>
                    </a:lnTo>
                    <a:lnTo>
                      <a:pt x="344" y="96"/>
                    </a:lnTo>
                    <a:lnTo>
                      <a:pt x="403" y="162"/>
                    </a:lnTo>
                    <a:lnTo>
                      <a:pt x="432" y="235"/>
                    </a:lnTo>
                    <a:lnTo>
                      <a:pt x="433" y="287"/>
                    </a:lnTo>
                    <a:lnTo>
                      <a:pt x="411" y="343"/>
                    </a:lnTo>
                    <a:lnTo>
                      <a:pt x="342" y="411"/>
                    </a:lnTo>
                    <a:lnTo>
                      <a:pt x="260" y="459"/>
                    </a:lnTo>
                    <a:lnTo>
                      <a:pt x="192" y="467"/>
                    </a:lnTo>
                    <a:lnTo>
                      <a:pt x="144" y="451"/>
                    </a:lnTo>
                    <a:lnTo>
                      <a:pt x="80" y="404"/>
                    </a:lnTo>
                    <a:lnTo>
                      <a:pt x="32" y="326"/>
                    </a:lnTo>
                    <a:lnTo>
                      <a:pt x="8" y="231"/>
                    </a:lnTo>
                    <a:lnTo>
                      <a:pt x="0" y="139"/>
                    </a:lnTo>
                    <a:lnTo>
                      <a:pt x="10" y="71"/>
                    </a:lnTo>
                    <a:lnTo>
                      <a:pt x="45" y="2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rgbClr val="FF99CC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4" name="Freeform 22" descr="Outlined diamond"/>
              <p:cNvSpPr>
                <a:spLocks/>
              </p:cNvSpPr>
              <p:nvPr/>
            </p:nvSpPr>
            <p:spPr bwMode="auto">
              <a:xfrm>
                <a:off x="1420" y="2309"/>
                <a:ext cx="267" cy="259"/>
              </a:xfrm>
              <a:custGeom>
                <a:avLst/>
                <a:gdLst>
                  <a:gd name="T0" fmla="*/ 187 w 267"/>
                  <a:gd name="T1" fmla="*/ 195 h 259"/>
                  <a:gd name="T2" fmla="*/ 160 w 267"/>
                  <a:gd name="T3" fmla="*/ 214 h 259"/>
                  <a:gd name="T4" fmla="*/ 136 w 267"/>
                  <a:gd name="T5" fmla="*/ 230 h 259"/>
                  <a:gd name="T6" fmla="*/ 114 w 267"/>
                  <a:gd name="T7" fmla="*/ 243 h 259"/>
                  <a:gd name="T8" fmla="*/ 80 w 267"/>
                  <a:gd name="T9" fmla="*/ 254 h 259"/>
                  <a:gd name="T10" fmla="*/ 50 w 267"/>
                  <a:gd name="T11" fmla="*/ 258 h 259"/>
                  <a:gd name="T12" fmla="*/ 13 w 267"/>
                  <a:gd name="T13" fmla="*/ 196 h 259"/>
                  <a:gd name="T14" fmla="*/ 0 w 267"/>
                  <a:gd name="T15" fmla="*/ 149 h 259"/>
                  <a:gd name="T16" fmla="*/ 9 w 267"/>
                  <a:gd name="T17" fmla="*/ 98 h 259"/>
                  <a:gd name="T18" fmla="*/ 53 w 267"/>
                  <a:gd name="T19" fmla="*/ 41 h 259"/>
                  <a:gd name="T20" fmla="*/ 112 w 267"/>
                  <a:gd name="T21" fmla="*/ 4 h 259"/>
                  <a:gd name="T22" fmla="*/ 166 w 267"/>
                  <a:gd name="T23" fmla="*/ 0 h 259"/>
                  <a:gd name="T24" fmla="*/ 210 w 267"/>
                  <a:gd name="T25" fmla="*/ 16 h 259"/>
                  <a:gd name="T26" fmla="*/ 266 w 267"/>
                  <a:gd name="T27" fmla="*/ 60 h 259"/>
                  <a:gd name="T28" fmla="*/ 262 w 267"/>
                  <a:gd name="T29" fmla="*/ 91 h 259"/>
                  <a:gd name="T30" fmla="*/ 253 w 267"/>
                  <a:gd name="T31" fmla="*/ 124 h 259"/>
                  <a:gd name="T32" fmla="*/ 234 w 267"/>
                  <a:gd name="T33" fmla="*/ 147 h 259"/>
                  <a:gd name="T34" fmla="*/ 208 w 267"/>
                  <a:gd name="T35" fmla="*/ 174 h 259"/>
                  <a:gd name="T36" fmla="*/ 187 w 267"/>
                  <a:gd name="T37" fmla="*/ 195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7" h="259">
                    <a:moveTo>
                      <a:pt x="187" y="195"/>
                    </a:moveTo>
                    <a:lnTo>
                      <a:pt x="160" y="214"/>
                    </a:lnTo>
                    <a:lnTo>
                      <a:pt x="136" y="230"/>
                    </a:lnTo>
                    <a:lnTo>
                      <a:pt x="114" y="243"/>
                    </a:lnTo>
                    <a:lnTo>
                      <a:pt x="80" y="254"/>
                    </a:lnTo>
                    <a:lnTo>
                      <a:pt x="50" y="258"/>
                    </a:lnTo>
                    <a:lnTo>
                      <a:pt x="13" y="196"/>
                    </a:lnTo>
                    <a:lnTo>
                      <a:pt x="0" y="149"/>
                    </a:lnTo>
                    <a:lnTo>
                      <a:pt x="9" y="98"/>
                    </a:lnTo>
                    <a:lnTo>
                      <a:pt x="53" y="41"/>
                    </a:lnTo>
                    <a:lnTo>
                      <a:pt x="112" y="4"/>
                    </a:lnTo>
                    <a:lnTo>
                      <a:pt x="166" y="0"/>
                    </a:lnTo>
                    <a:lnTo>
                      <a:pt x="210" y="16"/>
                    </a:lnTo>
                    <a:lnTo>
                      <a:pt x="266" y="60"/>
                    </a:lnTo>
                    <a:lnTo>
                      <a:pt x="262" y="91"/>
                    </a:lnTo>
                    <a:lnTo>
                      <a:pt x="253" y="124"/>
                    </a:lnTo>
                    <a:lnTo>
                      <a:pt x="234" y="147"/>
                    </a:lnTo>
                    <a:lnTo>
                      <a:pt x="208" y="174"/>
                    </a:lnTo>
                    <a:lnTo>
                      <a:pt x="187" y="195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1922" y="1029"/>
              <a:ext cx="36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2</a:t>
              </a:r>
              <a:r>
                <a:rPr lang="en-US" altLang="tr-TR" sz="2400">
                  <a:solidFill>
                    <a:srgbClr val="FFFFFF"/>
                  </a:solidFill>
                </a:rPr>
                <a:t>–</a:t>
              </a:r>
            </a:p>
          </p:txBody>
        </p:sp>
        <p:grpSp>
          <p:nvGrpSpPr>
            <p:cNvPr id="54312" name="Group 40"/>
            <p:cNvGrpSpPr>
              <a:grpSpLocks/>
            </p:cNvGrpSpPr>
            <p:nvPr/>
          </p:nvGrpSpPr>
          <p:grpSpPr bwMode="auto">
            <a:xfrm>
              <a:off x="530" y="1142"/>
              <a:ext cx="1657" cy="1749"/>
              <a:chOff x="530" y="1142"/>
              <a:chExt cx="1657" cy="1749"/>
            </a:xfrm>
          </p:grpSpPr>
          <p:grpSp>
            <p:nvGrpSpPr>
              <p:cNvPr id="54299" name="Group 27"/>
              <p:cNvGrpSpPr>
                <a:grpSpLocks/>
              </p:cNvGrpSpPr>
              <p:nvPr/>
            </p:nvGrpSpPr>
            <p:grpSpPr bwMode="auto">
              <a:xfrm>
                <a:off x="1142" y="1934"/>
                <a:ext cx="361" cy="369"/>
                <a:chOff x="1142" y="1934"/>
                <a:chExt cx="361" cy="369"/>
              </a:xfrm>
            </p:grpSpPr>
            <p:sp>
              <p:nvSpPr>
                <p:cNvPr id="54297" name="Oval 25"/>
                <p:cNvSpPr>
                  <a:spLocks noChangeArrowheads="1"/>
                </p:cNvSpPr>
                <p:nvPr/>
              </p:nvSpPr>
              <p:spPr bwMode="auto">
                <a:xfrm>
                  <a:off x="1151" y="197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142" y="1934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Ni</a:t>
                  </a:r>
                </a:p>
              </p:txBody>
            </p:sp>
          </p:grpSp>
          <p:grpSp>
            <p:nvGrpSpPr>
              <p:cNvPr id="54302" name="Group 30"/>
              <p:cNvGrpSpPr>
                <a:grpSpLocks/>
              </p:cNvGrpSpPr>
              <p:nvPr/>
            </p:nvGrpSpPr>
            <p:grpSpPr bwMode="auto">
              <a:xfrm>
                <a:off x="1106" y="1142"/>
                <a:ext cx="361" cy="369"/>
                <a:chOff x="1106" y="1142"/>
                <a:chExt cx="361" cy="369"/>
              </a:xfrm>
            </p:grpSpPr>
            <p:sp>
              <p:nvSpPr>
                <p:cNvPr id="54300" name="Oval 28"/>
                <p:cNvSpPr>
                  <a:spLocks noChangeArrowheads="1"/>
                </p:cNvSpPr>
                <p:nvPr/>
              </p:nvSpPr>
              <p:spPr bwMode="auto">
                <a:xfrm>
                  <a:off x="1144" y="118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106" y="114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05" name="Group 33"/>
              <p:cNvGrpSpPr>
                <a:grpSpLocks/>
              </p:cNvGrpSpPr>
              <p:nvPr/>
            </p:nvGrpSpPr>
            <p:grpSpPr bwMode="auto">
              <a:xfrm>
                <a:off x="1826" y="2102"/>
                <a:ext cx="361" cy="369"/>
                <a:chOff x="1826" y="2102"/>
                <a:chExt cx="361" cy="369"/>
              </a:xfrm>
            </p:grpSpPr>
            <p:sp>
              <p:nvSpPr>
                <p:cNvPr id="54303" name="Oval 31"/>
                <p:cNvSpPr>
                  <a:spLocks noChangeArrowheads="1"/>
                </p:cNvSpPr>
                <p:nvPr/>
              </p:nvSpPr>
              <p:spPr bwMode="auto">
                <a:xfrm>
                  <a:off x="1864" y="214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0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6" y="210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08" name="Group 36"/>
              <p:cNvGrpSpPr>
                <a:grpSpLocks/>
              </p:cNvGrpSpPr>
              <p:nvPr/>
            </p:nvGrpSpPr>
            <p:grpSpPr bwMode="auto">
              <a:xfrm>
                <a:off x="1622" y="2522"/>
                <a:ext cx="361" cy="369"/>
                <a:chOff x="1622" y="2522"/>
                <a:chExt cx="361" cy="369"/>
              </a:xfrm>
            </p:grpSpPr>
            <p:sp>
              <p:nvSpPr>
                <p:cNvPr id="54306" name="Oval 34"/>
                <p:cNvSpPr>
                  <a:spLocks noChangeArrowheads="1"/>
                </p:cNvSpPr>
                <p:nvPr/>
              </p:nvSpPr>
              <p:spPr bwMode="auto">
                <a:xfrm>
                  <a:off x="1660" y="256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07" name="Rectangle 35"/>
                <p:cNvSpPr>
                  <a:spLocks noChangeArrowheads="1"/>
                </p:cNvSpPr>
                <p:nvPr/>
              </p:nvSpPr>
              <p:spPr bwMode="auto">
                <a:xfrm>
                  <a:off x="1622" y="252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11" name="Group 39"/>
              <p:cNvGrpSpPr>
                <a:grpSpLocks/>
              </p:cNvGrpSpPr>
              <p:nvPr/>
            </p:nvGrpSpPr>
            <p:grpSpPr bwMode="auto">
              <a:xfrm>
                <a:off x="530" y="2438"/>
                <a:ext cx="361" cy="369"/>
                <a:chOff x="530" y="2438"/>
                <a:chExt cx="361" cy="369"/>
              </a:xfrm>
            </p:grpSpPr>
            <p:sp>
              <p:nvSpPr>
                <p:cNvPr id="54309" name="Oval 37"/>
                <p:cNvSpPr>
                  <a:spLocks noChangeArrowheads="1"/>
                </p:cNvSpPr>
                <p:nvPr/>
              </p:nvSpPr>
              <p:spPr bwMode="auto">
                <a:xfrm>
                  <a:off x="568" y="247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10" name="Rectangle 38"/>
                <p:cNvSpPr>
                  <a:spLocks noChangeArrowheads="1"/>
                </p:cNvSpPr>
                <p:nvPr/>
              </p:nvSpPr>
              <p:spPr bwMode="auto">
                <a:xfrm>
                  <a:off x="530" y="2438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</p:grpSp>
      </p:grpSp>
      <p:grpSp>
        <p:nvGrpSpPr>
          <p:cNvPr id="54343" name="Group 71"/>
          <p:cNvGrpSpPr>
            <a:grpSpLocks/>
          </p:cNvGrpSpPr>
          <p:nvPr/>
        </p:nvGrpSpPr>
        <p:grpSpPr bwMode="auto">
          <a:xfrm>
            <a:off x="6861177" y="1374775"/>
            <a:ext cx="2643188" cy="2776538"/>
            <a:chOff x="3362" y="866"/>
            <a:chExt cx="1665" cy="1749"/>
          </a:xfrm>
        </p:grpSpPr>
        <p:grpSp>
          <p:nvGrpSpPr>
            <p:cNvPr id="54320" name="Group 48"/>
            <p:cNvGrpSpPr>
              <a:grpSpLocks/>
            </p:cNvGrpSpPr>
            <p:nvPr/>
          </p:nvGrpSpPr>
          <p:grpSpPr bwMode="auto">
            <a:xfrm>
              <a:off x="3522" y="1050"/>
              <a:ext cx="1326" cy="1386"/>
              <a:chOff x="3522" y="1050"/>
              <a:chExt cx="1326" cy="1386"/>
            </a:xfrm>
          </p:grpSpPr>
          <p:sp>
            <p:nvSpPr>
              <p:cNvPr id="54314" name="Line 42"/>
              <p:cNvSpPr>
                <a:spLocks noChangeShapeType="1"/>
              </p:cNvSpPr>
              <p:nvPr/>
            </p:nvSpPr>
            <p:spPr bwMode="auto">
              <a:xfrm>
                <a:off x="4101" y="1053"/>
                <a:ext cx="540" cy="1383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5" name="Line 43"/>
              <p:cNvSpPr>
                <a:spLocks noChangeShapeType="1"/>
              </p:cNvSpPr>
              <p:nvPr/>
            </p:nvSpPr>
            <p:spPr bwMode="auto">
              <a:xfrm>
                <a:off x="4101" y="1050"/>
                <a:ext cx="747" cy="9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6" name="Line 44"/>
              <p:cNvSpPr>
                <a:spLocks noChangeShapeType="1"/>
              </p:cNvSpPr>
              <p:nvPr/>
            </p:nvSpPr>
            <p:spPr bwMode="auto">
              <a:xfrm flipH="1">
                <a:off x="3525" y="1050"/>
                <a:ext cx="570" cy="129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7" name="Line 45"/>
              <p:cNvSpPr>
                <a:spLocks noChangeShapeType="1"/>
              </p:cNvSpPr>
              <p:nvPr/>
            </p:nvSpPr>
            <p:spPr bwMode="auto">
              <a:xfrm flipV="1">
                <a:off x="3528" y="2004"/>
                <a:ext cx="1320" cy="333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8" name="Line 46"/>
              <p:cNvSpPr>
                <a:spLocks noChangeShapeType="1"/>
              </p:cNvSpPr>
              <p:nvPr/>
            </p:nvSpPr>
            <p:spPr bwMode="auto">
              <a:xfrm>
                <a:off x="3522" y="2337"/>
                <a:ext cx="1122" cy="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9" name="Line 47"/>
              <p:cNvSpPr>
                <a:spLocks noChangeShapeType="1"/>
              </p:cNvSpPr>
              <p:nvPr/>
            </p:nvSpPr>
            <p:spPr bwMode="auto">
              <a:xfrm flipH="1">
                <a:off x="4647" y="2007"/>
                <a:ext cx="198" cy="42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325" name="Group 53"/>
            <p:cNvGrpSpPr>
              <a:grpSpLocks/>
            </p:cNvGrpSpPr>
            <p:nvPr/>
          </p:nvGrpSpPr>
          <p:grpSpPr bwMode="auto">
            <a:xfrm>
              <a:off x="3522" y="1059"/>
              <a:ext cx="1323" cy="1374"/>
              <a:chOff x="3522" y="1059"/>
              <a:chExt cx="1323" cy="1374"/>
            </a:xfrm>
          </p:grpSpPr>
          <p:sp>
            <p:nvSpPr>
              <p:cNvPr id="54321" name="Line 49"/>
              <p:cNvSpPr>
                <a:spLocks noChangeShapeType="1"/>
              </p:cNvSpPr>
              <p:nvPr/>
            </p:nvSpPr>
            <p:spPr bwMode="auto">
              <a:xfrm flipH="1" flipV="1">
                <a:off x="4101" y="1059"/>
                <a:ext cx="18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22" name="Line 50"/>
              <p:cNvSpPr>
                <a:spLocks noChangeShapeType="1"/>
              </p:cNvSpPr>
              <p:nvPr/>
            </p:nvSpPr>
            <p:spPr bwMode="auto">
              <a:xfrm>
                <a:off x="4119" y="1830"/>
                <a:ext cx="726" cy="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23" name="Line 51"/>
              <p:cNvSpPr>
                <a:spLocks noChangeShapeType="1"/>
              </p:cNvSpPr>
              <p:nvPr/>
            </p:nvSpPr>
            <p:spPr bwMode="auto">
              <a:xfrm flipH="1">
                <a:off x="3522" y="1830"/>
                <a:ext cx="594" cy="5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24" name="Line 52"/>
              <p:cNvSpPr>
                <a:spLocks noChangeShapeType="1"/>
              </p:cNvSpPr>
              <p:nvPr/>
            </p:nvSpPr>
            <p:spPr bwMode="auto">
              <a:xfrm>
                <a:off x="4119" y="1827"/>
                <a:ext cx="522" cy="6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341" name="Group 69"/>
            <p:cNvGrpSpPr>
              <a:grpSpLocks/>
            </p:cNvGrpSpPr>
            <p:nvPr/>
          </p:nvGrpSpPr>
          <p:grpSpPr bwMode="auto">
            <a:xfrm>
              <a:off x="3362" y="866"/>
              <a:ext cx="1657" cy="1749"/>
              <a:chOff x="3362" y="866"/>
              <a:chExt cx="1657" cy="1749"/>
            </a:xfrm>
          </p:grpSpPr>
          <p:grpSp>
            <p:nvGrpSpPr>
              <p:cNvPr id="54328" name="Group 56"/>
              <p:cNvGrpSpPr>
                <a:grpSpLocks/>
              </p:cNvGrpSpPr>
              <p:nvPr/>
            </p:nvGrpSpPr>
            <p:grpSpPr bwMode="auto">
              <a:xfrm>
                <a:off x="3974" y="1658"/>
                <a:ext cx="361" cy="369"/>
                <a:chOff x="3974" y="1658"/>
                <a:chExt cx="361" cy="369"/>
              </a:xfrm>
            </p:grpSpPr>
            <p:sp>
              <p:nvSpPr>
                <p:cNvPr id="54326" name="Oval 54"/>
                <p:cNvSpPr>
                  <a:spLocks noChangeArrowheads="1"/>
                </p:cNvSpPr>
                <p:nvPr/>
              </p:nvSpPr>
              <p:spPr bwMode="auto">
                <a:xfrm>
                  <a:off x="3983" y="169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27" name="Rectangle 55"/>
                <p:cNvSpPr>
                  <a:spLocks noChangeArrowheads="1"/>
                </p:cNvSpPr>
                <p:nvPr/>
              </p:nvSpPr>
              <p:spPr bwMode="auto">
                <a:xfrm>
                  <a:off x="3974" y="1658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Ni</a:t>
                  </a:r>
                </a:p>
              </p:txBody>
            </p:sp>
          </p:grpSp>
          <p:grpSp>
            <p:nvGrpSpPr>
              <p:cNvPr id="54331" name="Group 59"/>
              <p:cNvGrpSpPr>
                <a:grpSpLocks/>
              </p:cNvGrpSpPr>
              <p:nvPr/>
            </p:nvGrpSpPr>
            <p:grpSpPr bwMode="auto">
              <a:xfrm>
                <a:off x="3938" y="866"/>
                <a:ext cx="361" cy="369"/>
                <a:chOff x="3938" y="866"/>
                <a:chExt cx="361" cy="369"/>
              </a:xfrm>
            </p:grpSpPr>
            <p:sp>
              <p:nvSpPr>
                <p:cNvPr id="54329" name="Oval 57"/>
                <p:cNvSpPr>
                  <a:spLocks noChangeArrowheads="1"/>
                </p:cNvSpPr>
                <p:nvPr/>
              </p:nvSpPr>
              <p:spPr bwMode="auto">
                <a:xfrm>
                  <a:off x="3976" y="90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0" name="Rectangle 58"/>
                <p:cNvSpPr>
                  <a:spLocks noChangeArrowheads="1"/>
                </p:cNvSpPr>
                <p:nvPr/>
              </p:nvSpPr>
              <p:spPr bwMode="auto">
                <a:xfrm>
                  <a:off x="3938" y="86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34" name="Group 62"/>
              <p:cNvGrpSpPr>
                <a:grpSpLocks/>
              </p:cNvGrpSpPr>
              <p:nvPr/>
            </p:nvGrpSpPr>
            <p:grpSpPr bwMode="auto">
              <a:xfrm>
                <a:off x="4658" y="1826"/>
                <a:ext cx="361" cy="369"/>
                <a:chOff x="4658" y="1826"/>
                <a:chExt cx="361" cy="369"/>
              </a:xfrm>
            </p:grpSpPr>
            <p:sp>
              <p:nvSpPr>
                <p:cNvPr id="54332" name="Oval 60"/>
                <p:cNvSpPr>
                  <a:spLocks noChangeArrowheads="1"/>
                </p:cNvSpPr>
                <p:nvPr/>
              </p:nvSpPr>
              <p:spPr bwMode="auto">
                <a:xfrm>
                  <a:off x="4696" y="186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658" y="182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37" name="Group 65"/>
              <p:cNvGrpSpPr>
                <a:grpSpLocks/>
              </p:cNvGrpSpPr>
              <p:nvPr/>
            </p:nvGrpSpPr>
            <p:grpSpPr bwMode="auto">
              <a:xfrm>
                <a:off x="4454" y="2246"/>
                <a:ext cx="361" cy="369"/>
                <a:chOff x="4454" y="2246"/>
                <a:chExt cx="361" cy="369"/>
              </a:xfrm>
            </p:grpSpPr>
            <p:sp>
              <p:nvSpPr>
                <p:cNvPr id="54335" name="Oval 63"/>
                <p:cNvSpPr>
                  <a:spLocks noChangeArrowheads="1"/>
                </p:cNvSpPr>
                <p:nvPr/>
              </p:nvSpPr>
              <p:spPr bwMode="auto">
                <a:xfrm>
                  <a:off x="4492" y="228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6" name="Rectangle 64"/>
                <p:cNvSpPr>
                  <a:spLocks noChangeArrowheads="1"/>
                </p:cNvSpPr>
                <p:nvPr/>
              </p:nvSpPr>
              <p:spPr bwMode="auto">
                <a:xfrm>
                  <a:off x="4454" y="224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40" name="Group 68"/>
              <p:cNvGrpSpPr>
                <a:grpSpLocks/>
              </p:cNvGrpSpPr>
              <p:nvPr/>
            </p:nvGrpSpPr>
            <p:grpSpPr bwMode="auto">
              <a:xfrm>
                <a:off x="3362" y="2162"/>
                <a:ext cx="361" cy="369"/>
                <a:chOff x="3362" y="2162"/>
                <a:chExt cx="361" cy="369"/>
              </a:xfrm>
            </p:grpSpPr>
            <p:sp>
              <p:nvSpPr>
                <p:cNvPr id="54338" name="Oval 66"/>
                <p:cNvSpPr>
                  <a:spLocks noChangeArrowheads="1"/>
                </p:cNvSpPr>
                <p:nvPr/>
              </p:nvSpPr>
              <p:spPr bwMode="auto">
                <a:xfrm>
                  <a:off x="3400" y="220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9" name="Rectangle 67"/>
                <p:cNvSpPr>
                  <a:spLocks noChangeArrowheads="1"/>
                </p:cNvSpPr>
                <p:nvPr/>
              </p:nvSpPr>
              <p:spPr bwMode="auto">
                <a:xfrm>
                  <a:off x="3362" y="216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</p:grpSp>
        <p:sp>
          <p:nvSpPr>
            <p:cNvPr id="54342" name="Rectangle 70"/>
            <p:cNvSpPr>
              <a:spLocks noChangeArrowheads="1"/>
            </p:cNvSpPr>
            <p:nvPr/>
          </p:nvSpPr>
          <p:spPr bwMode="auto">
            <a:xfrm>
              <a:off x="4658" y="1005"/>
              <a:ext cx="36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2</a:t>
              </a:r>
              <a:r>
                <a:rPr lang="en-US" altLang="tr-TR" sz="2400">
                  <a:solidFill>
                    <a:srgbClr val="FFFFFF"/>
                  </a:solidFill>
                </a:rPr>
                <a:t>–</a:t>
              </a:r>
            </a:p>
          </p:txBody>
        </p:sp>
      </p:grpSp>
      <p:sp>
        <p:nvSpPr>
          <p:cNvPr id="54344" name="Rectangle 72"/>
          <p:cNvSpPr>
            <a:spLocks noChangeArrowheads="1"/>
          </p:cNvSpPr>
          <p:nvPr/>
        </p:nvSpPr>
        <p:spPr bwMode="auto">
          <a:xfrm>
            <a:off x="6765044" y="4856163"/>
            <a:ext cx="2224969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Tetrahedral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0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61940"/>
            <a:ext cx="10972800" cy="719137"/>
          </a:xfrm>
          <a:noFill/>
          <a:ln/>
        </p:spPr>
        <p:txBody>
          <a:bodyPr/>
          <a:lstStyle/>
          <a:p>
            <a:r>
              <a:rPr lang="tr-TR" altLang="tr-TR" sz="4000" dirty="0" smtClean="0"/>
              <a:t>H</a:t>
            </a:r>
            <a:r>
              <a:rPr lang="en-US" altLang="tr-TR" sz="4000" dirty="0" err="1" smtClean="0"/>
              <a:t>ybrid</a:t>
            </a:r>
            <a:r>
              <a:rPr lang="en-US" altLang="tr-TR" sz="4000" dirty="0" smtClean="0"/>
              <a:t> </a:t>
            </a:r>
            <a:r>
              <a:rPr lang="en-US" altLang="tr-TR" sz="4000" dirty="0"/>
              <a:t>Orbitals</a:t>
            </a:r>
            <a:endParaRPr lang="en-US" altLang="tr-TR" sz="4000" dirty="0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2406650" y="2165351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579939" y="2165351"/>
            <a:ext cx="54502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sp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6616700" y="2165351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smtClean="0">
                <a:solidFill>
                  <a:srgbClr val="FFFF00"/>
                </a:solidFill>
              </a:rPr>
              <a:t>Lineer</a:t>
            </a:r>
            <a:endParaRPr lang="en-US" altLang="tr-TR" sz="2400" b="1" dirty="0">
              <a:solidFill>
                <a:srgbClr val="FFFF00"/>
              </a:solidFill>
            </a:endParaRP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8994776" y="2203451"/>
            <a:ext cx="81272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180º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2406650" y="2676526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505326" y="2720976"/>
            <a:ext cx="6588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sp</a:t>
            </a:r>
            <a:r>
              <a:rPr lang="en-US" altLang="tr-TR" sz="2400" b="1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6102350" y="2676526"/>
            <a:ext cx="256063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>
                <a:solidFill>
                  <a:srgbClr val="FFFF00"/>
                </a:solidFill>
              </a:rPr>
              <a:t>Triangular plane</a:t>
            </a:r>
            <a:endParaRPr lang="en-US" altLang="tr-TR" sz="2400" b="1" dirty="0">
              <a:solidFill>
                <a:srgbClr val="FFFF00"/>
              </a:solidFill>
            </a:endParaRP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8994776" y="2714626"/>
            <a:ext cx="81272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120º</a:t>
            </a:r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2406650" y="3282951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4471989" y="3327401"/>
            <a:ext cx="6588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sp</a:t>
            </a:r>
            <a:r>
              <a:rPr lang="en-US" altLang="tr-TR" sz="2400" b="1" baseline="30000">
                <a:solidFill>
                  <a:srgbClr val="FFFF00"/>
                </a:solidFill>
              </a:rPr>
              <a:t>3</a:t>
            </a:r>
            <a:endParaRPr lang="en-US" altLang="tr-TR" sz="2400" b="1">
              <a:solidFill>
                <a:srgbClr val="FFFF00"/>
              </a:solidFill>
            </a:endParaRP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6235701" y="3282951"/>
            <a:ext cx="177773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>
                <a:solidFill>
                  <a:srgbClr val="FFFF00"/>
                </a:solidFill>
              </a:rPr>
              <a:t>tetrahedral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8867776" y="3321051"/>
            <a:ext cx="106920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109.5º</a:t>
            </a:r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2393950" y="3876676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4430713" y="3876676"/>
            <a:ext cx="84638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dsp</a:t>
            </a:r>
            <a:r>
              <a:rPr lang="en-US" altLang="tr-TR" sz="2400" b="1" baseline="30000">
                <a:solidFill>
                  <a:srgbClr val="FFFF00"/>
                </a:solidFill>
              </a:rPr>
              <a:t>2</a:t>
            </a:r>
          </a:p>
        </p:txBody>
      </p:sp>
      <p:grpSp>
        <p:nvGrpSpPr>
          <p:cNvPr id="109585" name="Group 17"/>
          <p:cNvGrpSpPr>
            <a:grpSpLocks/>
          </p:cNvGrpSpPr>
          <p:nvPr/>
        </p:nvGrpSpPr>
        <p:grpSpPr bwMode="auto">
          <a:xfrm>
            <a:off x="299587" y="2627314"/>
            <a:ext cx="8135995" cy="1771651"/>
            <a:chOff x="342" y="1787"/>
            <a:chExt cx="3670" cy="1116"/>
          </a:xfrm>
        </p:grpSpPr>
        <p:sp>
          <p:nvSpPr>
            <p:cNvPr id="109586" name="Rectangle 18"/>
            <p:cNvSpPr>
              <a:spLocks noChangeArrowheads="1"/>
            </p:cNvSpPr>
            <p:nvPr/>
          </p:nvSpPr>
          <p:spPr bwMode="auto">
            <a:xfrm>
              <a:off x="342" y="1787"/>
              <a:ext cx="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tr-TR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09587" name="Rectangle 19"/>
            <p:cNvSpPr>
              <a:spLocks noChangeArrowheads="1"/>
            </p:cNvSpPr>
            <p:nvPr/>
          </p:nvSpPr>
          <p:spPr bwMode="auto">
            <a:xfrm>
              <a:off x="3057" y="2612"/>
              <a:ext cx="9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b="1" dirty="0" err="1" smtClean="0">
                  <a:solidFill>
                    <a:srgbClr val="FFFF00"/>
                  </a:solidFill>
                </a:rPr>
                <a:t>Square</a:t>
              </a:r>
              <a:r>
                <a:rPr lang="tr-TR" altLang="tr-TR" sz="2400" b="1" dirty="0" smtClean="0">
                  <a:solidFill>
                    <a:srgbClr val="FFFF00"/>
                  </a:solidFill>
                </a:rPr>
                <a:t> </a:t>
              </a:r>
              <a:r>
                <a:rPr lang="tr-TR" altLang="tr-TR" sz="2400" b="1" dirty="0" err="1" smtClean="0">
                  <a:solidFill>
                    <a:srgbClr val="FFFF00"/>
                  </a:solidFill>
                </a:rPr>
                <a:t>plane</a:t>
              </a:r>
              <a:endParaRPr lang="en-US" altLang="tr-TR" sz="2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9078914" y="3913189"/>
            <a:ext cx="64120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90º</a:t>
            </a:r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2393950" y="4648201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09590" name="Rectangle 22"/>
          <p:cNvSpPr>
            <a:spLocks noChangeArrowheads="1"/>
          </p:cNvSpPr>
          <p:nvPr/>
        </p:nvSpPr>
        <p:spPr bwMode="auto">
          <a:xfrm>
            <a:off x="4053128" y="4533901"/>
            <a:ext cx="1591782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dsp</a:t>
            </a:r>
            <a:r>
              <a:rPr lang="en-US" altLang="tr-TR" sz="2400" b="1" baseline="30000">
                <a:solidFill>
                  <a:srgbClr val="FFFF00"/>
                </a:solidFill>
              </a:rPr>
              <a:t>3</a:t>
            </a:r>
            <a:r>
              <a:rPr lang="en-US" altLang="tr-TR" sz="2400" b="1">
                <a:solidFill>
                  <a:srgbClr val="FFFF00"/>
                </a:solidFill>
              </a:rPr>
              <a:t>,sp</a:t>
            </a:r>
            <a:r>
              <a:rPr lang="en-US" altLang="tr-TR" sz="2400" b="1" baseline="30000">
                <a:solidFill>
                  <a:srgbClr val="FFFF00"/>
                </a:solidFill>
              </a:rPr>
              <a:t>3</a:t>
            </a:r>
            <a:r>
              <a:rPr lang="en-US" altLang="tr-TR" sz="2400" b="1">
                <a:solidFill>
                  <a:srgbClr val="FFFF00"/>
                </a:solidFill>
              </a:rPr>
              <a:t>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z="2400" b="1">
              <a:solidFill>
                <a:srgbClr val="FFFF00"/>
              </a:solidFill>
            </a:endParaRPr>
          </a:p>
        </p:txBody>
      </p:sp>
      <p:grpSp>
        <p:nvGrpSpPr>
          <p:cNvPr id="109591" name="Group 23"/>
          <p:cNvGrpSpPr>
            <a:grpSpLocks/>
          </p:cNvGrpSpPr>
          <p:nvPr/>
        </p:nvGrpSpPr>
        <p:grpSpPr bwMode="auto">
          <a:xfrm>
            <a:off x="-872477" y="4068658"/>
            <a:ext cx="7358063" cy="1289052"/>
            <a:chOff x="-1593" y="2698"/>
            <a:chExt cx="4635" cy="812"/>
          </a:xfrm>
        </p:grpSpPr>
        <p:sp>
          <p:nvSpPr>
            <p:cNvPr id="109592" name="Rectangle 24"/>
            <p:cNvSpPr>
              <a:spLocks noChangeArrowheads="1"/>
            </p:cNvSpPr>
            <p:nvPr/>
          </p:nvSpPr>
          <p:spPr bwMode="auto">
            <a:xfrm>
              <a:off x="-1593" y="2698"/>
              <a:ext cx="1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tr-TR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09593" name="Rectangle 25"/>
            <p:cNvSpPr>
              <a:spLocks noChangeArrowheads="1"/>
            </p:cNvSpPr>
            <p:nvPr/>
          </p:nvSpPr>
          <p:spPr bwMode="auto">
            <a:xfrm>
              <a:off x="2925" y="3219"/>
              <a:ext cx="1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tr-TR" sz="2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09594" name="Rectangle 26"/>
          <p:cNvSpPr>
            <a:spLocks noChangeArrowheads="1"/>
          </p:cNvSpPr>
          <p:nvPr/>
        </p:nvSpPr>
        <p:spPr bwMode="auto">
          <a:xfrm>
            <a:off x="8828173" y="4667601"/>
            <a:ext cx="186589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>
                <a:solidFill>
                  <a:srgbClr val="FFFF00"/>
                </a:solidFill>
              </a:rPr>
              <a:t> 90º </a:t>
            </a:r>
            <a:r>
              <a:rPr lang="en-US" altLang="tr-TR" sz="2400" b="1" dirty="0" err="1">
                <a:solidFill>
                  <a:srgbClr val="FFFF00"/>
                </a:solidFill>
              </a:rPr>
              <a:t>ve</a:t>
            </a:r>
            <a:r>
              <a:rPr lang="en-US" altLang="tr-TR" sz="2400" b="1" dirty="0">
                <a:solidFill>
                  <a:srgbClr val="FFFF00"/>
                </a:solidFill>
              </a:rPr>
              <a:t> 120º</a:t>
            </a:r>
          </a:p>
        </p:txBody>
      </p:sp>
      <p:sp>
        <p:nvSpPr>
          <p:cNvPr id="109595" name="Rectangle 27"/>
          <p:cNvSpPr>
            <a:spLocks noChangeArrowheads="1"/>
          </p:cNvSpPr>
          <p:nvPr/>
        </p:nvSpPr>
        <p:spPr bwMode="auto">
          <a:xfrm>
            <a:off x="2406650" y="5402264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9596" name="Rectangle 28"/>
          <p:cNvSpPr>
            <a:spLocks noChangeArrowheads="1"/>
          </p:cNvSpPr>
          <p:nvPr/>
        </p:nvSpPr>
        <p:spPr bwMode="auto">
          <a:xfrm>
            <a:off x="3906839" y="5402264"/>
            <a:ext cx="190436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d</a:t>
            </a:r>
            <a:r>
              <a:rPr lang="en-US" altLang="tr-TR" sz="2400" b="1" baseline="30000">
                <a:solidFill>
                  <a:srgbClr val="FFFF00"/>
                </a:solidFill>
              </a:rPr>
              <a:t>2</a:t>
            </a:r>
            <a:r>
              <a:rPr lang="en-US" altLang="tr-TR" sz="2400" b="1">
                <a:solidFill>
                  <a:srgbClr val="FFFF00"/>
                </a:solidFill>
              </a:rPr>
              <a:t>sp</a:t>
            </a:r>
            <a:r>
              <a:rPr lang="en-US" altLang="tr-TR" sz="2400" b="1" baseline="30000">
                <a:solidFill>
                  <a:srgbClr val="FFFF00"/>
                </a:solidFill>
              </a:rPr>
              <a:t>3</a:t>
            </a:r>
            <a:r>
              <a:rPr lang="en-US" altLang="tr-TR" sz="2400" b="1">
                <a:solidFill>
                  <a:srgbClr val="FFFF00"/>
                </a:solidFill>
              </a:rPr>
              <a:t>, sp</a:t>
            </a:r>
            <a:r>
              <a:rPr lang="en-US" altLang="tr-TR" sz="2400" b="1" baseline="30000">
                <a:solidFill>
                  <a:srgbClr val="FFFF00"/>
                </a:solidFill>
              </a:rPr>
              <a:t>3</a:t>
            </a:r>
            <a:r>
              <a:rPr lang="en-US" altLang="tr-TR" sz="2400" b="1">
                <a:solidFill>
                  <a:srgbClr val="FFFF00"/>
                </a:solidFill>
              </a:rPr>
              <a:t>d</a:t>
            </a:r>
            <a:r>
              <a:rPr lang="en-US" altLang="tr-TR" sz="2400" b="1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9597" name="Rectangle 29"/>
          <p:cNvSpPr>
            <a:spLocks noChangeArrowheads="1"/>
          </p:cNvSpPr>
          <p:nvPr/>
        </p:nvSpPr>
        <p:spPr bwMode="auto">
          <a:xfrm>
            <a:off x="6253164" y="5402264"/>
            <a:ext cx="174246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>
                <a:solidFill>
                  <a:srgbClr val="FFFF00"/>
                </a:solidFill>
              </a:rPr>
              <a:t>octahedral</a:t>
            </a:r>
            <a:endParaRPr lang="en-US" altLang="tr-TR" sz="2400" b="1" dirty="0">
              <a:solidFill>
                <a:srgbClr val="FFFF00"/>
              </a:solidFill>
            </a:endParaRPr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9078914" y="5402264"/>
            <a:ext cx="64120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00"/>
                </a:solidFill>
              </a:rPr>
              <a:t>90º</a:t>
            </a:r>
          </a:p>
        </p:txBody>
      </p:sp>
      <p:grpSp>
        <p:nvGrpSpPr>
          <p:cNvPr id="109599" name="Group 31"/>
          <p:cNvGrpSpPr>
            <a:grpSpLocks/>
          </p:cNvGrpSpPr>
          <p:nvPr/>
        </p:nvGrpSpPr>
        <p:grpSpPr bwMode="auto">
          <a:xfrm>
            <a:off x="299587" y="1316602"/>
            <a:ext cx="10161588" cy="4745038"/>
            <a:chOff x="-835" y="767"/>
            <a:chExt cx="6401" cy="2989"/>
          </a:xfrm>
        </p:grpSpPr>
        <p:grpSp>
          <p:nvGrpSpPr>
            <p:cNvPr id="109600" name="Group 32"/>
            <p:cNvGrpSpPr>
              <a:grpSpLocks/>
            </p:cNvGrpSpPr>
            <p:nvPr/>
          </p:nvGrpSpPr>
          <p:grpSpPr bwMode="auto">
            <a:xfrm>
              <a:off x="-835" y="767"/>
              <a:ext cx="2195" cy="693"/>
              <a:chOff x="-835" y="767"/>
              <a:chExt cx="2195" cy="693"/>
            </a:xfrm>
          </p:grpSpPr>
          <p:sp>
            <p:nvSpPr>
              <p:cNvPr id="109601" name="Rectangle 33"/>
              <p:cNvSpPr>
                <a:spLocks noChangeArrowheads="1"/>
              </p:cNvSpPr>
              <p:nvPr/>
            </p:nvSpPr>
            <p:spPr bwMode="auto">
              <a:xfrm>
                <a:off x="38" y="767"/>
                <a:ext cx="1322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2400" b="1" dirty="0" err="1" smtClean="0">
                    <a:solidFill>
                      <a:srgbClr val="FFFFFF"/>
                    </a:solidFill>
                  </a:rPr>
                  <a:t>Coordination</a:t>
                </a:r>
                <a:endParaRPr lang="tr-TR" altLang="tr-TR" sz="2400" b="1" dirty="0" smtClean="0">
                  <a:solidFill>
                    <a:srgbClr val="FFFFFF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2400" b="1" dirty="0" smtClean="0">
                    <a:solidFill>
                      <a:srgbClr val="FFFFFF"/>
                    </a:solidFill>
                  </a:rPr>
                  <a:t> </a:t>
                </a:r>
                <a:r>
                  <a:rPr lang="tr-TR" altLang="tr-TR" sz="2400" b="1" dirty="0" err="1" smtClean="0">
                    <a:solidFill>
                      <a:srgbClr val="FFFFFF"/>
                    </a:solidFill>
                  </a:rPr>
                  <a:t>Number</a:t>
                </a:r>
                <a:endParaRPr lang="en-US" altLang="tr-TR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02" name="Rectangle 34"/>
              <p:cNvSpPr>
                <a:spLocks noChangeArrowheads="1"/>
              </p:cNvSpPr>
              <p:nvPr/>
            </p:nvSpPr>
            <p:spPr bwMode="auto">
              <a:xfrm>
                <a:off x="-835" y="1169"/>
                <a:ext cx="14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tr-TR" sz="24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9603" name="Rectangle 35"/>
            <p:cNvSpPr>
              <a:spLocks noChangeArrowheads="1"/>
            </p:cNvSpPr>
            <p:nvPr/>
          </p:nvSpPr>
          <p:spPr bwMode="auto">
            <a:xfrm>
              <a:off x="1369" y="989"/>
              <a:ext cx="134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Hybridization</a:t>
              </a:r>
              <a:endParaRPr lang="en-US" altLang="tr-TR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09604" name="Group 36"/>
            <p:cNvGrpSpPr>
              <a:grpSpLocks/>
            </p:cNvGrpSpPr>
            <p:nvPr/>
          </p:nvGrpSpPr>
          <p:grpSpPr bwMode="auto">
            <a:xfrm>
              <a:off x="2869" y="767"/>
              <a:ext cx="1344" cy="624"/>
              <a:chOff x="2869" y="767"/>
              <a:chExt cx="1344" cy="624"/>
            </a:xfrm>
          </p:grpSpPr>
          <p:sp>
            <p:nvSpPr>
              <p:cNvPr id="109605" name="Rectangle 37"/>
              <p:cNvSpPr>
                <a:spLocks noChangeArrowheads="1"/>
              </p:cNvSpPr>
              <p:nvPr/>
            </p:nvSpPr>
            <p:spPr bwMode="auto">
              <a:xfrm>
                <a:off x="2869" y="767"/>
                <a:ext cx="134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2400" b="1" dirty="0" err="1" smtClean="0">
                    <a:solidFill>
                      <a:srgbClr val="FFFFFF"/>
                    </a:solidFill>
                  </a:rPr>
                  <a:t>Hybridization</a:t>
                </a:r>
                <a:endParaRPr lang="tr-TR" altLang="tr-TR" sz="2400" b="1" dirty="0" smtClean="0">
                  <a:solidFill>
                    <a:srgbClr val="FFFFFF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2400" b="1" dirty="0" smtClean="0">
                    <a:solidFill>
                      <a:srgbClr val="FFFFFF"/>
                    </a:solidFill>
                  </a:rPr>
                  <a:t> </a:t>
                </a:r>
                <a:r>
                  <a:rPr lang="tr-TR" altLang="tr-TR" sz="2400" b="1" dirty="0">
                    <a:solidFill>
                      <a:srgbClr val="FFFFFF"/>
                    </a:solidFill>
                  </a:rPr>
                  <a:t>form</a:t>
                </a:r>
                <a:endParaRPr lang="en-US" altLang="tr-TR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06" name="Rectangle 38"/>
              <p:cNvSpPr>
                <a:spLocks noChangeArrowheads="1"/>
              </p:cNvSpPr>
              <p:nvPr/>
            </p:nvSpPr>
            <p:spPr bwMode="auto">
              <a:xfrm>
                <a:off x="3160" y="1100"/>
                <a:ext cx="11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 b="1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9607" name="Group 39"/>
            <p:cNvGrpSpPr>
              <a:grpSpLocks/>
            </p:cNvGrpSpPr>
            <p:nvPr/>
          </p:nvGrpSpPr>
          <p:grpSpPr bwMode="auto">
            <a:xfrm>
              <a:off x="4171" y="871"/>
              <a:ext cx="1011" cy="520"/>
              <a:chOff x="4171" y="871"/>
              <a:chExt cx="1011" cy="520"/>
            </a:xfrm>
          </p:grpSpPr>
          <p:sp>
            <p:nvSpPr>
              <p:cNvPr id="109608" name="Rectangle 40"/>
              <p:cNvSpPr>
                <a:spLocks noChangeArrowheads="1"/>
              </p:cNvSpPr>
              <p:nvPr/>
            </p:nvSpPr>
            <p:spPr bwMode="auto">
              <a:xfrm>
                <a:off x="4451" y="871"/>
                <a:ext cx="73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2400" b="1" dirty="0" err="1">
                    <a:solidFill>
                      <a:srgbClr val="FFFFFF"/>
                    </a:solidFill>
                  </a:rPr>
                  <a:t>angles</a:t>
                </a:r>
                <a:endParaRPr lang="en-US" altLang="tr-TR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09" name="Rectangle 41"/>
              <p:cNvSpPr>
                <a:spLocks noChangeArrowheads="1"/>
              </p:cNvSpPr>
              <p:nvPr/>
            </p:nvSpPr>
            <p:spPr bwMode="auto">
              <a:xfrm>
                <a:off x="4171" y="1100"/>
                <a:ext cx="11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 b="1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9610" name="Group 42"/>
            <p:cNvGrpSpPr>
              <a:grpSpLocks/>
            </p:cNvGrpSpPr>
            <p:nvPr/>
          </p:nvGrpSpPr>
          <p:grpSpPr bwMode="auto">
            <a:xfrm>
              <a:off x="235" y="899"/>
              <a:ext cx="5331" cy="2857"/>
              <a:chOff x="235" y="899"/>
              <a:chExt cx="5331" cy="2857"/>
            </a:xfrm>
          </p:grpSpPr>
          <p:sp>
            <p:nvSpPr>
              <p:cNvPr id="109611" name="Line 43"/>
              <p:cNvSpPr>
                <a:spLocks noChangeShapeType="1"/>
              </p:cNvSpPr>
              <p:nvPr/>
            </p:nvSpPr>
            <p:spPr bwMode="auto">
              <a:xfrm>
                <a:off x="1320" y="899"/>
                <a:ext cx="0" cy="2809"/>
              </a:xfrm>
              <a:prstGeom prst="line">
                <a:avLst/>
              </a:prstGeom>
              <a:noFill/>
              <a:ln w="28575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 dirty="0" smtClean="0">
                  <a:solidFill>
                    <a:srgbClr val="FFFFFF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12" name="Line 44"/>
              <p:cNvSpPr>
                <a:spLocks noChangeShapeType="1"/>
              </p:cNvSpPr>
              <p:nvPr/>
            </p:nvSpPr>
            <p:spPr bwMode="auto">
              <a:xfrm>
                <a:off x="2713" y="943"/>
                <a:ext cx="95" cy="2813"/>
              </a:xfrm>
              <a:prstGeom prst="line">
                <a:avLst/>
              </a:prstGeom>
              <a:noFill/>
              <a:ln w="28575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13" name="Line 45"/>
              <p:cNvSpPr>
                <a:spLocks noChangeShapeType="1"/>
              </p:cNvSpPr>
              <p:nvPr/>
            </p:nvSpPr>
            <p:spPr bwMode="auto">
              <a:xfrm>
                <a:off x="4304" y="989"/>
                <a:ext cx="96" cy="2719"/>
              </a:xfrm>
              <a:prstGeom prst="line">
                <a:avLst/>
              </a:prstGeom>
              <a:noFill/>
              <a:ln w="28575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9614" name="Group 46"/>
              <p:cNvGrpSpPr>
                <a:grpSpLocks/>
              </p:cNvGrpSpPr>
              <p:nvPr/>
            </p:nvGrpSpPr>
            <p:grpSpPr bwMode="auto">
              <a:xfrm>
                <a:off x="235" y="1345"/>
                <a:ext cx="5331" cy="1996"/>
                <a:chOff x="235" y="1345"/>
                <a:chExt cx="5331" cy="1996"/>
              </a:xfrm>
            </p:grpSpPr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252" y="1665"/>
                  <a:ext cx="5220" cy="0"/>
                </a:xfrm>
                <a:prstGeom prst="line">
                  <a:avLst/>
                </a:prstGeom>
                <a:noFill/>
                <a:ln w="28575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288" y="2019"/>
                  <a:ext cx="5220" cy="0"/>
                </a:xfrm>
                <a:prstGeom prst="line">
                  <a:avLst/>
                </a:prstGeom>
                <a:noFill/>
                <a:ln w="28575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235" y="2393"/>
                  <a:ext cx="5220" cy="0"/>
                </a:xfrm>
                <a:prstGeom prst="line">
                  <a:avLst/>
                </a:prstGeom>
                <a:noFill/>
                <a:ln w="28575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88" y="2818"/>
                  <a:ext cx="5220" cy="0"/>
                </a:xfrm>
                <a:prstGeom prst="line">
                  <a:avLst/>
                </a:prstGeom>
                <a:noFill/>
                <a:ln w="28575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46" y="3341"/>
                  <a:ext cx="5220" cy="0"/>
                </a:xfrm>
                <a:prstGeom prst="line">
                  <a:avLst/>
                </a:prstGeom>
                <a:noFill/>
                <a:ln w="28575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288" y="1345"/>
                  <a:ext cx="5220" cy="0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" name="Dikdörtgen 1"/>
          <p:cNvSpPr/>
          <p:nvPr/>
        </p:nvSpPr>
        <p:spPr>
          <a:xfrm>
            <a:off x="6317800" y="4530621"/>
            <a:ext cx="2256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chemeClr val="tx2"/>
                </a:solidFill>
              </a:rPr>
              <a:t>Trigonal </a:t>
            </a:r>
          </a:p>
          <a:p>
            <a:r>
              <a:rPr lang="tr-TR" sz="2400" dirty="0" err="1" smtClean="0">
                <a:solidFill>
                  <a:schemeClr val="tx2"/>
                </a:solidFill>
              </a:rPr>
              <a:t>bipyramide</a:t>
            </a: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8503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7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2" grpId="0" autoUpdateAnimBg="0"/>
      <p:bldP spid="109573" grpId="0" autoUpdateAnimBg="0"/>
      <p:bldP spid="109574" grpId="0" autoUpdateAnimBg="0"/>
      <p:bldP spid="109575" grpId="0" autoUpdateAnimBg="0"/>
      <p:bldP spid="109576" grpId="0" autoUpdateAnimBg="0"/>
      <p:bldP spid="109577" grpId="0" autoUpdateAnimBg="0"/>
      <p:bldP spid="109578" grpId="0" autoUpdateAnimBg="0"/>
      <p:bldP spid="109579" grpId="0" autoUpdateAnimBg="0"/>
      <p:bldP spid="109580" grpId="0" autoUpdateAnimBg="0"/>
      <p:bldP spid="109581" grpId="0" autoUpdateAnimBg="0"/>
      <p:bldP spid="109582" grpId="0" autoUpdateAnimBg="0"/>
      <p:bldP spid="109583" grpId="0" autoUpdateAnimBg="0"/>
      <p:bldP spid="109584" grpId="0" autoUpdateAnimBg="0"/>
      <p:bldP spid="109588" grpId="0" autoUpdateAnimBg="0"/>
      <p:bldP spid="109589" grpId="0" autoUpdateAnimBg="0"/>
      <p:bldP spid="109590" grpId="0" autoUpdateAnimBg="0"/>
      <p:bldP spid="109594" grpId="0" autoUpdateAnimBg="0"/>
      <p:bldP spid="109595" grpId="0" autoUpdateAnimBg="0"/>
      <p:bldP spid="109596" grpId="0" autoUpdateAnimBg="0"/>
      <p:bldP spid="109597" grpId="0" autoUpdateAnimBg="0"/>
      <p:bldP spid="1095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266700"/>
            <a:ext cx="8229600" cy="1924050"/>
          </a:xfrm>
          <a:noFill/>
          <a:ln/>
        </p:spPr>
        <p:txBody>
          <a:bodyPr/>
          <a:lstStyle/>
          <a:p>
            <a:r>
              <a:rPr lang="en-US" altLang="tr-TR" sz="4000" dirty="0" err="1"/>
              <a:t>Hexacyanoferrate</a:t>
            </a:r>
            <a:r>
              <a:rPr lang="en-US" altLang="tr-TR" sz="4000" dirty="0"/>
              <a:t> (II) Ion</a:t>
            </a:r>
            <a:r>
              <a:rPr lang="en-US" altLang="tr-TR" sz="4000" dirty="0"/>
              <a:t/>
            </a:r>
            <a:br>
              <a:rPr lang="en-US" altLang="tr-TR" sz="4000" dirty="0"/>
            </a:br>
            <a:r>
              <a:rPr lang="en-US" altLang="tr-TR" dirty="0"/>
              <a:t/>
            </a:r>
            <a:br>
              <a:rPr lang="en-US" altLang="tr-TR" dirty="0"/>
            </a:br>
            <a:r>
              <a:rPr lang="en-US" altLang="tr-TR" sz="3200" dirty="0"/>
              <a:t>[Fe(CN)</a:t>
            </a:r>
            <a:r>
              <a:rPr lang="en-US" altLang="tr-TR" sz="3200" b="1" baseline="-25000" dirty="0"/>
              <a:t>6</a:t>
            </a:r>
            <a:r>
              <a:rPr lang="en-US" altLang="tr-TR" sz="3200" dirty="0"/>
              <a:t>]</a:t>
            </a:r>
            <a:r>
              <a:rPr lang="en-US" altLang="tr-TR" sz="3200" b="1" baseline="30000" dirty="0"/>
              <a:t>4</a:t>
            </a:r>
            <a:r>
              <a:rPr lang="en-US" altLang="tr-TR" sz="1800" b="1" dirty="0"/>
              <a:t>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7550" y="2609850"/>
            <a:ext cx="8108950" cy="241935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tr-TR"/>
              <a:t>	Fe </a:t>
            </a:r>
            <a:r>
              <a:rPr lang="tr-TR" altLang="tr-TR"/>
              <a:t>: </a:t>
            </a:r>
            <a:r>
              <a:rPr lang="en-US" altLang="tr-TR"/>
              <a:t>1s</a:t>
            </a:r>
            <a:r>
              <a:rPr lang="en-US" altLang="tr-TR" b="1" baseline="30000"/>
              <a:t>2</a:t>
            </a:r>
            <a:r>
              <a:rPr lang="en-US" altLang="tr-TR"/>
              <a:t> 2s</a:t>
            </a:r>
            <a:r>
              <a:rPr lang="en-US" altLang="tr-TR" b="1" baseline="30000"/>
              <a:t>2</a:t>
            </a:r>
            <a:r>
              <a:rPr lang="en-US" altLang="tr-TR"/>
              <a:t> 2p</a:t>
            </a:r>
            <a:r>
              <a:rPr lang="en-US" altLang="tr-TR" b="1" baseline="30000"/>
              <a:t>6</a:t>
            </a:r>
            <a:r>
              <a:rPr lang="en-US" altLang="tr-TR"/>
              <a:t> 3s</a:t>
            </a:r>
            <a:r>
              <a:rPr lang="en-US" altLang="tr-TR" b="1" baseline="30000"/>
              <a:t>2</a:t>
            </a:r>
            <a:r>
              <a:rPr lang="en-US" altLang="tr-TR"/>
              <a:t> 3p</a:t>
            </a:r>
            <a:r>
              <a:rPr lang="en-US" altLang="tr-TR" b="1" baseline="30000"/>
              <a:t>6</a:t>
            </a:r>
            <a:r>
              <a:rPr lang="en-US" altLang="tr-TR"/>
              <a:t> 4s</a:t>
            </a:r>
            <a:r>
              <a:rPr lang="en-US" altLang="tr-TR" b="1" baseline="30000"/>
              <a:t>2</a:t>
            </a:r>
            <a:r>
              <a:rPr lang="en-US" altLang="tr-TR"/>
              <a:t> 3d</a:t>
            </a:r>
            <a:r>
              <a:rPr lang="en-US" altLang="tr-TR" b="1" baseline="30000"/>
              <a:t>6</a:t>
            </a:r>
          </a:p>
          <a:p>
            <a:pPr>
              <a:buFont typeface="Monotype Sorts" pitchFamily="2" charset="2"/>
              <a:buNone/>
            </a:pPr>
            <a:endParaRPr lang="en-US" altLang="tr-TR"/>
          </a:p>
          <a:p>
            <a:pPr>
              <a:buFont typeface="Monotype Sorts" pitchFamily="2" charset="2"/>
              <a:buNone/>
            </a:pPr>
            <a:r>
              <a:rPr lang="en-US" altLang="tr-TR"/>
              <a:t>	Fe</a:t>
            </a:r>
            <a:r>
              <a:rPr lang="en-US" altLang="tr-TR" b="1" baseline="30000"/>
              <a:t>2+</a:t>
            </a:r>
            <a:r>
              <a:rPr lang="tr-TR" altLang="tr-TR" b="1"/>
              <a:t>: </a:t>
            </a:r>
            <a:r>
              <a:rPr lang="en-US" altLang="tr-TR"/>
              <a:t>1s</a:t>
            </a:r>
            <a:r>
              <a:rPr lang="en-US" altLang="tr-TR" b="1" baseline="30000"/>
              <a:t>2</a:t>
            </a:r>
            <a:r>
              <a:rPr lang="en-US" altLang="tr-TR"/>
              <a:t> 2s</a:t>
            </a:r>
            <a:r>
              <a:rPr lang="en-US" altLang="tr-TR" b="1" baseline="30000"/>
              <a:t>2</a:t>
            </a:r>
            <a:r>
              <a:rPr lang="en-US" altLang="tr-TR"/>
              <a:t> 2p</a:t>
            </a:r>
            <a:r>
              <a:rPr lang="en-US" altLang="tr-TR" b="1" baseline="30000"/>
              <a:t>6</a:t>
            </a:r>
            <a:r>
              <a:rPr lang="en-US" altLang="tr-TR"/>
              <a:t> 3s</a:t>
            </a:r>
            <a:r>
              <a:rPr lang="en-US" altLang="tr-TR" b="1" baseline="30000"/>
              <a:t>2</a:t>
            </a:r>
            <a:r>
              <a:rPr lang="en-US" altLang="tr-TR"/>
              <a:t> 3p</a:t>
            </a:r>
            <a:r>
              <a:rPr lang="en-US" altLang="tr-TR" b="1" baseline="30000"/>
              <a:t>6</a:t>
            </a:r>
            <a:r>
              <a:rPr lang="en-US" altLang="tr-TR"/>
              <a:t> 3d</a:t>
            </a:r>
            <a:r>
              <a:rPr lang="en-US" altLang="tr-TR" b="1" baseline="30000"/>
              <a:t>6</a:t>
            </a:r>
            <a:endParaRPr lang="en-US" altLang="tr-TR"/>
          </a:p>
          <a:p>
            <a:pPr>
              <a:buFont typeface="Monotype Sorts" pitchFamily="2" charset="2"/>
              <a:buNone/>
            </a:pP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438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832351" y="433388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285750"/>
            <a:ext cx="3009900" cy="514350"/>
          </a:xfrm>
          <a:noFill/>
          <a:ln/>
        </p:spPr>
        <p:txBody>
          <a:bodyPr/>
          <a:lstStyle/>
          <a:p>
            <a:r>
              <a:rPr lang="en-US" altLang="tr-TR" sz="3200"/>
              <a:t>[Fe(CN)</a:t>
            </a:r>
            <a:r>
              <a:rPr lang="en-US" altLang="tr-TR" sz="3200" b="1" baseline="-25000"/>
              <a:t>6</a:t>
            </a:r>
            <a:r>
              <a:rPr lang="en-US" altLang="tr-TR" sz="3200"/>
              <a:t>]</a:t>
            </a:r>
            <a:r>
              <a:rPr lang="en-US" altLang="tr-TR" sz="3200" b="1" baseline="30000"/>
              <a:t>4</a:t>
            </a:r>
            <a:r>
              <a:rPr lang="en-US" altLang="tr-TR" sz="1800" b="1"/>
              <a:t>¯</a:t>
            </a:r>
          </a:p>
        </p:txBody>
      </p:sp>
      <p:grpSp>
        <p:nvGrpSpPr>
          <p:cNvPr id="18500" name="Group 68"/>
          <p:cNvGrpSpPr>
            <a:grpSpLocks/>
          </p:cNvGrpSpPr>
          <p:nvPr/>
        </p:nvGrpSpPr>
        <p:grpSpPr bwMode="auto">
          <a:xfrm>
            <a:off x="1828800" y="3927475"/>
            <a:ext cx="8591550" cy="331788"/>
            <a:chOff x="162" y="1790"/>
            <a:chExt cx="5412" cy="209"/>
          </a:xfrm>
        </p:grpSpPr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18436" name="Line 4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37" name="Freeform 5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38" name="Freeform 6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443" name="Group 11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456" name="Group 24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18447" name="Group 15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45" name="Freeform 13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46" name="Freeform 14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451" name="Group 19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49" name="Freeform 17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50" name="Freeform 18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455" name="Group 23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53" name="Freeform 21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54" name="Freeform 22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8474" name="Group 42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18460" name="Group 28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58" name="Freeform 26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59" name="Freeform 27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473" name="Group 41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18464" name="Group 32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1846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62" name="Freeform 30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63" name="Freeform 31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8468" name="Group 36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1846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66" name="Freeform 34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67" name="Freeform 35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8472" name="Group 40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1846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70" name="Freeform 38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71" name="Freeform 39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8487" name="Group 55"/>
            <p:cNvGrpSpPr>
              <a:grpSpLocks/>
            </p:cNvGrpSpPr>
            <p:nvPr/>
          </p:nvGrpSpPr>
          <p:grpSpPr bwMode="auto">
            <a:xfrm>
              <a:off x="2549" y="1790"/>
              <a:ext cx="567" cy="209"/>
              <a:chOff x="2549" y="1790"/>
              <a:chExt cx="567" cy="209"/>
            </a:xfrm>
          </p:grpSpPr>
          <p:grpSp>
            <p:nvGrpSpPr>
              <p:cNvPr id="18478" name="Group 46"/>
              <p:cNvGrpSpPr>
                <a:grpSpLocks/>
              </p:cNvGrpSpPr>
              <p:nvPr/>
            </p:nvGrpSpPr>
            <p:grpSpPr bwMode="auto">
              <a:xfrm>
                <a:off x="2549" y="1790"/>
                <a:ext cx="178" cy="209"/>
                <a:chOff x="2549" y="1790"/>
                <a:chExt cx="178" cy="209"/>
              </a:xfrm>
            </p:grpSpPr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76" name="Freeform 44"/>
                <p:cNvSpPr>
                  <a:spLocks/>
                </p:cNvSpPr>
                <p:nvPr/>
              </p:nvSpPr>
              <p:spPr bwMode="auto">
                <a:xfrm>
                  <a:off x="256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77" name="Freeform 45"/>
                <p:cNvSpPr>
                  <a:spLocks/>
                </p:cNvSpPr>
                <p:nvPr/>
              </p:nvSpPr>
              <p:spPr bwMode="auto">
                <a:xfrm>
                  <a:off x="2660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482" name="Group 50"/>
              <p:cNvGrpSpPr>
                <a:grpSpLocks/>
              </p:cNvGrpSpPr>
              <p:nvPr/>
            </p:nvGrpSpPr>
            <p:grpSpPr bwMode="auto">
              <a:xfrm>
                <a:off x="2744" y="1790"/>
                <a:ext cx="178" cy="209"/>
                <a:chOff x="2744" y="1790"/>
                <a:chExt cx="178" cy="209"/>
              </a:xfrm>
            </p:grpSpPr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0" name="Freeform 48"/>
                <p:cNvSpPr>
                  <a:spLocks/>
                </p:cNvSpPr>
                <p:nvPr/>
              </p:nvSpPr>
              <p:spPr bwMode="auto">
                <a:xfrm>
                  <a:off x="2756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1" name="Freeform 49"/>
                <p:cNvSpPr>
                  <a:spLocks/>
                </p:cNvSpPr>
                <p:nvPr/>
              </p:nvSpPr>
              <p:spPr bwMode="auto">
                <a:xfrm>
                  <a:off x="2855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486" name="Group 54"/>
              <p:cNvGrpSpPr>
                <a:grpSpLocks/>
              </p:cNvGrpSpPr>
              <p:nvPr/>
            </p:nvGrpSpPr>
            <p:grpSpPr bwMode="auto">
              <a:xfrm>
                <a:off x="2938" y="1790"/>
                <a:ext cx="178" cy="209"/>
                <a:chOff x="2938" y="1790"/>
                <a:chExt cx="178" cy="209"/>
              </a:xfrm>
            </p:grpSpPr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4" name="Freeform 52"/>
                <p:cNvSpPr>
                  <a:spLocks/>
                </p:cNvSpPr>
                <p:nvPr/>
              </p:nvSpPr>
              <p:spPr bwMode="auto">
                <a:xfrm>
                  <a:off x="295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5" name="Freeform 53"/>
                <p:cNvSpPr>
                  <a:spLocks/>
                </p:cNvSpPr>
                <p:nvPr/>
              </p:nvSpPr>
              <p:spPr bwMode="auto">
                <a:xfrm>
                  <a:off x="3049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8499" name="Group 67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18490" name="Line 58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5" name="Line 63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6" name="Line 64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561" name="Group 129"/>
          <p:cNvGrpSpPr>
            <a:grpSpLocks/>
          </p:cNvGrpSpPr>
          <p:nvPr/>
        </p:nvGrpSpPr>
        <p:grpSpPr bwMode="auto">
          <a:xfrm>
            <a:off x="1771650" y="2098675"/>
            <a:ext cx="8591550" cy="446088"/>
            <a:chOff x="162" y="2270"/>
            <a:chExt cx="5412" cy="209"/>
          </a:xfrm>
        </p:grpSpPr>
        <p:grpSp>
          <p:nvGrpSpPr>
            <p:cNvPr id="18504" name="Group 72"/>
            <p:cNvGrpSpPr>
              <a:grpSpLocks/>
            </p:cNvGrpSpPr>
            <p:nvPr/>
          </p:nvGrpSpPr>
          <p:grpSpPr bwMode="auto">
            <a:xfrm>
              <a:off x="162" y="2270"/>
              <a:ext cx="178" cy="209"/>
              <a:chOff x="162" y="2270"/>
              <a:chExt cx="178" cy="209"/>
            </a:xfrm>
          </p:grpSpPr>
          <p:sp>
            <p:nvSpPr>
              <p:cNvPr id="18501" name="Line 69"/>
              <p:cNvSpPr>
                <a:spLocks noChangeShapeType="1"/>
              </p:cNvSpPr>
              <p:nvPr/>
            </p:nvSpPr>
            <p:spPr bwMode="auto">
              <a:xfrm>
                <a:off x="16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02" name="Freeform 70"/>
              <p:cNvSpPr>
                <a:spLocks/>
              </p:cNvSpPr>
              <p:nvPr/>
            </p:nvSpPr>
            <p:spPr bwMode="auto">
              <a:xfrm>
                <a:off x="174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03" name="Freeform 71"/>
              <p:cNvSpPr>
                <a:spLocks/>
              </p:cNvSpPr>
              <p:nvPr/>
            </p:nvSpPr>
            <p:spPr bwMode="auto">
              <a:xfrm>
                <a:off x="272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508" name="Group 76"/>
            <p:cNvGrpSpPr>
              <a:grpSpLocks/>
            </p:cNvGrpSpPr>
            <p:nvPr/>
          </p:nvGrpSpPr>
          <p:grpSpPr bwMode="auto">
            <a:xfrm>
              <a:off x="498" y="2270"/>
              <a:ext cx="178" cy="209"/>
              <a:chOff x="498" y="2270"/>
              <a:chExt cx="178" cy="209"/>
            </a:xfrm>
          </p:grpSpPr>
          <p:sp>
            <p:nvSpPr>
              <p:cNvPr id="18505" name="Line 73"/>
              <p:cNvSpPr>
                <a:spLocks noChangeShapeType="1"/>
              </p:cNvSpPr>
              <p:nvPr/>
            </p:nvSpPr>
            <p:spPr bwMode="auto">
              <a:xfrm>
                <a:off x="498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06" name="Freeform 74"/>
              <p:cNvSpPr>
                <a:spLocks/>
              </p:cNvSpPr>
              <p:nvPr/>
            </p:nvSpPr>
            <p:spPr bwMode="auto">
              <a:xfrm>
                <a:off x="510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07" name="Freeform 75"/>
              <p:cNvSpPr>
                <a:spLocks/>
              </p:cNvSpPr>
              <p:nvPr/>
            </p:nvSpPr>
            <p:spPr bwMode="auto">
              <a:xfrm>
                <a:off x="608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521" name="Group 89"/>
            <p:cNvGrpSpPr>
              <a:grpSpLocks/>
            </p:cNvGrpSpPr>
            <p:nvPr/>
          </p:nvGrpSpPr>
          <p:grpSpPr bwMode="auto">
            <a:xfrm>
              <a:off x="836" y="2270"/>
              <a:ext cx="567" cy="209"/>
              <a:chOff x="836" y="2270"/>
              <a:chExt cx="567" cy="209"/>
            </a:xfrm>
          </p:grpSpPr>
          <p:grpSp>
            <p:nvGrpSpPr>
              <p:cNvPr id="18512" name="Group 80"/>
              <p:cNvGrpSpPr>
                <a:grpSpLocks/>
              </p:cNvGrpSpPr>
              <p:nvPr/>
            </p:nvGrpSpPr>
            <p:grpSpPr bwMode="auto">
              <a:xfrm>
                <a:off x="836" y="2270"/>
                <a:ext cx="178" cy="209"/>
                <a:chOff x="836" y="2270"/>
                <a:chExt cx="178" cy="209"/>
              </a:xfrm>
            </p:grpSpPr>
            <p:sp>
              <p:nvSpPr>
                <p:cNvPr id="18509" name="Line 77"/>
                <p:cNvSpPr>
                  <a:spLocks noChangeShapeType="1"/>
                </p:cNvSpPr>
                <p:nvPr/>
              </p:nvSpPr>
              <p:spPr bwMode="auto">
                <a:xfrm>
                  <a:off x="836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10" name="Freeform 78"/>
                <p:cNvSpPr>
                  <a:spLocks/>
                </p:cNvSpPr>
                <p:nvPr/>
              </p:nvSpPr>
              <p:spPr bwMode="auto">
                <a:xfrm>
                  <a:off x="848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11" name="Freeform 79"/>
                <p:cNvSpPr>
                  <a:spLocks/>
                </p:cNvSpPr>
                <p:nvPr/>
              </p:nvSpPr>
              <p:spPr bwMode="auto">
                <a:xfrm>
                  <a:off x="946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516" name="Group 84"/>
              <p:cNvGrpSpPr>
                <a:grpSpLocks/>
              </p:cNvGrpSpPr>
              <p:nvPr/>
            </p:nvGrpSpPr>
            <p:grpSpPr bwMode="auto">
              <a:xfrm>
                <a:off x="1030" y="2270"/>
                <a:ext cx="177" cy="209"/>
                <a:chOff x="1030" y="2270"/>
                <a:chExt cx="177" cy="209"/>
              </a:xfrm>
            </p:grpSpPr>
            <p:sp>
              <p:nvSpPr>
                <p:cNvPr id="18513" name="Line 81"/>
                <p:cNvSpPr>
                  <a:spLocks noChangeShapeType="1"/>
                </p:cNvSpPr>
                <p:nvPr/>
              </p:nvSpPr>
              <p:spPr bwMode="auto">
                <a:xfrm>
                  <a:off x="1030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14" name="Freeform 82"/>
                <p:cNvSpPr>
                  <a:spLocks/>
                </p:cNvSpPr>
                <p:nvPr/>
              </p:nvSpPr>
              <p:spPr bwMode="auto">
                <a:xfrm>
                  <a:off x="1042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15" name="Freeform 83"/>
                <p:cNvSpPr>
                  <a:spLocks/>
                </p:cNvSpPr>
                <p:nvPr/>
              </p:nvSpPr>
              <p:spPr bwMode="auto">
                <a:xfrm>
                  <a:off x="1141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520" name="Group 88"/>
              <p:cNvGrpSpPr>
                <a:grpSpLocks/>
              </p:cNvGrpSpPr>
              <p:nvPr/>
            </p:nvGrpSpPr>
            <p:grpSpPr bwMode="auto">
              <a:xfrm>
                <a:off x="1225" y="2270"/>
                <a:ext cx="178" cy="209"/>
                <a:chOff x="1225" y="2270"/>
                <a:chExt cx="178" cy="209"/>
              </a:xfrm>
            </p:grpSpPr>
            <p:sp>
              <p:nvSpPr>
                <p:cNvPr id="18517" name="Line 85"/>
                <p:cNvSpPr>
                  <a:spLocks noChangeShapeType="1"/>
                </p:cNvSpPr>
                <p:nvPr/>
              </p:nvSpPr>
              <p:spPr bwMode="auto">
                <a:xfrm>
                  <a:off x="1225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18" name="Freeform 86"/>
                <p:cNvSpPr>
                  <a:spLocks/>
                </p:cNvSpPr>
                <p:nvPr/>
              </p:nvSpPr>
              <p:spPr bwMode="auto">
                <a:xfrm>
                  <a:off x="1237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19" name="Freeform 87"/>
                <p:cNvSpPr>
                  <a:spLocks/>
                </p:cNvSpPr>
                <p:nvPr/>
              </p:nvSpPr>
              <p:spPr bwMode="auto">
                <a:xfrm>
                  <a:off x="1335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8539" name="Group 107"/>
            <p:cNvGrpSpPr>
              <a:grpSpLocks/>
            </p:cNvGrpSpPr>
            <p:nvPr/>
          </p:nvGrpSpPr>
          <p:grpSpPr bwMode="auto">
            <a:xfrm>
              <a:off x="1553" y="2270"/>
              <a:ext cx="906" cy="209"/>
              <a:chOff x="1553" y="2270"/>
              <a:chExt cx="906" cy="209"/>
            </a:xfrm>
          </p:grpSpPr>
          <p:grpSp>
            <p:nvGrpSpPr>
              <p:cNvPr id="18525" name="Group 93"/>
              <p:cNvGrpSpPr>
                <a:grpSpLocks/>
              </p:cNvGrpSpPr>
              <p:nvPr/>
            </p:nvGrpSpPr>
            <p:grpSpPr bwMode="auto">
              <a:xfrm>
                <a:off x="1553" y="2270"/>
                <a:ext cx="177" cy="209"/>
                <a:chOff x="1553" y="2270"/>
                <a:chExt cx="177" cy="209"/>
              </a:xfrm>
            </p:grpSpPr>
            <p:sp>
              <p:nvSpPr>
                <p:cNvPr id="18522" name="Line 90"/>
                <p:cNvSpPr>
                  <a:spLocks noChangeShapeType="1"/>
                </p:cNvSpPr>
                <p:nvPr/>
              </p:nvSpPr>
              <p:spPr bwMode="auto">
                <a:xfrm>
                  <a:off x="1553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23" name="Freeform 91"/>
                <p:cNvSpPr>
                  <a:spLocks/>
                </p:cNvSpPr>
                <p:nvPr/>
              </p:nvSpPr>
              <p:spPr bwMode="auto">
                <a:xfrm>
                  <a:off x="1565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24" name="Freeform 92"/>
                <p:cNvSpPr>
                  <a:spLocks/>
                </p:cNvSpPr>
                <p:nvPr/>
              </p:nvSpPr>
              <p:spPr bwMode="auto">
                <a:xfrm>
                  <a:off x="1664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538" name="Group 106"/>
              <p:cNvGrpSpPr>
                <a:grpSpLocks/>
              </p:cNvGrpSpPr>
              <p:nvPr/>
            </p:nvGrpSpPr>
            <p:grpSpPr bwMode="auto">
              <a:xfrm>
                <a:off x="1892" y="2270"/>
                <a:ext cx="567" cy="209"/>
                <a:chOff x="1892" y="2270"/>
                <a:chExt cx="567" cy="209"/>
              </a:xfrm>
            </p:grpSpPr>
            <p:grpSp>
              <p:nvGrpSpPr>
                <p:cNvPr id="18529" name="Group 97"/>
                <p:cNvGrpSpPr>
                  <a:grpSpLocks/>
                </p:cNvGrpSpPr>
                <p:nvPr/>
              </p:nvGrpSpPr>
              <p:grpSpPr bwMode="auto">
                <a:xfrm>
                  <a:off x="1892" y="2270"/>
                  <a:ext cx="178" cy="209"/>
                  <a:chOff x="1892" y="2270"/>
                  <a:chExt cx="178" cy="209"/>
                </a:xfrm>
              </p:grpSpPr>
              <p:sp>
                <p:nvSpPr>
                  <p:cNvPr id="18526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27" name="Freeform 95"/>
                  <p:cNvSpPr>
                    <a:spLocks/>
                  </p:cNvSpPr>
                  <p:nvPr/>
                </p:nvSpPr>
                <p:spPr bwMode="auto">
                  <a:xfrm>
                    <a:off x="1904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28" name="Freeform 96"/>
                  <p:cNvSpPr>
                    <a:spLocks/>
                  </p:cNvSpPr>
                  <p:nvPr/>
                </p:nvSpPr>
                <p:spPr bwMode="auto">
                  <a:xfrm>
                    <a:off x="2002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8533" name="Group 101"/>
                <p:cNvGrpSpPr>
                  <a:grpSpLocks/>
                </p:cNvGrpSpPr>
                <p:nvPr/>
              </p:nvGrpSpPr>
              <p:grpSpPr bwMode="auto">
                <a:xfrm>
                  <a:off x="2086" y="2270"/>
                  <a:ext cx="177" cy="209"/>
                  <a:chOff x="2086" y="2270"/>
                  <a:chExt cx="177" cy="209"/>
                </a:xfrm>
              </p:grpSpPr>
              <p:sp>
                <p:nvSpPr>
                  <p:cNvPr id="18530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247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31" name="Freeform 99"/>
                  <p:cNvSpPr>
                    <a:spLocks/>
                  </p:cNvSpPr>
                  <p:nvPr/>
                </p:nvSpPr>
                <p:spPr bwMode="auto">
                  <a:xfrm>
                    <a:off x="2098" y="227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32" name="Freeform 100"/>
                  <p:cNvSpPr>
                    <a:spLocks/>
                  </p:cNvSpPr>
                  <p:nvPr/>
                </p:nvSpPr>
                <p:spPr bwMode="auto">
                  <a:xfrm>
                    <a:off x="2197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8537" name="Group 105"/>
                <p:cNvGrpSpPr>
                  <a:grpSpLocks/>
                </p:cNvGrpSpPr>
                <p:nvPr/>
              </p:nvGrpSpPr>
              <p:grpSpPr bwMode="auto">
                <a:xfrm>
                  <a:off x="2281" y="2270"/>
                  <a:ext cx="178" cy="209"/>
                  <a:chOff x="2281" y="2270"/>
                  <a:chExt cx="178" cy="209"/>
                </a:xfrm>
              </p:grpSpPr>
              <p:sp>
                <p:nvSpPr>
                  <p:cNvPr id="18534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35" name="Freeform 103"/>
                  <p:cNvSpPr>
                    <a:spLocks/>
                  </p:cNvSpPr>
                  <p:nvPr/>
                </p:nvSpPr>
                <p:spPr bwMode="auto">
                  <a:xfrm>
                    <a:off x="2293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36" name="Freeform 104"/>
                  <p:cNvSpPr>
                    <a:spLocks/>
                  </p:cNvSpPr>
                  <p:nvPr/>
                </p:nvSpPr>
                <p:spPr bwMode="auto">
                  <a:xfrm>
                    <a:off x="2391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18540" name="Line 108"/>
            <p:cNvSpPr>
              <a:spLocks noChangeShapeType="1"/>
            </p:cNvSpPr>
            <p:nvPr/>
          </p:nvSpPr>
          <p:spPr bwMode="auto">
            <a:xfrm>
              <a:off x="2549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1" name="Freeform 109"/>
            <p:cNvSpPr>
              <a:spLocks/>
            </p:cNvSpPr>
            <p:nvPr/>
          </p:nvSpPr>
          <p:spPr bwMode="auto">
            <a:xfrm>
              <a:off x="2562" y="227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2" name="Freeform 110"/>
            <p:cNvSpPr>
              <a:spLocks/>
            </p:cNvSpPr>
            <p:nvPr/>
          </p:nvSpPr>
          <p:spPr bwMode="auto">
            <a:xfrm>
              <a:off x="2660" y="2270"/>
              <a:ext cx="59" cy="194"/>
            </a:xfrm>
            <a:custGeom>
              <a:avLst/>
              <a:gdLst>
                <a:gd name="T0" fmla="*/ 0 w 59"/>
                <a:gd name="T1" fmla="*/ 193 h 194"/>
                <a:gd name="T2" fmla="*/ 0 w 59"/>
                <a:gd name="T3" fmla="*/ 0 h 194"/>
                <a:gd name="T4" fmla="*/ 58 w 59"/>
                <a:gd name="T5" fmla="*/ 4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0" y="193"/>
                  </a:moveTo>
                  <a:lnTo>
                    <a:pt x="0" y="0"/>
                  </a:lnTo>
                  <a:lnTo>
                    <a:pt x="58" y="48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3" name="Line 111"/>
            <p:cNvSpPr>
              <a:spLocks noChangeShapeType="1"/>
            </p:cNvSpPr>
            <p:nvPr/>
          </p:nvSpPr>
          <p:spPr bwMode="auto">
            <a:xfrm>
              <a:off x="2744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4" name="Freeform 112"/>
            <p:cNvSpPr>
              <a:spLocks/>
            </p:cNvSpPr>
            <p:nvPr/>
          </p:nvSpPr>
          <p:spPr bwMode="auto">
            <a:xfrm>
              <a:off x="2756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5" name="Line 113"/>
            <p:cNvSpPr>
              <a:spLocks noChangeShapeType="1"/>
            </p:cNvSpPr>
            <p:nvPr/>
          </p:nvSpPr>
          <p:spPr bwMode="auto">
            <a:xfrm>
              <a:off x="2938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6" name="Freeform 114"/>
            <p:cNvSpPr>
              <a:spLocks/>
            </p:cNvSpPr>
            <p:nvPr/>
          </p:nvSpPr>
          <p:spPr bwMode="auto">
            <a:xfrm>
              <a:off x="2950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7" name="Line 115"/>
            <p:cNvSpPr>
              <a:spLocks noChangeShapeType="1"/>
            </p:cNvSpPr>
            <p:nvPr/>
          </p:nvSpPr>
          <p:spPr bwMode="auto">
            <a:xfrm>
              <a:off x="3133" y="247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8" name="Freeform 116"/>
            <p:cNvSpPr>
              <a:spLocks/>
            </p:cNvSpPr>
            <p:nvPr/>
          </p:nvSpPr>
          <p:spPr bwMode="auto">
            <a:xfrm>
              <a:off x="3145" y="227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49" name="Line 117"/>
            <p:cNvSpPr>
              <a:spLocks noChangeShapeType="1"/>
            </p:cNvSpPr>
            <p:nvPr/>
          </p:nvSpPr>
          <p:spPr bwMode="auto">
            <a:xfrm>
              <a:off x="3327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8550" name="Freeform 118"/>
            <p:cNvSpPr>
              <a:spLocks/>
            </p:cNvSpPr>
            <p:nvPr/>
          </p:nvSpPr>
          <p:spPr bwMode="auto">
            <a:xfrm>
              <a:off x="3339" y="2270"/>
              <a:ext cx="59" cy="194"/>
            </a:xfrm>
            <a:custGeom>
              <a:avLst/>
              <a:gdLst>
                <a:gd name="T0" fmla="*/ 58 w 59"/>
                <a:gd name="T1" fmla="*/ 0 h 194"/>
                <a:gd name="T2" fmla="*/ 58 w 59"/>
                <a:gd name="T3" fmla="*/ 193 h 194"/>
                <a:gd name="T4" fmla="*/ 0 w 59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58" y="0"/>
                  </a:moveTo>
                  <a:lnTo>
                    <a:pt x="58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8560" name="Group 128"/>
            <p:cNvGrpSpPr>
              <a:grpSpLocks/>
            </p:cNvGrpSpPr>
            <p:nvPr/>
          </p:nvGrpSpPr>
          <p:grpSpPr bwMode="auto">
            <a:xfrm>
              <a:off x="3623" y="2479"/>
              <a:ext cx="1951" cy="0"/>
              <a:chOff x="3623" y="2479"/>
              <a:chExt cx="1951" cy="0"/>
            </a:xfrm>
          </p:grpSpPr>
          <p:sp>
            <p:nvSpPr>
              <p:cNvPr id="18551" name="Line 119"/>
              <p:cNvSpPr>
                <a:spLocks noChangeShapeType="1"/>
              </p:cNvSpPr>
              <p:nvPr/>
            </p:nvSpPr>
            <p:spPr bwMode="auto">
              <a:xfrm>
                <a:off x="362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2" name="Line 120"/>
              <p:cNvSpPr>
                <a:spLocks noChangeShapeType="1"/>
              </p:cNvSpPr>
              <p:nvPr/>
            </p:nvSpPr>
            <p:spPr bwMode="auto">
              <a:xfrm>
                <a:off x="3961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3" name="Line 121"/>
              <p:cNvSpPr>
                <a:spLocks noChangeShapeType="1"/>
              </p:cNvSpPr>
              <p:nvPr/>
            </p:nvSpPr>
            <p:spPr bwMode="auto">
              <a:xfrm>
                <a:off x="4156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4" name="Line 122"/>
              <p:cNvSpPr>
                <a:spLocks noChangeShapeType="1"/>
              </p:cNvSpPr>
              <p:nvPr/>
            </p:nvSpPr>
            <p:spPr bwMode="auto">
              <a:xfrm>
                <a:off x="4350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5" name="Line 123"/>
              <p:cNvSpPr>
                <a:spLocks noChangeShapeType="1"/>
              </p:cNvSpPr>
              <p:nvPr/>
            </p:nvSpPr>
            <p:spPr bwMode="auto">
              <a:xfrm>
                <a:off x="4619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6" name="Line 124"/>
              <p:cNvSpPr>
                <a:spLocks noChangeShapeType="1"/>
              </p:cNvSpPr>
              <p:nvPr/>
            </p:nvSpPr>
            <p:spPr bwMode="auto">
              <a:xfrm>
                <a:off x="481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7" name="Line 125"/>
              <p:cNvSpPr>
                <a:spLocks noChangeShapeType="1"/>
              </p:cNvSpPr>
              <p:nvPr/>
            </p:nvSpPr>
            <p:spPr bwMode="auto">
              <a:xfrm>
                <a:off x="5008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8" name="Line 126"/>
              <p:cNvSpPr>
                <a:spLocks noChangeShapeType="1"/>
              </p:cNvSpPr>
              <p:nvPr/>
            </p:nvSpPr>
            <p:spPr bwMode="auto">
              <a:xfrm>
                <a:off x="520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9" name="Line 127"/>
              <p:cNvSpPr>
                <a:spLocks noChangeShapeType="1"/>
              </p:cNvSpPr>
              <p:nvPr/>
            </p:nvSpPr>
            <p:spPr bwMode="auto">
              <a:xfrm>
                <a:off x="5396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577" name="Group 145"/>
          <p:cNvGrpSpPr>
            <a:grpSpLocks/>
          </p:cNvGrpSpPr>
          <p:nvPr/>
        </p:nvGrpSpPr>
        <p:grpSpPr bwMode="auto">
          <a:xfrm>
            <a:off x="1524000" y="2632075"/>
            <a:ext cx="8953500" cy="462252"/>
            <a:chOff x="72" y="2006"/>
            <a:chExt cx="5640" cy="732"/>
          </a:xfrm>
        </p:grpSpPr>
        <p:sp useBgFill="1">
          <p:nvSpPr>
            <p:cNvPr id="18563" name="Rectangle 131"/>
            <p:cNvSpPr>
              <a:spLocks noChangeArrowheads="1"/>
            </p:cNvSpPr>
            <p:nvPr/>
          </p:nvSpPr>
          <p:spPr bwMode="auto">
            <a:xfrm>
              <a:off x="72" y="2100"/>
              <a:ext cx="5640" cy="624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8576" name="Group 144"/>
            <p:cNvGrpSpPr>
              <a:grpSpLocks/>
            </p:cNvGrpSpPr>
            <p:nvPr/>
          </p:nvGrpSpPr>
          <p:grpSpPr bwMode="auto">
            <a:xfrm>
              <a:off x="106" y="2006"/>
              <a:ext cx="5191" cy="732"/>
              <a:chOff x="106" y="2006"/>
              <a:chExt cx="5191" cy="732"/>
            </a:xfrm>
          </p:grpSpPr>
          <p:grpSp>
            <p:nvGrpSpPr>
              <p:cNvPr id="18567" name="Group 135"/>
              <p:cNvGrpSpPr>
                <a:grpSpLocks/>
              </p:cNvGrpSpPr>
              <p:nvPr/>
            </p:nvGrpSpPr>
            <p:grpSpPr bwMode="auto">
              <a:xfrm>
                <a:off x="106" y="2006"/>
                <a:ext cx="1195" cy="732"/>
                <a:chOff x="106" y="2006"/>
                <a:chExt cx="1195" cy="732"/>
              </a:xfrm>
            </p:grpSpPr>
            <p:sp>
              <p:nvSpPr>
                <p:cNvPr id="1856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06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1s</a:t>
                  </a:r>
                </a:p>
              </p:txBody>
            </p:sp>
            <p:sp>
              <p:nvSpPr>
                <p:cNvPr id="18565" name="Rectangle 133"/>
                <p:cNvSpPr>
                  <a:spLocks noChangeArrowheads="1"/>
                </p:cNvSpPr>
                <p:nvPr/>
              </p:nvSpPr>
              <p:spPr bwMode="auto">
                <a:xfrm>
                  <a:off x="442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2s</a:t>
                  </a:r>
                </a:p>
              </p:txBody>
            </p:sp>
            <p:sp>
              <p:nvSpPr>
                <p:cNvPr id="18566" name="Rectangle 134"/>
                <p:cNvSpPr>
                  <a:spLocks noChangeArrowheads="1"/>
                </p:cNvSpPr>
                <p:nvPr/>
              </p:nvSpPr>
              <p:spPr bwMode="auto">
                <a:xfrm>
                  <a:off x="958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2p</a:t>
                  </a:r>
                </a:p>
              </p:txBody>
            </p:sp>
          </p:grpSp>
          <p:grpSp>
            <p:nvGrpSpPr>
              <p:cNvPr id="18571" name="Group 139"/>
              <p:cNvGrpSpPr>
                <a:grpSpLocks/>
              </p:cNvGrpSpPr>
              <p:nvPr/>
            </p:nvGrpSpPr>
            <p:grpSpPr bwMode="auto">
              <a:xfrm>
                <a:off x="1498" y="2006"/>
                <a:ext cx="1723" cy="732"/>
                <a:chOff x="1498" y="2006"/>
                <a:chExt cx="1723" cy="732"/>
              </a:xfrm>
            </p:grpSpPr>
            <p:sp>
              <p:nvSpPr>
                <p:cNvPr id="18568" name="Rectangle 136"/>
                <p:cNvSpPr>
                  <a:spLocks noChangeArrowheads="1"/>
                </p:cNvSpPr>
                <p:nvPr/>
              </p:nvSpPr>
              <p:spPr bwMode="auto">
                <a:xfrm>
                  <a:off x="1498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3s</a:t>
                  </a:r>
                </a:p>
              </p:txBody>
            </p:sp>
            <p:sp>
              <p:nvSpPr>
                <p:cNvPr id="1856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014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3p</a:t>
                  </a:r>
                </a:p>
              </p:txBody>
            </p:sp>
            <p:sp>
              <p:nvSpPr>
                <p:cNvPr id="1857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878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3d</a:t>
                  </a:r>
                </a:p>
              </p:txBody>
            </p:sp>
          </p:grpSp>
          <p:grpSp>
            <p:nvGrpSpPr>
              <p:cNvPr id="18575" name="Group 143"/>
              <p:cNvGrpSpPr>
                <a:grpSpLocks/>
              </p:cNvGrpSpPr>
              <p:nvPr/>
            </p:nvGrpSpPr>
            <p:grpSpPr bwMode="auto">
              <a:xfrm>
                <a:off x="3574" y="2006"/>
                <a:ext cx="1723" cy="732"/>
                <a:chOff x="3574" y="2006"/>
                <a:chExt cx="1723" cy="732"/>
              </a:xfrm>
            </p:grpSpPr>
            <p:sp>
              <p:nvSpPr>
                <p:cNvPr id="1857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74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4s</a:t>
                  </a:r>
                </a:p>
              </p:txBody>
            </p:sp>
            <p:sp>
              <p:nvSpPr>
                <p:cNvPr id="18573" name="Rectangle 141"/>
                <p:cNvSpPr>
                  <a:spLocks noChangeArrowheads="1"/>
                </p:cNvSpPr>
                <p:nvPr/>
              </p:nvSpPr>
              <p:spPr bwMode="auto">
                <a:xfrm>
                  <a:off x="4090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4p</a:t>
                  </a:r>
                </a:p>
              </p:txBody>
            </p:sp>
            <p:sp>
              <p:nvSpPr>
                <p:cNvPr id="18574" name="Rectangle 142"/>
                <p:cNvSpPr>
                  <a:spLocks noChangeArrowheads="1"/>
                </p:cNvSpPr>
                <p:nvPr/>
              </p:nvSpPr>
              <p:spPr bwMode="auto">
                <a:xfrm>
                  <a:off x="4954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4d</a:t>
                  </a:r>
                </a:p>
              </p:txBody>
            </p:sp>
          </p:grpSp>
        </p:grpSp>
      </p:grpSp>
      <p:sp>
        <p:nvSpPr>
          <p:cNvPr id="18578" name="Rectangle 146"/>
          <p:cNvSpPr>
            <a:spLocks noChangeArrowheads="1"/>
          </p:cNvSpPr>
          <p:nvPr/>
        </p:nvSpPr>
        <p:spPr bwMode="auto">
          <a:xfrm>
            <a:off x="1316137" y="5475289"/>
            <a:ext cx="9335890" cy="43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Diamagnetic species do not contain unpaired electrons</a:t>
            </a:r>
            <a:r>
              <a:rPr lang="tr-TR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.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 useBgFill="1">
        <p:nvSpPr>
          <p:cNvPr id="18579" name="Rectangle 147"/>
          <p:cNvSpPr>
            <a:spLocks noChangeArrowheads="1"/>
          </p:cNvSpPr>
          <p:nvPr/>
        </p:nvSpPr>
        <p:spPr bwMode="auto">
          <a:xfrm>
            <a:off x="2863850" y="6096001"/>
            <a:ext cx="4673600" cy="43768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“</a:t>
            </a:r>
            <a:r>
              <a:rPr lang="tr-TR" altLang="tr-TR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low</a:t>
            </a:r>
            <a:r>
              <a:rPr lang="tr-TR" altLang="tr-T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spin</a:t>
            </a:r>
            <a:r>
              <a:rPr lang="tr-TR" altLang="tr-T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"</a:t>
            </a:r>
            <a:r>
              <a:rPr lang="tr-TR" altLang="tr-TR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complex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580" name="Group 148"/>
          <p:cNvGrpSpPr>
            <a:grpSpLocks/>
          </p:cNvGrpSpPr>
          <p:nvPr/>
        </p:nvGrpSpPr>
        <p:grpSpPr bwMode="auto">
          <a:xfrm>
            <a:off x="1714500" y="4365625"/>
            <a:ext cx="8953500" cy="462252"/>
            <a:chOff x="72" y="2006"/>
            <a:chExt cx="5640" cy="732"/>
          </a:xfrm>
        </p:grpSpPr>
        <p:sp useBgFill="1">
          <p:nvSpPr>
            <p:cNvPr id="18581" name="Rectangle 149"/>
            <p:cNvSpPr>
              <a:spLocks noChangeArrowheads="1"/>
            </p:cNvSpPr>
            <p:nvPr/>
          </p:nvSpPr>
          <p:spPr bwMode="auto">
            <a:xfrm>
              <a:off x="72" y="2100"/>
              <a:ext cx="5640" cy="624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8582" name="Group 150"/>
            <p:cNvGrpSpPr>
              <a:grpSpLocks/>
            </p:cNvGrpSpPr>
            <p:nvPr/>
          </p:nvGrpSpPr>
          <p:grpSpPr bwMode="auto">
            <a:xfrm>
              <a:off x="106" y="2006"/>
              <a:ext cx="5191" cy="732"/>
              <a:chOff x="106" y="2006"/>
              <a:chExt cx="5191" cy="732"/>
            </a:xfrm>
          </p:grpSpPr>
          <p:grpSp>
            <p:nvGrpSpPr>
              <p:cNvPr id="18583" name="Group 151"/>
              <p:cNvGrpSpPr>
                <a:grpSpLocks/>
              </p:cNvGrpSpPr>
              <p:nvPr/>
            </p:nvGrpSpPr>
            <p:grpSpPr bwMode="auto">
              <a:xfrm>
                <a:off x="106" y="2006"/>
                <a:ext cx="1195" cy="732"/>
                <a:chOff x="106" y="2006"/>
                <a:chExt cx="1195" cy="732"/>
              </a:xfrm>
            </p:grpSpPr>
            <p:sp>
              <p:nvSpPr>
                <p:cNvPr id="18584" name="Rectangle 152"/>
                <p:cNvSpPr>
                  <a:spLocks noChangeArrowheads="1"/>
                </p:cNvSpPr>
                <p:nvPr/>
              </p:nvSpPr>
              <p:spPr bwMode="auto">
                <a:xfrm>
                  <a:off x="106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1s</a:t>
                  </a:r>
                </a:p>
              </p:txBody>
            </p:sp>
            <p:sp>
              <p:nvSpPr>
                <p:cNvPr id="18585" name="Rectangle 153"/>
                <p:cNvSpPr>
                  <a:spLocks noChangeArrowheads="1"/>
                </p:cNvSpPr>
                <p:nvPr/>
              </p:nvSpPr>
              <p:spPr bwMode="auto">
                <a:xfrm>
                  <a:off x="442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2s</a:t>
                  </a:r>
                </a:p>
              </p:txBody>
            </p:sp>
            <p:sp>
              <p:nvSpPr>
                <p:cNvPr id="18586" name="Rectangle 154"/>
                <p:cNvSpPr>
                  <a:spLocks noChangeArrowheads="1"/>
                </p:cNvSpPr>
                <p:nvPr/>
              </p:nvSpPr>
              <p:spPr bwMode="auto">
                <a:xfrm>
                  <a:off x="958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2p</a:t>
                  </a:r>
                </a:p>
              </p:txBody>
            </p:sp>
          </p:grpSp>
          <p:grpSp>
            <p:nvGrpSpPr>
              <p:cNvPr id="18587" name="Group 155"/>
              <p:cNvGrpSpPr>
                <a:grpSpLocks/>
              </p:cNvGrpSpPr>
              <p:nvPr/>
            </p:nvGrpSpPr>
            <p:grpSpPr bwMode="auto">
              <a:xfrm>
                <a:off x="1498" y="2006"/>
                <a:ext cx="1723" cy="732"/>
                <a:chOff x="1498" y="2006"/>
                <a:chExt cx="1723" cy="732"/>
              </a:xfrm>
            </p:grpSpPr>
            <p:sp>
              <p:nvSpPr>
                <p:cNvPr id="1858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498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3s</a:t>
                  </a:r>
                </a:p>
              </p:txBody>
            </p:sp>
            <p:sp>
              <p:nvSpPr>
                <p:cNvPr id="1858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014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3p</a:t>
                  </a:r>
                </a:p>
              </p:txBody>
            </p:sp>
            <p:sp>
              <p:nvSpPr>
                <p:cNvPr id="1859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878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3d</a:t>
                  </a:r>
                </a:p>
              </p:txBody>
            </p:sp>
          </p:grpSp>
          <p:grpSp>
            <p:nvGrpSpPr>
              <p:cNvPr id="18591" name="Group 159"/>
              <p:cNvGrpSpPr>
                <a:grpSpLocks/>
              </p:cNvGrpSpPr>
              <p:nvPr/>
            </p:nvGrpSpPr>
            <p:grpSpPr bwMode="auto">
              <a:xfrm>
                <a:off x="3574" y="2006"/>
                <a:ext cx="1723" cy="732"/>
                <a:chOff x="3574" y="2006"/>
                <a:chExt cx="1723" cy="732"/>
              </a:xfrm>
            </p:grpSpPr>
            <p:sp>
              <p:nvSpPr>
                <p:cNvPr id="18592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74" y="2006"/>
                  <a:ext cx="33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4s</a:t>
                  </a:r>
                </a:p>
              </p:txBody>
            </p:sp>
            <p:sp>
              <p:nvSpPr>
                <p:cNvPr id="18593" name="Rectangle 161"/>
                <p:cNvSpPr>
                  <a:spLocks noChangeArrowheads="1"/>
                </p:cNvSpPr>
                <p:nvPr/>
              </p:nvSpPr>
              <p:spPr bwMode="auto">
                <a:xfrm>
                  <a:off x="4090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4p</a:t>
                  </a:r>
                </a:p>
              </p:txBody>
            </p:sp>
            <p:sp>
              <p:nvSpPr>
                <p:cNvPr id="18594" name="Rectangle 162"/>
                <p:cNvSpPr>
                  <a:spLocks noChangeArrowheads="1"/>
                </p:cNvSpPr>
                <p:nvPr/>
              </p:nvSpPr>
              <p:spPr bwMode="auto">
                <a:xfrm>
                  <a:off x="4954" y="2006"/>
                  <a:ext cx="343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4d</a:t>
                  </a:r>
                </a:p>
              </p:txBody>
            </p:sp>
          </p:grpSp>
        </p:grpSp>
      </p:grpSp>
      <p:sp>
        <p:nvSpPr>
          <p:cNvPr id="18595" name="Text Box 163"/>
          <p:cNvSpPr txBox="1">
            <a:spLocks noChangeArrowheads="1"/>
          </p:cNvSpPr>
          <p:nvPr/>
        </p:nvSpPr>
        <p:spPr bwMode="auto">
          <a:xfrm>
            <a:off x="2251075" y="1296988"/>
            <a:ext cx="17411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FFFFFF"/>
                </a:solidFill>
              </a:rPr>
              <a:t>Basic </a:t>
            </a:r>
            <a:r>
              <a:rPr lang="tr-TR" altLang="tr-TR" sz="2400" dirty="0" err="1">
                <a:solidFill>
                  <a:srgbClr val="FFFFFF"/>
                </a:solidFill>
              </a:rPr>
              <a:t>State</a:t>
            </a:r>
            <a:endParaRPr lang="tr-TR" altLang="tr-TR" sz="2400" dirty="0">
              <a:solidFill>
                <a:srgbClr val="FFFFFF"/>
              </a:solidFill>
            </a:endParaRPr>
          </a:p>
        </p:txBody>
      </p:sp>
      <p:sp>
        <p:nvSpPr>
          <p:cNvPr id="18596" name="Text Box 164"/>
          <p:cNvSpPr txBox="1">
            <a:spLocks noChangeArrowheads="1"/>
          </p:cNvSpPr>
          <p:nvPr/>
        </p:nvSpPr>
        <p:spPr bwMode="auto">
          <a:xfrm>
            <a:off x="1927225" y="3240088"/>
            <a:ext cx="24432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err="1">
                <a:solidFill>
                  <a:srgbClr val="FFFFFF"/>
                </a:solidFill>
              </a:rPr>
              <a:t>Stimulated</a:t>
            </a:r>
            <a:r>
              <a:rPr lang="tr-TR" altLang="tr-TR" sz="2400" dirty="0">
                <a:solidFill>
                  <a:srgbClr val="FFFFFF"/>
                </a:solidFill>
              </a:rPr>
              <a:t> </a:t>
            </a:r>
            <a:r>
              <a:rPr lang="tr-TR" altLang="tr-TR" sz="2400" dirty="0" err="1">
                <a:solidFill>
                  <a:srgbClr val="FFFFFF"/>
                </a:solidFill>
              </a:rPr>
              <a:t>State</a:t>
            </a:r>
            <a:endParaRPr lang="tr-TR" altLang="tr-T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5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78" grpId="0" autoUpdateAnimBg="0"/>
      <p:bldP spid="1857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3200"/>
              <a:t>[Fe(CN)</a:t>
            </a:r>
            <a:r>
              <a:rPr lang="en-US" altLang="tr-TR" sz="3200" b="1" baseline="-25000"/>
              <a:t>6</a:t>
            </a:r>
            <a:r>
              <a:rPr lang="en-US" altLang="tr-TR" sz="3200"/>
              <a:t>]</a:t>
            </a:r>
            <a:r>
              <a:rPr lang="en-US" altLang="tr-TR" sz="3200" b="1" baseline="30000"/>
              <a:t>4</a:t>
            </a:r>
            <a:r>
              <a:rPr lang="en-US" altLang="tr-TR" sz="1800" b="1"/>
              <a:t>¯</a:t>
            </a:r>
          </a:p>
        </p:txBody>
      </p:sp>
      <p:grpSp>
        <p:nvGrpSpPr>
          <p:cNvPr id="19523" name="Group 67"/>
          <p:cNvGrpSpPr>
            <a:grpSpLocks/>
          </p:cNvGrpSpPr>
          <p:nvPr/>
        </p:nvGrpSpPr>
        <p:grpSpPr bwMode="auto">
          <a:xfrm>
            <a:off x="1781175" y="2841625"/>
            <a:ext cx="8591550" cy="331788"/>
            <a:chOff x="162" y="1790"/>
            <a:chExt cx="5412" cy="209"/>
          </a:xfrm>
        </p:grpSpPr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19459" name="Line 3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60" name="Freeform 4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61" name="Freeform 5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466" name="Group 10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479" name="Group 23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19470" name="Group 14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19467" name="Line 11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68" name="Freeform 12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69" name="Freeform 13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474" name="Group 18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19471" name="Line 15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72" name="Freeform 16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73" name="Freeform 17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478" name="Group 22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19475" name="Line 19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76" name="Freeform 20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77" name="Freeform 21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9497" name="Group 41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19483" name="Group 27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19480" name="Line 24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81" name="Freeform 25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82" name="Freeform 26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496" name="Group 40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19487" name="Group 31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1948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85" name="Freeform 29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86" name="Freeform 30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9491" name="Group 35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194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89" name="Freeform 33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90" name="Freeform 34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9495" name="Group 39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1949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93" name="Freeform 37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94" name="Freeform 38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9510" name="Group 54"/>
            <p:cNvGrpSpPr>
              <a:grpSpLocks/>
            </p:cNvGrpSpPr>
            <p:nvPr/>
          </p:nvGrpSpPr>
          <p:grpSpPr bwMode="auto">
            <a:xfrm>
              <a:off x="2549" y="1790"/>
              <a:ext cx="567" cy="209"/>
              <a:chOff x="2549" y="1790"/>
              <a:chExt cx="567" cy="209"/>
            </a:xfrm>
          </p:grpSpPr>
          <p:grpSp>
            <p:nvGrpSpPr>
              <p:cNvPr id="19501" name="Group 45"/>
              <p:cNvGrpSpPr>
                <a:grpSpLocks/>
              </p:cNvGrpSpPr>
              <p:nvPr/>
            </p:nvGrpSpPr>
            <p:grpSpPr bwMode="auto">
              <a:xfrm>
                <a:off x="2549" y="1790"/>
                <a:ext cx="178" cy="209"/>
                <a:chOff x="2549" y="1790"/>
                <a:chExt cx="178" cy="209"/>
              </a:xfrm>
            </p:grpSpPr>
            <p:sp>
              <p:nvSpPr>
                <p:cNvPr id="19498" name="Line 42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99" name="Freeform 43"/>
                <p:cNvSpPr>
                  <a:spLocks/>
                </p:cNvSpPr>
                <p:nvPr/>
              </p:nvSpPr>
              <p:spPr bwMode="auto">
                <a:xfrm>
                  <a:off x="256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00" name="Freeform 44"/>
                <p:cNvSpPr>
                  <a:spLocks/>
                </p:cNvSpPr>
                <p:nvPr/>
              </p:nvSpPr>
              <p:spPr bwMode="auto">
                <a:xfrm>
                  <a:off x="2660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505" name="Group 49"/>
              <p:cNvGrpSpPr>
                <a:grpSpLocks/>
              </p:cNvGrpSpPr>
              <p:nvPr/>
            </p:nvGrpSpPr>
            <p:grpSpPr bwMode="auto">
              <a:xfrm>
                <a:off x="2744" y="1790"/>
                <a:ext cx="178" cy="209"/>
                <a:chOff x="2744" y="1790"/>
                <a:chExt cx="178" cy="209"/>
              </a:xfrm>
            </p:grpSpPr>
            <p:sp>
              <p:nvSpPr>
                <p:cNvPr id="19502" name="Line 46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03" name="Freeform 47"/>
                <p:cNvSpPr>
                  <a:spLocks/>
                </p:cNvSpPr>
                <p:nvPr/>
              </p:nvSpPr>
              <p:spPr bwMode="auto">
                <a:xfrm>
                  <a:off x="2756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04" name="Freeform 48"/>
                <p:cNvSpPr>
                  <a:spLocks/>
                </p:cNvSpPr>
                <p:nvPr/>
              </p:nvSpPr>
              <p:spPr bwMode="auto">
                <a:xfrm>
                  <a:off x="2855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509" name="Group 53"/>
              <p:cNvGrpSpPr>
                <a:grpSpLocks/>
              </p:cNvGrpSpPr>
              <p:nvPr/>
            </p:nvGrpSpPr>
            <p:grpSpPr bwMode="auto">
              <a:xfrm>
                <a:off x="2938" y="1790"/>
                <a:ext cx="178" cy="209"/>
                <a:chOff x="2938" y="1790"/>
                <a:chExt cx="178" cy="209"/>
              </a:xfrm>
            </p:grpSpPr>
            <p:sp>
              <p:nvSpPr>
                <p:cNvPr id="19506" name="Line 50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07" name="Freeform 51"/>
                <p:cNvSpPr>
                  <a:spLocks/>
                </p:cNvSpPr>
                <p:nvPr/>
              </p:nvSpPr>
              <p:spPr bwMode="auto">
                <a:xfrm>
                  <a:off x="295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08" name="Freeform 52"/>
                <p:cNvSpPr>
                  <a:spLocks/>
                </p:cNvSpPr>
                <p:nvPr/>
              </p:nvSpPr>
              <p:spPr bwMode="auto">
                <a:xfrm>
                  <a:off x="3049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9522" name="Group 66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19513" name="Line 57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14" name="Line 58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15" name="Line 59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16" name="Line 60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17" name="Line 61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18" name="Line 62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19" name="Line 63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20" name="Line 64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21" name="Line 65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536" name="Group 80"/>
          <p:cNvGrpSpPr>
            <a:grpSpLocks/>
          </p:cNvGrpSpPr>
          <p:nvPr/>
        </p:nvGrpSpPr>
        <p:grpSpPr bwMode="auto">
          <a:xfrm>
            <a:off x="1692276" y="3184529"/>
            <a:ext cx="8240713" cy="461963"/>
            <a:chOff x="106" y="2006"/>
            <a:chExt cx="5191" cy="291"/>
          </a:xfrm>
        </p:grpSpPr>
        <p:grpSp>
          <p:nvGrpSpPr>
            <p:cNvPr id="19527" name="Group 71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19524" name="Rectangle 68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19525" name="Rectangle 69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19526" name="Rectangle 70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19531" name="Group 75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19528" name="Rectangle 72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19529" name="Rectangle 73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19530" name="Rectangle 74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19535" name="Group 79"/>
            <p:cNvGrpSpPr>
              <a:grpSpLocks/>
            </p:cNvGrpSpPr>
            <p:nvPr/>
          </p:nvGrpSpPr>
          <p:grpSpPr bwMode="auto">
            <a:xfrm>
              <a:off x="3574" y="2006"/>
              <a:ext cx="1723" cy="291"/>
              <a:chOff x="3574" y="2006"/>
              <a:chExt cx="1723" cy="291"/>
            </a:xfrm>
          </p:grpSpPr>
          <p:sp>
            <p:nvSpPr>
              <p:cNvPr id="19532" name="Rectangle 76"/>
              <p:cNvSpPr>
                <a:spLocks noChangeArrowheads="1"/>
              </p:cNvSpPr>
              <p:nvPr/>
            </p:nvSpPr>
            <p:spPr bwMode="auto">
              <a:xfrm>
                <a:off x="3574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19533" name="Rectangle 77"/>
              <p:cNvSpPr>
                <a:spLocks noChangeArrowheads="1"/>
              </p:cNvSpPr>
              <p:nvPr/>
            </p:nvSpPr>
            <p:spPr bwMode="auto">
              <a:xfrm>
                <a:off x="4090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19534" name="Rectangle 78"/>
              <p:cNvSpPr>
                <a:spLocks noChangeArrowheads="1"/>
              </p:cNvSpPr>
              <p:nvPr/>
            </p:nvSpPr>
            <p:spPr bwMode="auto">
              <a:xfrm>
                <a:off x="495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sp>
        <p:nvSpPr>
          <p:cNvPr id="19547" name="Rectangle 91"/>
          <p:cNvSpPr>
            <a:spLocks noChangeArrowheads="1"/>
          </p:cNvSpPr>
          <p:nvPr/>
        </p:nvSpPr>
        <p:spPr bwMode="auto">
          <a:xfrm>
            <a:off x="3479801" y="1804988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</a:p>
        </p:txBody>
      </p:sp>
      <p:grpSp>
        <p:nvGrpSpPr>
          <p:cNvPr id="19554" name="Group 98"/>
          <p:cNvGrpSpPr>
            <a:grpSpLocks/>
          </p:cNvGrpSpPr>
          <p:nvPr/>
        </p:nvGrpSpPr>
        <p:grpSpPr bwMode="auto">
          <a:xfrm>
            <a:off x="4543425" y="3600452"/>
            <a:ext cx="1933575" cy="1530351"/>
            <a:chOff x="1902" y="2268"/>
            <a:chExt cx="1218" cy="964"/>
          </a:xfrm>
        </p:grpSpPr>
        <p:sp>
          <p:nvSpPr>
            <p:cNvPr id="19540" name="Rectangle 84"/>
            <p:cNvSpPr>
              <a:spLocks noChangeArrowheads="1"/>
            </p:cNvSpPr>
            <p:nvPr/>
          </p:nvSpPr>
          <p:spPr bwMode="auto">
            <a:xfrm>
              <a:off x="1902" y="2522"/>
              <a:ext cx="1107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err="1">
                  <a:solidFill>
                    <a:srgbClr val="FFFF00"/>
                  </a:solidFill>
                  <a:latin typeface="Comic Sans MS" panose="030F0702030302020204" pitchFamily="66" charset="0"/>
                </a:rPr>
                <a:t>matched</a:t>
              </a:r>
              <a:endParaRPr lang="tr-TR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err="1">
                  <a:solidFill>
                    <a:srgbClr val="FFFF00"/>
                  </a:solidFill>
                  <a:latin typeface="Comic Sans MS" panose="030F0702030302020204" pitchFamily="66" charset="0"/>
                </a:rPr>
                <a:t>electrons</a:t>
              </a:r>
              <a:endPara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552" name="AutoShape 96"/>
            <p:cNvSpPr>
              <a:spLocks/>
            </p:cNvSpPr>
            <p:nvPr/>
          </p:nvSpPr>
          <p:spPr bwMode="auto">
            <a:xfrm rot="5400000">
              <a:off x="2694" y="2118"/>
              <a:ext cx="276" cy="576"/>
            </a:xfrm>
            <a:prstGeom prst="rightBrace">
              <a:avLst>
                <a:gd name="adj1" fmla="val 17391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9555" name="Group 99"/>
          <p:cNvGrpSpPr>
            <a:grpSpLocks/>
          </p:cNvGrpSpPr>
          <p:nvPr/>
        </p:nvGrpSpPr>
        <p:grpSpPr bwMode="auto">
          <a:xfrm>
            <a:off x="6553200" y="3600452"/>
            <a:ext cx="2171700" cy="1530351"/>
            <a:chOff x="3168" y="2268"/>
            <a:chExt cx="1368" cy="964"/>
          </a:xfrm>
        </p:grpSpPr>
        <p:sp>
          <p:nvSpPr>
            <p:cNvPr id="19545" name="Rectangle 89"/>
            <p:cNvSpPr>
              <a:spLocks noChangeArrowheads="1"/>
            </p:cNvSpPr>
            <p:nvPr/>
          </p:nvSpPr>
          <p:spPr bwMode="auto">
            <a:xfrm>
              <a:off x="3234" y="2522"/>
              <a:ext cx="1261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Six ligands</a:t>
              </a: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will settle</a:t>
              </a: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orbitals</a:t>
              </a:r>
              <a:r>
                <a:rPr lang="tr-TR" altLang="tr-TR" sz="28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ler</a:t>
              </a:r>
              <a:endPara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553" name="AutoShape 97"/>
            <p:cNvSpPr>
              <a:spLocks/>
            </p:cNvSpPr>
            <p:nvPr/>
          </p:nvSpPr>
          <p:spPr bwMode="auto">
            <a:xfrm rot="5400000">
              <a:off x="3714" y="1722"/>
              <a:ext cx="276" cy="1368"/>
            </a:xfrm>
            <a:prstGeom prst="rightBrace">
              <a:avLst>
                <a:gd name="adj1" fmla="val 41304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33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3200"/>
              <a:t>[Fe(CN)</a:t>
            </a:r>
            <a:r>
              <a:rPr lang="en-US" altLang="tr-TR" sz="3200" b="1" baseline="-25000"/>
              <a:t>6</a:t>
            </a:r>
            <a:r>
              <a:rPr lang="en-US" altLang="tr-TR" sz="3200"/>
              <a:t>]</a:t>
            </a:r>
            <a:r>
              <a:rPr lang="en-US" altLang="tr-TR" sz="3200" b="1" baseline="30000"/>
              <a:t>4</a:t>
            </a:r>
            <a:r>
              <a:rPr lang="en-US" altLang="tr-TR" sz="1800" b="1"/>
              <a:t>¯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0" y="4772025"/>
            <a:ext cx="7208705" cy="147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Cyanide ions make </a:t>
            </a:r>
            <a:r>
              <a:rPr lang="en-US" altLang="tr-TR" sz="28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sp</a:t>
            </a:r>
            <a:r>
              <a:rPr lang="en-US" altLang="tr-TR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hybridization.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Unmatched on carbon atom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electron pair is given to the iron atom and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iron-carbon sigma bond is formed.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3695" name="Group 143"/>
          <p:cNvGrpSpPr>
            <a:grpSpLocks/>
          </p:cNvGrpSpPr>
          <p:nvPr/>
        </p:nvGrpSpPr>
        <p:grpSpPr bwMode="auto">
          <a:xfrm>
            <a:off x="1781176" y="2841625"/>
            <a:ext cx="4689475" cy="331788"/>
            <a:chOff x="162" y="1790"/>
            <a:chExt cx="2954" cy="209"/>
          </a:xfrm>
        </p:grpSpPr>
        <p:grpSp>
          <p:nvGrpSpPr>
            <p:cNvPr id="23559" name="Group 7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23556" name="Line 4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557" name="Freeform 5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558" name="Freeform 6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23560" name="Line 8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1" name="Freeform 9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2" name="Freeform 10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576" name="Group 24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23567" name="Group 15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23564" name="Line 12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65" name="Freeform 13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66" name="Freeform 14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3571" name="Group 19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23568" name="Line 16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69" name="Freeform 17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70" name="Freeform 18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3575" name="Group 23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23572" name="Line 20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73" name="Freeform 21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74" name="Freeform 22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3594" name="Group 42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23580" name="Group 28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23577" name="Line 25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78" name="Freeform 26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79" name="Freeform 27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3593" name="Group 41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23584" name="Group 32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2358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82" name="Freeform 30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83" name="Freeform 31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3588" name="Group 36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2358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86" name="Freeform 34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87" name="Freeform 35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23592" name="Group 40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2358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90" name="Freeform 38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91" name="Freeform 39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3607" name="Group 55"/>
            <p:cNvGrpSpPr>
              <a:grpSpLocks/>
            </p:cNvGrpSpPr>
            <p:nvPr/>
          </p:nvGrpSpPr>
          <p:grpSpPr bwMode="auto">
            <a:xfrm>
              <a:off x="2549" y="1790"/>
              <a:ext cx="567" cy="209"/>
              <a:chOff x="2549" y="1790"/>
              <a:chExt cx="567" cy="209"/>
            </a:xfrm>
          </p:grpSpPr>
          <p:grpSp>
            <p:nvGrpSpPr>
              <p:cNvPr id="23598" name="Group 46"/>
              <p:cNvGrpSpPr>
                <a:grpSpLocks/>
              </p:cNvGrpSpPr>
              <p:nvPr/>
            </p:nvGrpSpPr>
            <p:grpSpPr bwMode="auto">
              <a:xfrm>
                <a:off x="2549" y="1790"/>
                <a:ext cx="178" cy="209"/>
                <a:chOff x="2549" y="1790"/>
                <a:chExt cx="178" cy="209"/>
              </a:xfrm>
            </p:grpSpPr>
            <p:sp>
              <p:nvSpPr>
                <p:cNvPr id="23595" name="Line 43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96" name="Freeform 44"/>
                <p:cNvSpPr>
                  <a:spLocks/>
                </p:cNvSpPr>
                <p:nvPr/>
              </p:nvSpPr>
              <p:spPr bwMode="auto">
                <a:xfrm>
                  <a:off x="256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97" name="Freeform 45"/>
                <p:cNvSpPr>
                  <a:spLocks/>
                </p:cNvSpPr>
                <p:nvPr/>
              </p:nvSpPr>
              <p:spPr bwMode="auto">
                <a:xfrm>
                  <a:off x="2660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3602" name="Group 50"/>
              <p:cNvGrpSpPr>
                <a:grpSpLocks/>
              </p:cNvGrpSpPr>
              <p:nvPr/>
            </p:nvGrpSpPr>
            <p:grpSpPr bwMode="auto">
              <a:xfrm>
                <a:off x="2744" y="1790"/>
                <a:ext cx="178" cy="209"/>
                <a:chOff x="2744" y="1790"/>
                <a:chExt cx="178" cy="209"/>
              </a:xfrm>
            </p:grpSpPr>
            <p:sp>
              <p:nvSpPr>
                <p:cNvPr id="23599" name="Line 47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600" name="Freeform 48"/>
                <p:cNvSpPr>
                  <a:spLocks/>
                </p:cNvSpPr>
                <p:nvPr/>
              </p:nvSpPr>
              <p:spPr bwMode="auto">
                <a:xfrm>
                  <a:off x="2756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601" name="Freeform 49"/>
                <p:cNvSpPr>
                  <a:spLocks/>
                </p:cNvSpPr>
                <p:nvPr/>
              </p:nvSpPr>
              <p:spPr bwMode="auto">
                <a:xfrm>
                  <a:off x="2855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3606" name="Group 54"/>
              <p:cNvGrpSpPr>
                <a:grpSpLocks/>
              </p:cNvGrpSpPr>
              <p:nvPr/>
            </p:nvGrpSpPr>
            <p:grpSpPr bwMode="auto">
              <a:xfrm>
                <a:off x="2938" y="1790"/>
                <a:ext cx="178" cy="209"/>
                <a:chOff x="2938" y="1790"/>
                <a:chExt cx="178" cy="209"/>
              </a:xfrm>
            </p:grpSpPr>
            <p:sp>
              <p:nvSpPr>
                <p:cNvPr id="23603" name="Line 51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604" name="Freeform 52"/>
                <p:cNvSpPr>
                  <a:spLocks/>
                </p:cNvSpPr>
                <p:nvPr/>
              </p:nvSpPr>
              <p:spPr bwMode="auto">
                <a:xfrm>
                  <a:off x="295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605" name="Freeform 53"/>
                <p:cNvSpPr>
                  <a:spLocks/>
                </p:cNvSpPr>
                <p:nvPr/>
              </p:nvSpPr>
              <p:spPr bwMode="auto">
                <a:xfrm>
                  <a:off x="3049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3696" name="Group 144"/>
          <p:cNvGrpSpPr>
            <a:grpSpLocks/>
          </p:cNvGrpSpPr>
          <p:nvPr/>
        </p:nvGrpSpPr>
        <p:grpSpPr bwMode="auto">
          <a:xfrm>
            <a:off x="1692276" y="3173410"/>
            <a:ext cx="8513763" cy="473074"/>
            <a:chOff x="106" y="1999"/>
            <a:chExt cx="5363" cy="298"/>
          </a:xfrm>
        </p:grpSpPr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>
              <a:off x="3235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342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>
              <a:off x="3623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23614" name="Group 62"/>
            <p:cNvGrpSpPr>
              <a:grpSpLocks/>
            </p:cNvGrpSpPr>
            <p:nvPr/>
          </p:nvGrpSpPr>
          <p:grpSpPr bwMode="auto">
            <a:xfrm>
              <a:off x="3820" y="1999"/>
              <a:ext cx="567" cy="0"/>
              <a:chOff x="3820" y="1999"/>
              <a:chExt cx="567" cy="0"/>
            </a:xfrm>
          </p:grpSpPr>
          <p:sp>
            <p:nvSpPr>
              <p:cNvPr id="23611" name="Line 59"/>
              <p:cNvSpPr>
                <a:spLocks noChangeShapeType="1"/>
              </p:cNvSpPr>
              <p:nvPr/>
            </p:nvSpPr>
            <p:spPr bwMode="auto">
              <a:xfrm>
                <a:off x="382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12" name="Line 60"/>
              <p:cNvSpPr>
                <a:spLocks noChangeShapeType="1"/>
              </p:cNvSpPr>
              <p:nvPr/>
            </p:nvSpPr>
            <p:spPr bwMode="auto">
              <a:xfrm>
                <a:off x="4015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13" name="Line 61"/>
              <p:cNvSpPr>
                <a:spLocks noChangeShapeType="1"/>
              </p:cNvSpPr>
              <p:nvPr/>
            </p:nvSpPr>
            <p:spPr bwMode="auto">
              <a:xfrm>
                <a:off x="420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18" name="Group 66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23615" name="Rectangle 63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23616" name="Rectangle 64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23617" name="Rectangle 65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23622" name="Group 70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23619" name="Rectangle 67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23620" name="Rectangle 68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23621" name="Rectangle 69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23623" name="Rectangle 71"/>
            <p:cNvSpPr>
              <a:spLocks noChangeArrowheads="1"/>
            </p:cNvSpPr>
            <p:nvPr/>
          </p:nvSpPr>
          <p:spPr bwMode="auto">
            <a:xfrm>
              <a:off x="3523" y="2006"/>
              <a:ext cx="60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d</a:t>
              </a:r>
              <a:r>
                <a:rPr lang="en-US" altLang="tr-TR" sz="2400" b="1" baseline="30000">
                  <a:solidFill>
                    <a:srgbClr val="FFFFFF"/>
                  </a:solidFill>
                </a:rPr>
                <a:t>2</a:t>
              </a:r>
              <a:r>
                <a:rPr lang="en-US" altLang="tr-TR" sz="2400" b="1">
                  <a:solidFill>
                    <a:srgbClr val="FFFFFF"/>
                  </a:solidFill>
                </a:rPr>
                <a:t>sp</a:t>
              </a:r>
              <a:r>
                <a:rPr lang="en-US" altLang="tr-TR" sz="2400" b="1" baseline="30000">
                  <a:solidFill>
                    <a:srgbClr val="FFFFFF"/>
                  </a:solidFill>
                </a:rPr>
                <a:t>3</a:t>
              </a:r>
            </a:p>
          </p:txBody>
        </p:sp>
        <p:grpSp>
          <p:nvGrpSpPr>
            <p:cNvPr id="23629" name="Group 77"/>
            <p:cNvGrpSpPr>
              <a:grpSpLocks/>
            </p:cNvGrpSpPr>
            <p:nvPr/>
          </p:nvGrpSpPr>
          <p:grpSpPr bwMode="auto">
            <a:xfrm>
              <a:off x="4514" y="1999"/>
              <a:ext cx="955" cy="0"/>
              <a:chOff x="4514" y="1999"/>
              <a:chExt cx="955" cy="0"/>
            </a:xfrm>
          </p:grpSpPr>
          <p:sp>
            <p:nvSpPr>
              <p:cNvPr id="23624" name="Line 72"/>
              <p:cNvSpPr>
                <a:spLocks noChangeShapeType="1"/>
              </p:cNvSpPr>
              <p:nvPr/>
            </p:nvSpPr>
            <p:spPr bwMode="auto">
              <a:xfrm>
                <a:off x="4514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25" name="Line 73"/>
              <p:cNvSpPr>
                <a:spLocks noChangeShapeType="1"/>
              </p:cNvSpPr>
              <p:nvPr/>
            </p:nvSpPr>
            <p:spPr bwMode="auto">
              <a:xfrm>
                <a:off x="470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26" name="Line 74"/>
              <p:cNvSpPr>
                <a:spLocks noChangeShapeType="1"/>
              </p:cNvSpPr>
              <p:nvPr/>
            </p:nvSpPr>
            <p:spPr bwMode="auto">
              <a:xfrm>
                <a:off x="4903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27" name="Line 75"/>
              <p:cNvSpPr>
                <a:spLocks noChangeShapeType="1"/>
              </p:cNvSpPr>
              <p:nvPr/>
            </p:nvSpPr>
            <p:spPr bwMode="auto">
              <a:xfrm>
                <a:off x="5097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28" name="Line 76"/>
              <p:cNvSpPr>
                <a:spLocks noChangeShapeType="1"/>
              </p:cNvSpPr>
              <p:nvPr/>
            </p:nvSpPr>
            <p:spPr bwMode="auto">
              <a:xfrm>
                <a:off x="529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630" name="Rectangle 78"/>
            <p:cNvSpPr>
              <a:spLocks noChangeArrowheads="1"/>
            </p:cNvSpPr>
            <p:nvPr/>
          </p:nvSpPr>
          <p:spPr bwMode="auto">
            <a:xfrm>
              <a:off x="4849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</p:grpSp>
      <p:grpSp>
        <p:nvGrpSpPr>
          <p:cNvPr id="23649" name="Group 97"/>
          <p:cNvGrpSpPr>
            <a:grpSpLocks/>
          </p:cNvGrpSpPr>
          <p:nvPr/>
        </p:nvGrpSpPr>
        <p:grpSpPr bwMode="auto">
          <a:xfrm>
            <a:off x="8129589" y="4430718"/>
            <a:ext cx="1430337" cy="614363"/>
            <a:chOff x="4161" y="2791"/>
            <a:chExt cx="901" cy="387"/>
          </a:xfrm>
        </p:grpSpPr>
        <p:sp>
          <p:nvSpPr>
            <p:cNvPr id="23631" name="Rectangle 79"/>
            <p:cNvSpPr>
              <a:spLocks noChangeArrowheads="1"/>
            </p:cNvSpPr>
            <p:nvPr/>
          </p:nvSpPr>
          <p:spPr bwMode="auto">
            <a:xfrm>
              <a:off x="4295" y="2820"/>
              <a:ext cx="29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23632" name="Rectangle 80"/>
            <p:cNvSpPr>
              <a:spLocks noChangeArrowheads="1"/>
            </p:cNvSpPr>
            <p:nvPr/>
          </p:nvSpPr>
          <p:spPr bwMode="auto">
            <a:xfrm>
              <a:off x="4688" y="2820"/>
              <a:ext cx="29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N</a:t>
              </a:r>
            </a:p>
          </p:txBody>
        </p:sp>
        <p:sp>
          <p:nvSpPr>
            <p:cNvPr id="23633" name="Line 81"/>
            <p:cNvSpPr>
              <a:spLocks noChangeShapeType="1"/>
            </p:cNvSpPr>
            <p:nvPr/>
          </p:nvSpPr>
          <p:spPr bwMode="auto">
            <a:xfrm>
              <a:off x="4161" y="2841"/>
              <a:ext cx="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23636" name="Group 84"/>
            <p:cNvGrpSpPr>
              <a:grpSpLocks/>
            </p:cNvGrpSpPr>
            <p:nvPr/>
          </p:nvGrpSpPr>
          <p:grpSpPr bwMode="auto">
            <a:xfrm>
              <a:off x="4469" y="2791"/>
              <a:ext cx="185" cy="387"/>
              <a:chOff x="4469" y="2791"/>
              <a:chExt cx="185" cy="387"/>
            </a:xfrm>
          </p:grpSpPr>
          <p:sp>
            <p:nvSpPr>
              <p:cNvPr id="23634" name="Rectangle 82"/>
              <p:cNvSpPr>
                <a:spLocks noChangeArrowheads="1"/>
              </p:cNvSpPr>
              <p:nvPr/>
            </p:nvSpPr>
            <p:spPr bwMode="auto">
              <a:xfrm>
                <a:off x="4469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23635" name="Rectangle 83"/>
              <p:cNvSpPr>
                <a:spLocks noChangeArrowheads="1"/>
              </p:cNvSpPr>
              <p:nvPr/>
            </p:nvSpPr>
            <p:spPr bwMode="auto">
              <a:xfrm>
                <a:off x="4469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23639" name="Group 87"/>
            <p:cNvGrpSpPr>
              <a:grpSpLocks/>
            </p:cNvGrpSpPr>
            <p:nvPr/>
          </p:nvGrpSpPr>
          <p:grpSpPr bwMode="auto">
            <a:xfrm>
              <a:off x="4610" y="2791"/>
              <a:ext cx="185" cy="387"/>
              <a:chOff x="4610" y="2791"/>
              <a:chExt cx="185" cy="387"/>
            </a:xfrm>
          </p:grpSpPr>
          <p:sp>
            <p:nvSpPr>
              <p:cNvPr id="23637" name="Rectangle 85"/>
              <p:cNvSpPr>
                <a:spLocks noChangeArrowheads="1"/>
              </p:cNvSpPr>
              <p:nvPr/>
            </p:nvSpPr>
            <p:spPr bwMode="auto">
              <a:xfrm>
                <a:off x="461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23638" name="Rectangle 86"/>
              <p:cNvSpPr>
                <a:spLocks noChangeArrowheads="1"/>
              </p:cNvSpPr>
              <p:nvPr/>
            </p:nvSpPr>
            <p:spPr bwMode="auto">
              <a:xfrm>
                <a:off x="461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23642" name="Group 90"/>
            <p:cNvGrpSpPr>
              <a:grpSpLocks/>
            </p:cNvGrpSpPr>
            <p:nvPr/>
          </p:nvGrpSpPr>
          <p:grpSpPr bwMode="auto">
            <a:xfrm>
              <a:off x="4538" y="2791"/>
              <a:ext cx="185" cy="387"/>
              <a:chOff x="4538" y="2791"/>
              <a:chExt cx="185" cy="387"/>
            </a:xfrm>
          </p:grpSpPr>
          <p:sp>
            <p:nvSpPr>
              <p:cNvPr id="23640" name="Rectangle 88"/>
              <p:cNvSpPr>
                <a:spLocks noChangeArrowheads="1"/>
              </p:cNvSpPr>
              <p:nvPr/>
            </p:nvSpPr>
            <p:spPr bwMode="auto">
              <a:xfrm>
                <a:off x="4538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23641" name="Rectangle 89"/>
              <p:cNvSpPr>
                <a:spLocks noChangeArrowheads="1"/>
              </p:cNvSpPr>
              <p:nvPr/>
            </p:nvSpPr>
            <p:spPr bwMode="auto">
              <a:xfrm>
                <a:off x="4538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23645" name="Group 93"/>
            <p:cNvGrpSpPr>
              <a:grpSpLocks/>
            </p:cNvGrpSpPr>
            <p:nvPr/>
          </p:nvGrpSpPr>
          <p:grpSpPr bwMode="auto">
            <a:xfrm>
              <a:off x="4877" y="2791"/>
              <a:ext cx="185" cy="387"/>
              <a:chOff x="4877" y="2791"/>
              <a:chExt cx="185" cy="387"/>
            </a:xfrm>
          </p:grpSpPr>
          <p:sp>
            <p:nvSpPr>
              <p:cNvPr id="23643" name="Rectangle 91"/>
              <p:cNvSpPr>
                <a:spLocks noChangeArrowheads="1"/>
              </p:cNvSpPr>
              <p:nvPr/>
            </p:nvSpPr>
            <p:spPr bwMode="auto">
              <a:xfrm>
                <a:off x="4877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23644" name="Rectangle 92"/>
              <p:cNvSpPr>
                <a:spLocks noChangeArrowheads="1"/>
              </p:cNvSpPr>
              <p:nvPr/>
            </p:nvSpPr>
            <p:spPr bwMode="auto">
              <a:xfrm>
                <a:off x="4877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23648" name="Group 96"/>
            <p:cNvGrpSpPr>
              <a:grpSpLocks/>
            </p:cNvGrpSpPr>
            <p:nvPr/>
          </p:nvGrpSpPr>
          <p:grpSpPr bwMode="auto">
            <a:xfrm>
              <a:off x="4220" y="2791"/>
              <a:ext cx="185" cy="387"/>
              <a:chOff x="4220" y="2791"/>
              <a:chExt cx="185" cy="387"/>
            </a:xfrm>
          </p:grpSpPr>
          <p:sp>
            <p:nvSpPr>
              <p:cNvPr id="23646" name="Rectangle 94"/>
              <p:cNvSpPr>
                <a:spLocks noChangeArrowheads="1"/>
              </p:cNvSpPr>
              <p:nvPr/>
            </p:nvSpPr>
            <p:spPr bwMode="auto">
              <a:xfrm>
                <a:off x="422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23647" name="Rectangle 95"/>
              <p:cNvSpPr>
                <a:spLocks noChangeArrowheads="1"/>
              </p:cNvSpPr>
              <p:nvPr/>
            </p:nvSpPr>
            <p:spPr bwMode="auto">
              <a:xfrm>
                <a:off x="422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23650" name="Freeform 98"/>
          <p:cNvSpPr>
            <a:spLocks/>
          </p:cNvSpPr>
          <p:nvPr/>
        </p:nvSpPr>
        <p:spPr bwMode="auto">
          <a:xfrm>
            <a:off x="6800851" y="3276600"/>
            <a:ext cx="1577975" cy="1277938"/>
          </a:xfrm>
          <a:custGeom>
            <a:avLst/>
            <a:gdLst>
              <a:gd name="T0" fmla="*/ 0 w 994"/>
              <a:gd name="T1" fmla="*/ 0 h 805"/>
              <a:gd name="T2" fmla="*/ 0 w 994"/>
              <a:gd name="T3" fmla="*/ 72 h 805"/>
              <a:gd name="T4" fmla="*/ 6 w 994"/>
              <a:gd name="T5" fmla="*/ 174 h 805"/>
              <a:gd name="T6" fmla="*/ 39 w 994"/>
              <a:gd name="T7" fmla="*/ 264 h 805"/>
              <a:gd name="T8" fmla="*/ 88 w 994"/>
              <a:gd name="T9" fmla="*/ 342 h 805"/>
              <a:gd name="T10" fmla="*/ 153 w 994"/>
              <a:gd name="T11" fmla="*/ 396 h 805"/>
              <a:gd name="T12" fmla="*/ 229 w 994"/>
              <a:gd name="T13" fmla="*/ 420 h 805"/>
              <a:gd name="T14" fmla="*/ 337 w 994"/>
              <a:gd name="T15" fmla="*/ 438 h 805"/>
              <a:gd name="T16" fmla="*/ 429 w 994"/>
              <a:gd name="T17" fmla="*/ 453 h 805"/>
              <a:gd name="T18" fmla="*/ 517 w 994"/>
              <a:gd name="T19" fmla="*/ 465 h 805"/>
              <a:gd name="T20" fmla="*/ 616 w 994"/>
              <a:gd name="T21" fmla="*/ 483 h 805"/>
              <a:gd name="T22" fmla="*/ 707 w 994"/>
              <a:gd name="T23" fmla="*/ 492 h 805"/>
              <a:gd name="T24" fmla="*/ 781 w 994"/>
              <a:gd name="T25" fmla="*/ 522 h 805"/>
              <a:gd name="T26" fmla="*/ 833 w 994"/>
              <a:gd name="T27" fmla="*/ 543 h 805"/>
              <a:gd name="T28" fmla="*/ 870 w 994"/>
              <a:gd name="T29" fmla="*/ 564 h 805"/>
              <a:gd name="T30" fmla="*/ 907 w 994"/>
              <a:gd name="T31" fmla="*/ 594 h 805"/>
              <a:gd name="T32" fmla="*/ 947 w 994"/>
              <a:gd name="T33" fmla="*/ 636 h 805"/>
              <a:gd name="T34" fmla="*/ 977 w 994"/>
              <a:gd name="T35" fmla="*/ 672 h 805"/>
              <a:gd name="T36" fmla="*/ 993 w 994"/>
              <a:gd name="T37" fmla="*/ 708 h 805"/>
              <a:gd name="T38" fmla="*/ 993 w 994"/>
              <a:gd name="T39" fmla="*/ 744 h 805"/>
              <a:gd name="T40" fmla="*/ 993 w 994"/>
              <a:gd name="T41" fmla="*/ 780 h 805"/>
              <a:gd name="T42" fmla="*/ 993 w 994"/>
              <a:gd name="T43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4" h="805">
                <a:moveTo>
                  <a:pt x="0" y="0"/>
                </a:moveTo>
                <a:lnTo>
                  <a:pt x="0" y="72"/>
                </a:lnTo>
                <a:lnTo>
                  <a:pt x="6" y="174"/>
                </a:lnTo>
                <a:lnTo>
                  <a:pt x="39" y="264"/>
                </a:lnTo>
                <a:lnTo>
                  <a:pt x="88" y="342"/>
                </a:lnTo>
                <a:lnTo>
                  <a:pt x="153" y="396"/>
                </a:lnTo>
                <a:lnTo>
                  <a:pt x="229" y="420"/>
                </a:lnTo>
                <a:lnTo>
                  <a:pt x="337" y="438"/>
                </a:lnTo>
                <a:lnTo>
                  <a:pt x="429" y="453"/>
                </a:lnTo>
                <a:lnTo>
                  <a:pt x="517" y="465"/>
                </a:lnTo>
                <a:lnTo>
                  <a:pt x="616" y="483"/>
                </a:lnTo>
                <a:lnTo>
                  <a:pt x="707" y="492"/>
                </a:lnTo>
                <a:lnTo>
                  <a:pt x="781" y="522"/>
                </a:lnTo>
                <a:lnTo>
                  <a:pt x="833" y="543"/>
                </a:lnTo>
                <a:lnTo>
                  <a:pt x="870" y="564"/>
                </a:lnTo>
                <a:lnTo>
                  <a:pt x="907" y="594"/>
                </a:lnTo>
                <a:lnTo>
                  <a:pt x="947" y="636"/>
                </a:lnTo>
                <a:lnTo>
                  <a:pt x="977" y="672"/>
                </a:lnTo>
                <a:lnTo>
                  <a:pt x="993" y="708"/>
                </a:lnTo>
                <a:lnTo>
                  <a:pt x="993" y="744"/>
                </a:lnTo>
                <a:lnTo>
                  <a:pt x="993" y="780"/>
                </a:lnTo>
                <a:lnTo>
                  <a:pt x="993" y="804"/>
                </a:ln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23657" name="Group 105"/>
          <p:cNvGrpSpPr>
            <a:grpSpLocks/>
          </p:cNvGrpSpPr>
          <p:nvPr/>
        </p:nvGrpSpPr>
        <p:grpSpPr bwMode="auto">
          <a:xfrm>
            <a:off x="6657976" y="2914650"/>
            <a:ext cx="288925" cy="230188"/>
            <a:chOff x="3234" y="1836"/>
            <a:chExt cx="182" cy="145"/>
          </a:xfrm>
        </p:grpSpPr>
        <p:grpSp>
          <p:nvGrpSpPr>
            <p:cNvPr id="23653" name="Group 101"/>
            <p:cNvGrpSpPr>
              <a:grpSpLocks/>
            </p:cNvGrpSpPr>
            <p:nvPr/>
          </p:nvGrpSpPr>
          <p:grpSpPr bwMode="auto">
            <a:xfrm>
              <a:off x="3234" y="1836"/>
              <a:ext cx="86" cy="145"/>
              <a:chOff x="3234" y="1836"/>
              <a:chExt cx="86" cy="145"/>
            </a:xfrm>
          </p:grpSpPr>
          <p:sp>
            <p:nvSpPr>
              <p:cNvPr id="23651" name="Line 99"/>
              <p:cNvSpPr>
                <a:spLocks noChangeShapeType="1"/>
              </p:cNvSpPr>
              <p:nvPr/>
            </p:nvSpPr>
            <p:spPr bwMode="auto">
              <a:xfrm>
                <a:off x="323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52" name="Line 100"/>
              <p:cNvSpPr>
                <a:spLocks noChangeShapeType="1"/>
              </p:cNvSpPr>
              <p:nvPr/>
            </p:nvSpPr>
            <p:spPr bwMode="auto">
              <a:xfrm flipH="1">
                <a:off x="323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56" name="Group 104"/>
            <p:cNvGrpSpPr>
              <a:grpSpLocks/>
            </p:cNvGrpSpPr>
            <p:nvPr/>
          </p:nvGrpSpPr>
          <p:grpSpPr bwMode="auto">
            <a:xfrm>
              <a:off x="3330" y="1836"/>
              <a:ext cx="86" cy="145"/>
              <a:chOff x="3330" y="1836"/>
              <a:chExt cx="86" cy="145"/>
            </a:xfrm>
          </p:grpSpPr>
          <p:sp>
            <p:nvSpPr>
              <p:cNvPr id="23654" name="Line 102"/>
              <p:cNvSpPr>
                <a:spLocks noChangeShapeType="1"/>
              </p:cNvSpPr>
              <p:nvPr/>
            </p:nvSpPr>
            <p:spPr bwMode="auto">
              <a:xfrm>
                <a:off x="333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55" name="Line 103"/>
              <p:cNvSpPr>
                <a:spLocks noChangeShapeType="1"/>
              </p:cNvSpPr>
              <p:nvPr/>
            </p:nvSpPr>
            <p:spPr bwMode="auto">
              <a:xfrm flipH="1">
                <a:off x="333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3665" name="Group 113"/>
          <p:cNvGrpSpPr>
            <a:grpSpLocks/>
          </p:cNvGrpSpPr>
          <p:nvPr/>
        </p:nvGrpSpPr>
        <p:grpSpPr bwMode="auto">
          <a:xfrm>
            <a:off x="6965951" y="2914650"/>
            <a:ext cx="288925" cy="230188"/>
            <a:chOff x="3428" y="1836"/>
            <a:chExt cx="182" cy="145"/>
          </a:xfrm>
        </p:grpSpPr>
        <p:grpSp>
          <p:nvGrpSpPr>
            <p:cNvPr id="23661" name="Group 109"/>
            <p:cNvGrpSpPr>
              <a:grpSpLocks/>
            </p:cNvGrpSpPr>
            <p:nvPr/>
          </p:nvGrpSpPr>
          <p:grpSpPr bwMode="auto">
            <a:xfrm>
              <a:off x="3428" y="1836"/>
              <a:ext cx="86" cy="145"/>
              <a:chOff x="3428" y="1836"/>
              <a:chExt cx="86" cy="145"/>
            </a:xfrm>
          </p:grpSpPr>
          <p:sp>
            <p:nvSpPr>
              <p:cNvPr id="23659" name="Line 107"/>
              <p:cNvSpPr>
                <a:spLocks noChangeShapeType="1"/>
              </p:cNvSpPr>
              <p:nvPr/>
            </p:nvSpPr>
            <p:spPr bwMode="auto">
              <a:xfrm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60" name="Line 108"/>
              <p:cNvSpPr>
                <a:spLocks noChangeShapeType="1"/>
              </p:cNvSpPr>
              <p:nvPr/>
            </p:nvSpPr>
            <p:spPr bwMode="auto">
              <a:xfrm flipH="1"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64" name="Group 112"/>
            <p:cNvGrpSpPr>
              <a:grpSpLocks/>
            </p:cNvGrpSpPr>
            <p:nvPr/>
          </p:nvGrpSpPr>
          <p:grpSpPr bwMode="auto">
            <a:xfrm>
              <a:off x="3524" y="1836"/>
              <a:ext cx="86" cy="145"/>
              <a:chOff x="3524" y="1836"/>
              <a:chExt cx="86" cy="145"/>
            </a:xfrm>
          </p:grpSpPr>
          <p:sp>
            <p:nvSpPr>
              <p:cNvPr id="23662" name="Line 110"/>
              <p:cNvSpPr>
                <a:spLocks noChangeShapeType="1"/>
              </p:cNvSpPr>
              <p:nvPr/>
            </p:nvSpPr>
            <p:spPr bwMode="auto">
              <a:xfrm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63" name="Line 111"/>
              <p:cNvSpPr>
                <a:spLocks noChangeShapeType="1"/>
              </p:cNvSpPr>
              <p:nvPr/>
            </p:nvSpPr>
            <p:spPr bwMode="auto">
              <a:xfrm flipH="1"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3672" name="Group 120"/>
          <p:cNvGrpSpPr>
            <a:grpSpLocks/>
          </p:cNvGrpSpPr>
          <p:nvPr/>
        </p:nvGrpSpPr>
        <p:grpSpPr bwMode="auto">
          <a:xfrm>
            <a:off x="7273926" y="2914650"/>
            <a:ext cx="288925" cy="230188"/>
            <a:chOff x="3622" y="1836"/>
            <a:chExt cx="182" cy="145"/>
          </a:xfrm>
        </p:grpSpPr>
        <p:grpSp>
          <p:nvGrpSpPr>
            <p:cNvPr id="23668" name="Group 116"/>
            <p:cNvGrpSpPr>
              <a:grpSpLocks/>
            </p:cNvGrpSpPr>
            <p:nvPr/>
          </p:nvGrpSpPr>
          <p:grpSpPr bwMode="auto">
            <a:xfrm>
              <a:off x="3622" y="1836"/>
              <a:ext cx="86" cy="145"/>
              <a:chOff x="3622" y="1836"/>
              <a:chExt cx="86" cy="145"/>
            </a:xfrm>
          </p:grpSpPr>
          <p:sp>
            <p:nvSpPr>
              <p:cNvPr id="23666" name="Line 114"/>
              <p:cNvSpPr>
                <a:spLocks noChangeShapeType="1"/>
              </p:cNvSpPr>
              <p:nvPr/>
            </p:nvSpPr>
            <p:spPr bwMode="auto">
              <a:xfrm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67" name="Line 115"/>
              <p:cNvSpPr>
                <a:spLocks noChangeShapeType="1"/>
              </p:cNvSpPr>
              <p:nvPr/>
            </p:nvSpPr>
            <p:spPr bwMode="auto">
              <a:xfrm flipH="1"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71" name="Group 119"/>
            <p:cNvGrpSpPr>
              <a:grpSpLocks/>
            </p:cNvGrpSpPr>
            <p:nvPr/>
          </p:nvGrpSpPr>
          <p:grpSpPr bwMode="auto">
            <a:xfrm>
              <a:off x="3718" y="1836"/>
              <a:ext cx="86" cy="145"/>
              <a:chOff x="3718" y="1836"/>
              <a:chExt cx="86" cy="145"/>
            </a:xfrm>
          </p:grpSpPr>
          <p:sp>
            <p:nvSpPr>
              <p:cNvPr id="23669" name="Line 117"/>
              <p:cNvSpPr>
                <a:spLocks noChangeShapeType="1"/>
              </p:cNvSpPr>
              <p:nvPr/>
            </p:nvSpPr>
            <p:spPr bwMode="auto">
              <a:xfrm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70" name="Line 118"/>
              <p:cNvSpPr>
                <a:spLocks noChangeShapeType="1"/>
              </p:cNvSpPr>
              <p:nvPr/>
            </p:nvSpPr>
            <p:spPr bwMode="auto">
              <a:xfrm flipH="1"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3679" name="Group 127"/>
          <p:cNvGrpSpPr>
            <a:grpSpLocks/>
          </p:cNvGrpSpPr>
          <p:nvPr/>
        </p:nvGrpSpPr>
        <p:grpSpPr bwMode="auto">
          <a:xfrm>
            <a:off x="7585076" y="2914650"/>
            <a:ext cx="288925" cy="230188"/>
            <a:chOff x="3818" y="1836"/>
            <a:chExt cx="182" cy="145"/>
          </a:xfrm>
        </p:grpSpPr>
        <p:grpSp>
          <p:nvGrpSpPr>
            <p:cNvPr id="23675" name="Group 123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23673" name="Line 121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74" name="Line 122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78" name="Group 126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23676" name="Line 124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77" name="Line 125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3686" name="Group 134"/>
          <p:cNvGrpSpPr>
            <a:grpSpLocks/>
          </p:cNvGrpSpPr>
          <p:nvPr/>
        </p:nvGrpSpPr>
        <p:grpSpPr bwMode="auto">
          <a:xfrm>
            <a:off x="7893051" y="2914650"/>
            <a:ext cx="288925" cy="230188"/>
            <a:chOff x="4012" y="1836"/>
            <a:chExt cx="182" cy="145"/>
          </a:xfrm>
        </p:grpSpPr>
        <p:grpSp>
          <p:nvGrpSpPr>
            <p:cNvPr id="23682" name="Group 130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23680" name="Line 128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81" name="Line 129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85" name="Group 133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23683" name="Line 131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84" name="Line 132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3693" name="Group 141"/>
          <p:cNvGrpSpPr>
            <a:grpSpLocks/>
          </p:cNvGrpSpPr>
          <p:nvPr/>
        </p:nvGrpSpPr>
        <p:grpSpPr bwMode="auto">
          <a:xfrm>
            <a:off x="8201026" y="2914650"/>
            <a:ext cx="288925" cy="230188"/>
            <a:chOff x="4206" y="1836"/>
            <a:chExt cx="182" cy="145"/>
          </a:xfrm>
        </p:grpSpPr>
        <p:grpSp>
          <p:nvGrpSpPr>
            <p:cNvPr id="23689" name="Group 137"/>
            <p:cNvGrpSpPr>
              <a:grpSpLocks/>
            </p:cNvGrpSpPr>
            <p:nvPr/>
          </p:nvGrpSpPr>
          <p:grpSpPr bwMode="auto">
            <a:xfrm>
              <a:off x="4206" y="1836"/>
              <a:ext cx="86" cy="145"/>
              <a:chOff x="4206" y="1836"/>
              <a:chExt cx="86" cy="145"/>
            </a:xfrm>
          </p:grpSpPr>
          <p:sp>
            <p:nvSpPr>
              <p:cNvPr id="23687" name="Line 135"/>
              <p:cNvSpPr>
                <a:spLocks noChangeShapeType="1"/>
              </p:cNvSpPr>
              <p:nvPr/>
            </p:nvSpPr>
            <p:spPr bwMode="auto">
              <a:xfrm>
                <a:off x="420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88" name="Line 136"/>
              <p:cNvSpPr>
                <a:spLocks noChangeShapeType="1"/>
              </p:cNvSpPr>
              <p:nvPr/>
            </p:nvSpPr>
            <p:spPr bwMode="auto">
              <a:xfrm flipH="1">
                <a:off x="420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92" name="Group 140"/>
            <p:cNvGrpSpPr>
              <a:grpSpLocks/>
            </p:cNvGrpSpPr>
            <p:nvPr/>
          </p:nvGrpSpPr>
          <p:grpSpPr bwMode="auto">
            <a:xfrm>
              <a:off x="4302" y="1836"/>
              <a:ext cx="86" cy="145"/>
              <a:chOff x="4302" y="1836"/>
              <a:chExt cx="86" cy="145"/>
            </a:xfrm>
          </p:grpSpPr>
          <p:sp>
            <p:nvSpPr>
              <p:cNvPr id="23690" name="Line 138"/>
              <p:cNvSpPr>
                <a:spLocks noChangeShapeType="1"/>
              </p:cNvSpPr>
              <p:nvPr/>
            </p:nvSpPr>
            <p:spPr bwMode="auto">
              <a:xfrm>
                <a:off x="43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691" name="Line 139"/>
              <p:cNvSpPr>
                <a:spLocks noChangeShapeType="1"/>
              </p:cNvSpPr>
              <p:nvPr/>
            </p:nvSpPr>
            <p:spPr bwMode="auto">
              <a:xfrm flipH="1">
                <a:off x="43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3694" name="Rectangle 142"/>
          <p:cNvSpPr>
            <a:spLocks noChangeArrowheads="1"/>
          </p:cNvSpPr>
          <p:nvPr/>
        </p:nvSpPr>
        <p:spPr bwMode="auto">
          <a:xfrm>
            <a:off x="3479801" y="1804988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Fe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1747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6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2124075" y="1236663"/>
            <a:ext cx="2192338" cy="2049462"/>
            <a:chOff x="378" y="779"/>
            <a:chExt cx="1381" cy="1291"/>
          </a:xfrm>
        </p:grpSpPr>
        <p:grpSp>
          <p:nvGrpSpPr>
            <p:cNvPr id="20492" name="Group 12"/>
            <p:cNvGrpSpPr>
              <a:grpSpLocks/>
            </p:cNvGrpSpPr>
            <p:nvPr/>
          </p:nvGrpSpPr>
          <p:grpSpPr bwMode="auto">
            <a:xfrm>
              <a:off x="378" y="779"/>
              <a:ext cx="1099" cy="1279"/>
              <a:chOff x="378" y="779"/>
              <a:chExt cx="1099" cy="1279"/>
            </a:xfrm>
          </p:grpSpPr>
          <p:sp>
            <p:nvSpPr>
              <p:cNvPr id="20482" name="Line 2"/>
              <p:cNvSpPr>
                <a:spLocks noChangeShapeType="1"/>
              </p:cNvSpPr>
              <p:nvPr/>
            </p:nvSpPr>
            <p:spPr bwMode="auto">
              <a:xfrm>
                <a:off x="378" y="1224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3" name="Freeform 3"/>
              <p:cNvSpPr>
                <a:spLocks/>
              </p:cNvSpPr>
              <p:nvPr/>
            </p:nvSpPr>
            <p:spPr bwMode="auto">
              <a:xfrm>
                <a:off x="445" y="1161"/>
                <a:ext cx="479" cy="319"/>
              </a:xfrm>
              <a:custGeom>
                <a:avLst/>
                <a:gdLst>
                  <a:gd name="T0" fmla="*/ 478 w 479"/>
                  <a:gd name="T1" fmla="*/ 250 h 319"/>
                  <a:gd name="T2" fmla="*/ 443 w 479"/>
                  <a:gd name="T3" fmla="*/ 288 h 319"/>
                  <a:gd name="T4" fmla="*/ 386 w 479"/>
                  <a:gd name="T5" fmla="*/ 306 h 319"/>
                  <a:gd name="T6" fmla="*/ 313 w 479"/>
                  <a:gd name="T7" fmla="*/ 318 h 319"/>
                  <a:gd name="T8" fmla="*/ 203 w 479"/>
                  <a:gd name="T9" fmla="*/ 313 h 319"/>
                  <a:gd name="T10" fmla="*/ 119 w 479"/>
                  <a:gd name="T11" fmla="*/ 290 h 319"/>
                  <a:gd name="T12" fmla="*/ 52 w 479"/>
                  <a:gd name="T13" fmla="*/ 254 h 319"/>
                  <a:gd name="T14" fmla="*/ 17 w 479"/>
                  <a:gd name="T15" fmla="*/ 220 h 319"/>
                  <a:gd name="T16" fmla="*/ 0 w 479"/>
                  <a:gd name="T17" fmla="*/ 170 h 319"/>
                  <a:gd name="T18" fmla="*/ 8 w 479"/>
                  <a:gd name="T19" fmla="*/ 101 h 319"/>
                  <a:gd name="T20" fmla="*/ 41 w 479"/>
                  <a:gd name="T21" fmla="*/ 38 h 319"/>
                  <a:gd name="T22" fmla="*/ 87 w 479"/>
                  <a:gd name="T23" fmla="*/ 7 h 319"/>
                  <a:gd name="T24" fmla="*/ 133 w 479"/>
                  <a:gd name="T25" fmla="*/ 0 h 319"/>
                  <a:gd name="T26" fmla="*/ 212 w 479"/>
                  <a:gd name="T27" fmla="*/ 10 h 319"/>
                  <a:gd name="T28" fmla="*/ 296 w 479"/>
                  <a:gd name="T29" fmla="*/ 43 h 319"/>
                  <a:gd name="T30" fmla="*/ 376 w 479"/>
                  <a:gd name="T31" fmla="*/ 96 h 319"/>
                  <a:gd name="T32" fmla="*/ 437 w 479"/>
                  <a:gd name="T33" fmla="*/ 155 h 319"/>
                  <a:gd name="T34" fmla="*/ 472 w 479"/>
                  <a:gd name="T35" fmla="*/ 204 h 319"/>
                  <a:gd name="T36" fmla="*/ 478 w 479"/>
                  <a:gd name="T37" fmla="*/ 25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478" y="250"/>
                    </a:moveTo>
                    <a:lnTo>
                      <a:pt x="443" y="288"/>
                    </a:lnTo>
                    <a:lnTo>
                      <a:pt x="386" y="306"/>
                    </a:lnTo>
                    <a:lnTo>
                      <a:pt x="313" y="318"/>
                    </a:lnTo>
                    <a:lnTo>
                      <a:pt x="203" y="313"/>
                    </a:lnTo>
                    <a:lnTo>
                      <a:pt x="119" y="290"/>
                    </a:lnTo>
                    <a:lnTo>
                      <a:pt x="52" y="254"/>
                    </a:lnTo>
                    <a:lnTo>
                      <a:pt x="17" y="220"/>
                    </a:lnTo>
                    <a:lnTo>
                      <a:pt x="0" y="170"/>
                    </a:lnTo>
                    <a:lnTo>
                      <a:pt x="8" y="101"/>
                    </a:lnTo>
                    <a:lnTo>
                      <a:pt x="41" y="38"/>
                    </a:lnTo>
                    <a:lnTo>
                      <a:pt x="87" y="7"/>
                    </a:lnTo>
                    <a:lnTo>
                      <a:pt x="133" y="0"/>
                    </a:lnTo>
                    <a:lnTo>
                      <a:pt x="212" y="10"/>
                    </a:lnTo>
                    <a:lnTo>
                      <a:pt x="296" y="43"/>
                    </a:lnTo>
                    <a:lnTo>
                      <a:pt x="376" y="96"/>
                    </a:lnTo>
                    <a:lnTo>
                      <a:pt x="437" y="155"/>
                    </a:lnTo>
                    <a:lnTo>
                      <a:pt x="472" y="204"/>
                    </a:lnTo>
                    <a:lnTo>
                      <a:pt x="478" y="25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 flipV="1">
                <a:off x="379" y="1408"/>
                <a:ext cx="549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 flipV="1">
                <a:off x="926" y="1221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927" y="779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489" name="Group 9"/>
              <p:cNvGrpSpPr>
                <a:grpSpLocks/>
              </p:cNvGrpSpPr>
              <p:nvPr/>
            </p:nvGrpSpPr>
            <p:grpSpPr bwMode="auto">
              <a:xfrm>
                <a:off x="445" y="1151"/>
                <a:ext cx="966" cy="509"/>
                <a:chOff x="445" y="1151"/>
                <a:chExt cx="966" cy="509"/>
              </a:xfrm>
            </p:grpSpPr>
            <p:sp>
              <p:nvSpPr>
                <p:cNvPr id="20487" name="Freeform 7"/>
                <p:cNvSpPr>
                  <a:spLocks/>
                </p:cNvSpPr>
                <p:nvPr/>
              </p:nvSpPr>
              <p:spPr bwMode="auto">
                <a:xfrm>
                  <a:off x="932" y="1151"/>
                  <a:ext cx="479" cy="319"/>
                </a:xfrm>
                <a:custGeom>
                  <a:avLst/>
                  <a:gdLst>
                    <a:gd name="T0" fmla="*/ 0 w 479"/>
                    <a:gd name="T1" fmla="*/ 250 h 319"/>
                    <a:gd name="T2" fmla="*/ 34 w 479"/>
                    <a:gd name="T3" fmla="*/ 288 h 319"/>
                    <a:gd name="T4" fmla="*/ 91 w 479"/>
                    <a:gd name="T5" fmla="*/ 306 h 319"/>
                    <a:gd name="T6" fmla="*/ 164 w 479"/>
                    <a:gd name="T7" fmla="*/ 318 h 319"/>
                    <a:gd name="T8" fmla="*/ 274 w 479"/>
                    <a:gd name="T9" fmla="*/ 313 h 319"/>
                    <a:gd name="T10" fmla="*/ 358 w 479"/>
                    <a:gd name="T11" fmla="*/ 290 h 319"/>
                    <a:gd name="T12" fmla="*/ 425 w 479"/>
                    <a:gd name="T13" fmla="*/ 254 h 319"/>
                    <a:gd name="T14" fmla="*/ 460 w 479"/>
                    <a:gd name="T15" fmla="*/ 220 h 319"/>
                    <a:gd name="T16" fmla="*/ 478 w 479"/>
                    <a:gd name="T17" fmla="*/ 170 h 319"/>
                    <a:gd name="T18" fmla="*/ 469 w 479"/>
                    <a:gd name="T19" fmla="*/ 101 h 319"/>
                    <a:gd name="T20" fmla="*/ 436 w 479"/>
                    <a:gd name="T21" fmla="*/ 38 h 319"/>
                    <a:gd name="T22" fmla="*/ 390 w 479"/>
                    <a:gd name="T23" fmla="*/ 7 h 319"/>
                    <a:gd name="T24" fmla="*/ 344 w 479"/>
                    <a:gd name="T25" fmla="*/ 0 h 319"/>
                    <a:gd name="T26" fmla="*/ 265 w 479"/>
                    <a:gd name="T27" fmla="*/ 10 h 319"/>
                    <a:gd name="T28" fmla="*/ 181 w 479"/>
                    <a:gd name="T29" fmla="*/ 43 h 319"/>
                    <a:gd name="T30" fmla="*/ 101 w 479"/>
                    <a:gd name="T31" fmla="*/ 96 h 319"/>
                    <a:gd name="T32" fmla="*/ 40 w 479"/>
                    <a:gd name="T33" fmla="*/ 155 h 319"/>
                    <a:gd name="T34" fmla="*/ 5 w 479"/>
                    <a:gd name="T35" fmla="*/ 204 h 319"/>
                    <a:gd name="T36" fmla="*/ 0 w 479"/>
                    <a:gd name="T37" fmla="*/ 25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19">
                      <a:moveTo>
                        <a:pt x="0" y="250"/>
                      </a:moveTo>
                      <a:lnTo>
                        <a:pt x="34" y="288"/>
                      </a:lnTo>
                      <a:lnTo>
                        <a:pt x="91" y="306"/>
                      </a:lnTo>
                      <a:lnTo>
                        <a:pt x="164" y="318"/>
                      </a:lnTo>
                      <a:lnTo>
                        <a:pt x="274" y="313"/>
                      </a:lnTo>
                      <a:lnTo>
                        <a:pt x="358" y="290"/>
                      </a:lnTo>
                      <a:lnTo>
                        <a:pt x="425" y="254"/>
                      </a:lnTo>
                      <a:lnTo>
                        <a:pt x="460" y="220"/>
                      </a:lnTo>
                      <a:lnTo>
                        <a:pt x="478" y="170"/>
                      </a:lnTo>
                      <a:lnTo>
                        <a:pt x="469" y="101"/>
                      </a:lnTo>
                      <a:lnTo>
                        <a:pt x="436" y="38"/>
                      </a:lnTo>
                      <a:lnTo>
                        <a:pt x="390" y="7"/>
                      </a:lnTo>
                      <a:lnTo>
                        <a:pt x="344" y="0"/>
                      </a:lnTo>
                      <a:lnTo>
                        <a:pt x="265" y="10"/>
                      </a:lnTo>
                      <a:lnTo>
                        <a:pt x="181" y="43"/>
                      </a:lnTo>
                      <a:lnTo>
                        <a:pt x="101" y="96"/>
                      </a:lnTo>
                      <a:lnTo>
                        <a:pt x="40" y="155"/>
                      </a:lnTo>
                      <a:lnTo>
                        <a:pt x="5" y="204"/>
                      </a:lnTo>
                      <a:lnTo>
                        <a:pt x="0" y="25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488" name="Freeform 8"/>
                <p:cNvSpPr>
                  <a:spLocks/>
                </p:cNvSpPr>
                <p:nvPr/>
              </p:nvSpPr>
              <p:spPr bwMode="auto">
                <a:xfrm>
                  <a:off x="445" y="1340"/>
                  <a:ext cx="479" cy="320"/>
                </a:xfrm>
                <a:custGeom>
                  <a:avLst/>
                  <a:gdLst>
                    <a:gd name="T0" fmla="*/ 478 w 479"/>
                    <a:gd name="T1" fmla="*/ 67 h 320"/>
                    <a:gd name="T2" fmla="*/ 443 w 479"/>
                    <a:gd name="T3" fmla="*/ 29 h 320"/>
                    <a:gd name="T4" fmla="*/ 386 w 479"/>
                    <a:gd name="T5" fmla="*/ 12 h 320"/>
                    <a:gd name="T6" fmla="*/ 313 w 479"/>
                    <a:gd name="T7" fmla="*/ 0 h 320"/>
                    <a:gd name="T8" fmla="*/ 203 w 479"/>
                    <a:gd name="T9" fmla="*/ 4 h 320"/>
                    <a:gd name="T10" fmla="*/ 119 w 479"/>
                    <a:gd name="T11" fmla="*/ 27 h 320"/>
                    <a:gd name="T12" fmla="*/ 52 w 479"/>
                    <a:gd name="T13" fmla="*/ 64 h 320"/>
                    <a:gd name="T14" fmla="*/ 17 w 479"/>
                    <a:gd name="T15" fmla="*/ 97 h 320"/>
                    <a:gd name="T16" fmla="*/ 0 w 479"/>
                    <a:gd name="T17" fmla="*/ 147 h 320"/>
                    <a:gd name="T18" fmla="*/ 8 w 479"/>
                    <a:gd name="T19" fmla="*/ 217 h 320"/>
                    <a:gd name="T20" fmla="*/ 41 w 479"/>
                    <a:gd name="T21" fmla="*/ 280 h 320"/>
                    <a:gd name="T22" fmla="*/ 87 w 479"/>
                    <a:gd name="T23" fmla="*/ 311 h 320"/>
                    <a:gd name="T24" fmla="*/ 133 w 479"/>
                    <a:gd name="T25" fmla="*/ 319 h 320"/>
                    <a:gd name="T26" fmla="*/ 212 w 479"/>
                    <a:gd name="T27" fmla="*/ 308 h 320"/>
                    <a:gd name="T28" fmla="*/ 296 w 479"/>
                    <a:gd name="T29" fmla="*/ 274 h 320"/>
                    <a:gd name="T30" fmla="*/ 376 w 479"/>
                    <a:gd name="T31" fmla="*/ 222 h 320"/>
                    <a:gd name="T32" fmla="*/ 437 w 479"/>
                    <a:gd name="T33" fmla="*/ 163 h 320"/>
                    <a:gd name="T34" fmla="*/ 472 w 479"/>
                    <a:gd name="T35" fmla="*/ 113 h 320"/>
                    <a:gd name="T36" fmla="*/ 478 w 479"/>
                    <a:gd name="T37" fmla="*/ 67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20">
                      <a:moveTo>
                        <a:pt x="478" y="67"/>
                      </a:moveTo>
                      <a:lnTo>
                        <a:pt x="443" y="29"/>
                      </a:lnTo>
                      <a:lnTo>
                        <a:pt x="386" y="12"/>
                      </a:lnTo>
                      <a:lnTo>
                        <a:pt x="313" y="0"/>
                      </a:lnTo>
                      <a:lnTo>
                        <a:pt x="203" y="4"/>
                      </a:lnTo>
                      <a:lnTo>
                        <a:pt x="119" y="27"/>
                      </a:lnTo>
                      <a:lnTo>
                        <a:pt x="52" y="64"/>
                      </a:lnTo>
                      <a:lnTo>
                        <a:pt x="17" y="97"/>
                      </a:lnTo>
                      <a:lnTo>
                        <a:pt x="0" y="147"/>
                      </a:lnTo>
                      <a:lnTo>
                        <a:pt x="8" y="217"/>
                      </a:lnTo>
                      <a:lnTo>
                        <a:pt x="41" y="280"/>
                      </a:lnTo>
                      <a:lnTo>
                        <a:pt x="87" y="311"/>
                      </a:lnTo>
                      <a:lnTo>
                        <a:pt x="133" y="319"/>
                      </a:lnTo>
                      <a:lnTo>
                        <a:pt x="212" y="308"/>
                      </a:lnTo>
                      <a:lnTo>
                        <a:pt x="296" y="274"/>
                      </a:lnTo>
                      <a:lnTo>
                        <a:pt x="376" y="222"/>
                      </a:lnTo>
                      <a:lnTo>
                        <a:pt x="437" y="163"/>
                      </a:lnTo>
                      <a:lnTo>
                        <a:pt x="472" y="113"/>
                      </a:lnTo>
                      <a:lnTo>
                        <a:pt x="478" y="67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928" y="1411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auto">
              <a:xfrm>
                <a:off x="932" y="1351"/>
                <a:ext cx="479" cy="319"/>
              </a:xfrm>
              <a:custGeom>
                <a:avLst/>
                <a:gdLst>
                  <a:gd name="T0" fmla="*/ 0 w 479"/>
                  <a:gd name="T1" fmla="*/ 67 h 319"/>
                  <a:gd name="T2" fmla="*/ 34 w 479"/>
                  <a:gd name="T3" fmla="*/ 29 h 319"/>
                  <a:gd name="T4" fmla="*/ 91 w 479"/>
                  <a:gd name="T5" fmla="*/ 11 h 319"/>
                  <a:gd name="T6" fmla="*/ 164 w 479"/>
                  <a:gd name="T7" fmla="*/ 0 h 319"/>
                  <a:gd name="T8" fmla="*/ 274 w 479"/>
                  <a:gd name="T9" fmla="*/ 4 h 319"/>
                  <a:gd name="T10" fmla="*/ 358 w 479"/>
                  <a:gd name="T11" fmla="*/ 27 h 319"/>
                  <a:gd name="T12" fmla="*/ 425 w 479"/>
                  <a:gd name="T13" fmla="*/ 63 h 319"/>
                  <a:gd name="T14" fmla="*/ 460 w 479"/>
                  <a:gd name="T15" fmla="*/ 97 h 319"/>
                  <a:gd name="T16" fmla="*/ 478 w 479"/>
                  <a:gd name="T17" fmla="*/ 147 h 319"/>
                  <a:gd name="T18" fmla="*/ 469 w 479"/>
                  <a:gd name="T19" fmla="*/ 216 h 319"/>
                  <a:gd name="T20" fmla="*/ 436 w 479"/>
                  <a:gd name="T21" fmla="*/ 279 h 319"/>
                  <a:gd name="T22" fmla="*/ 390 w 479"/>
                  <a:gd name="T23" fmla="*/ 310 h 319"/>
                  <a:gd name="T24" fmla="*/ 344 w 479"/>
                  <a:gd name="T25" fmla="*/ 318 h 319"/>
                  <a:gd name="T26" fmla="*/ 265 w 479"/>
                  <a:gd name="T27" fmla="*/ 307 h 319"/>
                  <a:gd name="T28" fmla="*/ 181 w 479"/>
                  <a:gd name="T29" fmla="*/ 274 h 319"/>
                  <a:gd name="T30" fmla="*/ 101 w 479"/>
                  <a:gd name="T31" fmla="*/ 221 h 319"/>
                  <a:gd name="T32" fmla="*/ 40 w 479"/>
                  <a:gd name="T33" fmla="*/ 162 h 319"/>
                  <a:gd name="T34" fmla="*/ 5 w 479"/>
                  <a:gd name="T35" fmla="*/ 113 h 319"/>
                  <a:gd name="T36" fmla="*/ 0 w 479"/>
                  <a:gd name="T37" fmla="*/ 67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67"/>
                    </a:moveTo>
                    <a:lnTo>
                      <a:pt x="34" y="29"/>
                    </a:lnTo>
                    <a:lnTo>
                      <a:pt x="91" y="11"/>
                    </a:lnTo>
                    <a:lnTo>
                      <a:pt x="164" y="0"/>
                    </a:lnTo>
                    <a:lnTo>
                      <a:pt x="274" y="4"/>
                    </a:lnTo>
                    <a:lnTo>
                      <a:pt x="358" y="27"/>
                    </a:lnTo>
                    <a:lnTo>
                      <a:pt x="425" y="63"/>
                    </a:lnTo>
                    <a:lnTo>
                      <a:pt x="460" y="97"/>
                    </a:lnTo>
                    <a:lnTo>
                      <a:pt x="478" y="147"/>
                    </a:lnTo>
                    <a:lnTo>
                      <a:pt x="469" y="216"/>
                    </a:lnTo>
                    <a:lnTo>
                      <a:pt x="436" y="279"/>
                    </a:lnTo>
                    <a:lnTo>
                      <a:pt x="390" y="310"/>
                    </a:lnTo>
                    <a:lnTo>
                      <a:pt x="344" y="318"/>
                    </a:lnTo>
                    <a:lnTo>
                      <a:pt x="265" y="307"/>
                    </a:lnTo>
                    <a:lnTo>
                      <a:pt x="181" y="274"/>
                    </a:lnTo>
                    <a:lnTo>
                      <a:pt x="101" y="221"/>
                    </a:lnTo>
                    <a:lnTo>
                      <a:pt x="40" y="162"/>
                    </a:lnTo>
                    <a:lnTo>
                      <a:pt x="5" y="113"/>
                    </a:lnTo>
                    <a:lnTo>
                      <a:pt x="0" y="67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010" y="1701"/>
              <a:ext cx="74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d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x</a:t>
              </a:r>
              <a:r>
                <a:rPr lang="en-US" altLang="tr-TR" sz="3200" b="1" baseline="-10000">
                  <a:solidFill>
                    <a:srgbClr val="FFFFFF"/>
                  </a:solidFill>
                </a:rPr>
                <a:t>2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- y</a:t>
              </a:r>
              <a:r>
                <a:rPr lang="en-US" altLang="tr-TR" sz="3200" b="1" baseline="-1000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394201" y="1962150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5224463" y="1236663"/>
            <a:ext cx="1744662" cy="2030412"/>
            <a:chOff x="2331" y="779"/>
            <a:chExt cx="1099" cy="1279"/>
          </a:xfrm>
        </p:grpSpPr>
        <p:grpSp>
          <p:nvGrpSpPr>
            <p:cNvPr id="20504" name="Group 24"/>
            <p:cNvGrpSpPr>
              <a:grpSpLocks/>
            </p:cNvGrpSpPr>
            <p:nvPr/>
          </p:nvGrpSpPr>
          <p:grpSpPr bwMode="auto">
            <a:xfrm>
              <a:off x="2331" y="779"/>
              <a:ext cx="1099" cy="1279"/>
              <a:chOff x="2331" y="779"/>
              <a:chExt cx="1099" cy="1279"/>
            </a:xfrm>
          </p:grpSpPr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>
                <a:off x="2331" y="1224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 flipV="1">
                <a:off x="2879" y="1221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2880" y="779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 flipV="1">
                <a:off x="2332" y="1408"/>
                <a:ext cx="549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2881" y="1411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auto">
              <a:xfrm>
                <a:off x="2734" y="1424"/>
                <a:ext cx="299" cy="493"/>
              </a:xfrm>
              <a:custGeom>
                <a:avLst/>
                <a:gdLst>
                  <a:gd name="T0" fmla="*/ 149 w 299"/>
                  <a:gd name="T1" fmla="*/ 0 h 493"/>
                  <a:gd name="T2" fmla="*/ 104 w 299"/>
                  <a:gd name="T3" fmla="*/ 19 h 493"/>
                  <a:gd name="T4" fmla="*/ 68 w 299"/>
                  <a:gd name="T5" fmla="*/ 69 h 493"/>
                  <a:gd name="T6" fmla="*/ 36 w 299"/>
                  <a:gd name="T7" fmla="*/ 134 h 493"/>
                  <a:gd name="T8" fmla="*/ 4 w 299"/>
                  <a:gd name="T9" fmla="*/ 240 h 493"/>
                  <a:gd name="T10" fmla="*/ 0 w 299"/>
                  <a:gd name="T11" fmla="*/ 328 h 493"/>
                  <a:gd name="T12" fmla="*/ 14 w 299"/>
                  <a:gd name="T13" fmla="*/ 403 h 493"/>
                  <a:gd name="T14" fmla="*/ 36 w 299"/>
                  <a:gd name="T15" fmla="*/ 446 h 493"/>
                  <a:gd name="T16" fmla="*/ 77 w 299"/>
                  <a:gd name="T17" fmla="*/ 478 h 493"/>
                  <a:gd name="T18" fmla="*/ 147 w 299"/>
                  <a:gd name="T19" fmla="*/ 492 h 493"/>
                  <a:gd name="T20" fmla="*/ 216 w 299"/>
                  <a:gd name="T21" fmla="*/ 480 h 493"/>
                  <a:gd name="T22" fmla="*/ 260 w 299"/>
                  <a:gd name="T23" fmla="*/ 446 h 493"/>
                  <a:gd name="T24" fmla="*/ 281 w 299"/>
                  <a:gd name="T25" fmla="*/ 403 h 493"/>
                  <a:gd name="T26" fmla="*/ 298 w 299"/>
                  <a:gd name="T27" fmla="*/ 326 h 493"/>
                  <a:gd name="T28" fmla="*/ 291 w 299"/>
                  <a:gd name="T29" fmla="*/ 235 h 493"/>
                  <a:gd name="T30" fmla="*/ 265 w 299"/>
                  <a:gd name="T31" fmla="*/ 144 h 493"/>
                  <a:gd name="T32" fmla="*/ 229 w 299"/>
                  <a:gd name="T33" fmla="*/ 67 h 493"/>
                  <a:gd name="T34" fmla="*/ 193 w 299"/>
                  <a:gd name="T35" fmla="*/ 19 h 493"/>
                  <a:gd name="T36" fmla="*/ 149 w 299"/>
                  <a:gd name="T37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493">
                    <a:moveTo>
                      <a:pt x="149" y="0"/>
                    </a:moveTo>
                    <a:lnTo>
                      <a:pt x="104" y="19"/>
                    </a:lnTo>
                    <a:lnTo>
                      <a:pt x="68" y="69"/>
                    </a:lnTo>
                    <a:lnTo>
                      <a:pt x="36" y="134"/>
                    </a:lnTo>
                    <a:lnTo>
                      <a:pt x="4" y="240"/>
                    </a:lnTo>
                    <a:lnTo>
                      <a:pt x="0" y="328"/>
                    </a:lnTo>
                    <a:lnTo>
                      <a:pt x="14" y="403"/>
                    </a:lnTo>
                    <a:lnTo>
                      <a:pt x="36" y="446"/>
                    </a:lnTo>
                    <a:lnTo>
                      <a:pt x="77" y="478"/>
                    </a:lnTo>
                    <a:lnTo>
                      <a:pt x="147" y="492"/>
                    </a:lnTo>
                    <a:lnTo>
                      <a:pt x="216" y="480"/>
                    </a:lnTo>
                    <a:lnTo>
                      <a:pt x="260" y="446"/>
                    </a:lnTo>
                    <a:lnTo>
                      <a:pt x="281" y="403"/>
                    </a:lnTo>
                    <a:lnTo>
                      <a:pt x="298" y="326"/>
                    </a:lnTo>
                    <a:lnTo>
                      <a:pt x="291" y="235"/>
                    </a:lnTo>
                    <a:lnTo>
                      <a:pt x="265" y="144"/>
                    </a:lnTo>
                    <a:lnTo>
                      <a:pt x="229" y="67"/>
                    </a:lnTo>
                    <a:lnTo>
                      <a:pt x="193" y="19"/>
                    </a:lnTo>
                    <a:lnTo>
                      <a:pt x="149" y="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auto">
              <a:xfrm>
                <a:off x="2683" y="1357"/>
                <a:ext cx="403" cy="11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tint val="30196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3" name="Freeform 23"/>
              <p:cNvSpPr>
                <a:spLocks/>
              </p:cNvSpPr>
              <p:nvPr/>
            </p:nvSpPr>
            <p:spPr bwMode="auto">
              <a:xfrm>
                <a:off x="2734" y="925"/>
                <a:ext cx="299" cy="493"/>
              </a:xfrm>
              <a:custGeom>
                <a:avLst/>
                <a:gdLst>
                  <a:gd name="T0" fmla="*/ 148 w 299"/>
                  <a:gd name="T1" fmla="*/ 492 h 493"/>
                  <a:gd name="T2" fmla="*/ 193 w 299"/>
                  <a:gd name="T3" fmla="*/ 472 h 493"/>
                  <a:gd name="T4" fmla="*/ 229 w 299"/>
                  <a:gd name="T5" fmla="*/ 422 h 493"/>
                  <a:gd name="T6" fmla="*/ 261 w 299"/>
                  <a:gd name="T7" fmla="*/ 357 h 493"/>
                  <a:gd name="T8" fmla="*/ 293 w 299"/>
                  <a:gd name="T9" fmla="*/ 252 h 493"/>
                  <a:gd name="T10" fmla="*/ 298 w 299"/>
                  <a:gd name="T11" fmla="*/ 163 h 493"/>
                  <a:gd name="T12" fmla="*/ 283 w 299"/>
                  <a:gd name="T13" fmla="*/ 88 h 493"/>
                  <a:gd name="T14" fmla="*/ 261 w 299"/>
                  <a:gd name="T15" fmla="*/ 45 h 493"/>
                  <a:gd name="T16" fmla="*/ 220 w 299"/>
                  <a:gd name="T17" fmla="*/ 13 h 493"/>
                  <a:gd name="T18" fmla="*/ 150 w 299"/>
                  <a:gd name="T19" fmla="*/ 0 h 493"/>
                  <a:gd name="T20" fmla="*/ 81 w 299"/>
                  <a:gd name="T21" fmla="*/ 12 h 493"/>
                  <a:gd name="T22" fmla="*/ 37 w 299"/>
                  <a:gd name="T23" fmla="*/ 45 h 493"/>
                  <a:gd name="T24" fmla="*/ 16 w 299"/>
                  <a:gd name="T25" fmla="*/ 88 h 493"/>
                  <a:gd name="T26" fmla="*/ 0 w 299"/>
                  <a:gd name="T27" fmla="*/ 165 h 493"/>
                  <a:gd name="T28" fmla="*/ 6 w 299"/>
                  <a:gd name="T29" fmla="*/ 256 h 493"/>
                  <a:gd name="T30" fmla="*/ 32 w 299"/>
                  <a:gd name="T31" fmla="*/ 348 h 493"/>
                  <a:gd name="T32" fmla="*/ 68 w 299"/>
                  <a:gd name="T33" fmla="*/ 424 h 493"/>
                  <a:gd name="T34" fmla="*/ 104 w 299"/>
                  <a:gd name="T35" fmla="*/ 472 h 493"/>
                  <a:gd name="T36" fmla="*/ 148 w 299"/>
                  <a:gd name="T37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493">
                    <a:moveTo>
                      <a:pt x="148" y="492"/>
                    </a:moveTo>
                    <a:lnTo>
                      <a:pt x="193" y="472"/>
                    </a:lnTo>
                    <a:lnTo>
                      <a:pt x="229" y="422"/>
                    </a:lnTo>
                    <a:lnTo>
                      <a:pt x="261" y="357"/>
                    </a:lnTo>
                    <a:lnTo>
                      <a:pt x="293" y="252"/>
                    </a:lnTo>
                    <a:lnTo>
                      <a:pt x="298" y="163"/>
                    </a:lnTo>
                    <a:lnTo>
                      <a:pt x="283" y="88"/>
                    </a:lnTo>
                    <a:lnTo>
                      <a:pt x="261" y="45"/>
                    </a:lnTo>
                    <a:lnTo>
                      <a:pt x="220" y="13"/>
                    </a:lnTo>
                    <a:lnTo>
                      <a:pt x="150" y="0"/>
                    </a:lnTo>
                    <a:lnTo>
                      <a:pt x="81" y="12"/>
                    </a:lnTo>
                    <a:lnTo>
                      <a:pt x="37" y="45"/>
                    </a:lnTo>
                    <a:lnTo>
                      <a:pt x="16" y="88"/>
                    </a:lnTo>
                    <a:lnTo>
                      <a:pt x="0" y="165"/>
                    </a:lnTo>
                    <a:lnTo>
                      <a:pt x="6" y="256"/>
                    </a:lnTo>
                    <a:lnTo>
                      <a:pt x="32" y="348"/>
                    </a:lnTo>
                    <a:lnTo>
                      <a:pt x="68" y="424"/>
                    </a:lnTo>
                    <a:lnTo>
                      <a:pt x="104" y="472"/>
                    </a:lnTo>
                    <a:lnTo>
                      <a:pt x="148" y="492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2982" y="1653"/>
              <a:ext cx="442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d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z</a:t>
              </a:r>
              <a:r>
                <a:rPr lang="en-US" altLang="tr-TR" sz="3200" b="1" baseline="-1000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20507" name="Rectangle 27"/>
          <p:cNvSpPr>
            <a:spLocks noGrp="1" noChangeArrowheads="1"/>
          </p:cNvSpPr>
          <p:nvPr>
            <p:ph type="title"/>
          </p:nvPr>
        </p:nvSpPr>
        <p:spPr>
          <a:xfrm>
            <a:off x="1981200" y="266700"/>
            <a:ext cx="8686800" cy="1104900"/>
          </a:xfrm>
          <a:noFill/>
          <a:ln/>
        </p:spPr>
        <p:txBody>
          <a:bodyPr/>
          <a:lstStyle/>
          <a:p>
            <a:r>
              <a:rPr lang="en-US" altLang="tr-TR" sz="3200" dirty="0"/>
              <a:t>Orbitals Used in d2sp3 Hybridization</a:t>
            </a:r>
            <a:r>
              <a:rPr lang="en-US" altLang="tr-TR" sz="3200" dirty="0"/>
              <a:t/>
            </a:r>
            <a:br>
              <a:rPr lang="en-US" altLang="tr-TR" sz="3200" dirty="0"/>
            </a:br>
            <a:endParaRPr lang="en-US" altLang="tr-TR" sz="3200" dirty="0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7499351" y="1962150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8323264" y="1236664"/>
            <a:ext cx="1749425" cy="2103437"/>
            <a:chOff x="4283" y="779"/>
            <a:chExt cx="1102" cy="1325"/>
          </a:xfrm>
        </p:grpSpPr>
        <p:grpSp>
          <p:nvGrpSpPr>
            <p:cNvPr id="20517" name="Group 37"/>
            <p:cNvGrpSpPr>
              <a:grpSpLocks/>
            </p:cNvGrpSpPr>
            <p:nvPr/>
          </p:nvGrpSpPr>
          <p:grpSpPr bwMode="auto">
            <a:xfrm>
              <a:off x="4283" y="779"/>
              <a:ext cx="1102" cy="1279"/>
              <a:chOff x="4283" y="779"/>
              <a:chExt cx="1102" cy="1279"/>
            </a:xfrm>
          </p:grpSpPr>
          <p:sp>
            <p:nvSpPr>
              <p:cNvPr id="20509" name="Line 29"/>
              <p:cNvSpPr>
                <a:spLocks noChangeShapeType="1"/>
              </p:cNvSpPr>
              <p:nvPr/>
            </p:nvSpPr>
            <p:spPr bwMode="auto">
              <a:xfrm>
                <a:off x="4286" y="1224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0" name="Line 30"/>
              <p:cNvSpPr>
                <a:spLocks noChangeShapeType="1"/>
              </p:cNvSpPr>
              <p:nvPr/>
            </p:nvSpPr>
            <p:spPr bwMode="auto">
              <a:xfrm flipV="1">
                <a:off x="4834" y="1221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1" name="Line 31"/>
              <p:cNvSpPr>
                <a:spLocks noChangeShapeType="1"/>
              </p:cNvSpPr>
              <p:nvPr/>
            </p:nvSpPr>
            <p:spPr bwMode="auto">
              <a:xfrm>
                <a:off x="4835" y="779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2" name="Line 32"/>
              <p:cNvSpPr>
                <a:spLocks noChangeShapeType="1"/>
              </p:cNvSpPr>
              <p:nvPr/>
            </p:nvSpPr>
            <p:spPr bwMode="auto">
              <a:xfrm flipV="1">
                <a:off x="4287" y="1408"/>
                <a:ext cx="549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3" name="Line 33"/>
              <p:cNvSpPr>
                <a:spLocks noChangeShapeType="1"/>
              </p:cNvSpPr>
              <p:nvPr/>
            </p:nvSpPr>
            <p:spPr bwMode="auto">
              <a:xfrm>
                <a:off x="4836" y="1411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4" name="Oval 34"/>
              <p:cNvSpPr>
                <a:spLocks noChangeArrowheads="1"/>
              </p:cNvSpPr>
              <p:nvPr/>
            </p:nvSpPr>
            <p:spPr bwMode="auto">
              <a:xfrm>
                <a:off x="4501" y="1073"/>
                <a:ext cx="681" cy="681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/>
            </p:nvSpPr>
            <p:spPr bwMode="auto">
              <a:xfrm flipV="1">
                <a:off x="4283" y="1484"/>
                <a:ext cx="330" cy="1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/>
            </p:nvSpPr>
            <p:spPr bwMode="auto">
              <a:xfrm>
                <a:off x="5056" y="1486"/>
                <a:ext cx="329" cy="1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518" name="Rectangle 38"/>
            <p:cNvSpPr>
              <a:spLocks noChangeArrowheads="1"/>
            </p:cNvSpPr>
            <p:nvPr/>
          </p:nvSpPr>
          <p:spPr bwMode="auto">
            <a:xfrm>
              <a:off x="4920" y="1735"/>
              <a:ext cx="2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20530" name="Group 50"/>
          <p:cNvGrpSpPr>
            <a:grpSpLocks/>
          </p:cNvGrpSpPr>
          <p:nvPr/>
        </p:nvGrpSpPr>
        <p:grpSpPr bwMode="auto">
          <a:xfrm>
            <a:off x="2114550" y="3455988"/>
            <a:ext cx="1746250" cy="2036762"/>
            <a:chOff x="372" y="2177"/>
            <a:chExt cx="1100" cy="1283"/>
          </a:xfrm>
        </p:grpSpPr>
        <p:grpSp>
          <p:nvGrpSpPr>
            <p:cNvPr id="20528" name="Group 48"/>
            <p:cNvGrpSpPr>
              <a:grpSpLocks/>
            </p:cNvGrpSpPr>
            <p:nvPr/>
          </p:nvGrpSpPr>
          <p:grpSpPr bwMode="auto">
            <a:xfrm>
              <a:off x="372" y="2177"/>
              <a:ext cx="1100" cy="1279"/>
              <a:chOff x="372" y="2177"/>
              <a:chExt cx="1100" cy="1279"/>
            </a:xfrm>
          </p:grpSpPr>
          <p:sp>
            <p:nvSpPr>
              <p:cNvPr id="20520" name="Line 40"/>
              <p:cNvSpPr>
                <a:spLocks noChangeShapeType="1"/>
              </p:cNvSpPr>
              <p:nvPr/>
            </p:nvSpPr>
            <p:spPr bwMode="auto">
              <a:xfrm flipV="1">
                <a:off x="373" y="2807"/>
                <a:ext cx="550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1" name="Line 41"/>
              <p:cNvSpPr>
                <a:spLocks noChangeShapeType="1"/>
              </p:cNvSpPr>
              <p:nvPr/>
            </p:nvSpPr>
            <p:spPr bwMode="auto">
              <a:xfrm>
                <a:off x="372" y="2622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2" name="Line 42"/>
              <p:cNvSpPr>
                <a:spLocks noChangeShapeType="1"/>
              </p:cNvSpPr>
              <p:nvPr/>
            </p:nvSpPr>
            <p:spPr bwMode="auto">
              <a:xfrm flipV="1">
                <a:off x="920" y="2619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3" name="Line 43"/>
              <p:cNvSpPr>
                <a:spLocks noChangeShapeType="1"/>
              </p:cNvSpPr>
              <p:nvPr/>
            </p:nvSpPr>
            <p:spPr bwMode="auto">
              <a:xfrm>
                <a:off x="921" y="2177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526" name="Group 46"/>
              <p:cNvGrpSpPr>
                <a:grpSpLocks/>
              </p:cNvGrpSpPr>
              <p:nvPr/>
            </p:nvGrpSpPr>
            <p:grpSpPr bwMode="auto">
              <a:xfrm>
                <a:off x="439" y="2549"/>
                <a:ext cx="967" cy="510"/>
                <a:chOff x="439" y="2549"/>
                <a:chExt cx="967" cy="510"/>
              </a:xfrm>
            </p:grpSpPr>
            <p:sp>
              <p:nvSpPr>
                <p:cNvPr id="20524" name="Freeform 44"/>
                <p:cNvSpPr>
                  <a:spLocks/>
                </p:cNvSpPr>
                <p:nvPr/>
              </p:nvSpPr>
              <p:spPr bwMode="auto">
                <a:xfrm>
                  <a:off x="927" y="2549"/>
                  <a:ext cx="479" cy="319"/>
                </a:xfrm>
                <a:custGeom>
                  <a:avLst/>
                  <a:gdLst>
                    <a:gd name="T0" fmla="*/ 0 w 479"/>
                    <a:gd name="T1" fmla="*/ 250 h 319"/>
                    <a:gd name="T2" fmla="*/ 34 w 479"/>
                    <a:gd name="T3" fmla="*/ 288 h 319"/>
                    <a:gd name="T4" fmla="*/ 91 w 479"/>
                    <a:gd name="T5" fmla="*/ 306 h 319"/>
                    <a:gd name="T6" fmla="*/ 164 w 479"/>
                    <a:gd name="T7" fmla="*/ 318 h 319"/>
                    <a:gd name="T8" fmla="*/ 274 w 479"/>
                    <a:gd name="T9" fmla="*/ 313 h 319"/>
                    <a:gd name="T10" fmla="*/ 358 w 479"/>
                    <a:gd name="T11" fmla="*/ 290 h 319"/>
                    <a:gd name="T12" fmla="*/ 425 w 479"/>
                    <a:gd name="T13" fmla="*/ 254 h 319"/>
                    <a:gd name="T14" fmla="*/ 460 w 479"/>
                    <a:gd name="T15" fmla="*/ 220 h 319"/>
                    <a:gd name="T16" fmla="*/ 478 w 479"/>
                    <a:gd name="T17" fmla="*/ 170 h 319"/>
                    <a:gd name="T18" fmla="*/ 469 w 479"/>
                    <a:gd name="T19" fmla="*/ 101 h 319"/>
                    <a:gd name="T20" fmla="*/ 436 w 479"/>
                    <a:gd name="T21" fmla="*/ 38 h 319"/>
                    <a:gd name="T22" fmla="*/ 390 w 479"/>
                    <a:gd name="T23" fmla="*/ 7 h 319"/>
                    <a:gd name="T24" fmla="*/ 344 w 479"/>
                    <a:gd name="T25" fmla="*/ 0 h 319"/>
                    <a:gd name="T26" fmla="*/ 265 w 479"/>
                    <a:gd name="T27" fmla="*/ 10 h 319"/>
                    <a:gd name="T28" fmla="*/ 181 w 479"/>
                    <a:gd name="T29" fmla="*/ 43 h 319"/>
                    <a:gd name="T30" fmla="*/ 101 w 479"/>
                    <a:gd name="T31" fmla="*/ 96 h 319"/>
                    <a:gd name="T32" fmla="*/ 40 w 479"/>
                    <a:gd name="T33" fmla="*/ 155 h 319"/>
                    <a:gd name="T34" fmla="*/ 5 w 479"/>
                    <a:gd name="T35" fmla="*/ 204 h 319"/>
                    <a:gd name="T36" fmla="*/ 0 w 479"/>
                    <a:gd name="T37" fmla="*/ 25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19">
                      <a:moveTo>
                        <a:pt x="0" y="250"/>
                      </a:moveTo>
                      <a:lnTo>
                        <a:pt x="34" y="288"/>
                      </a:lnTo>
                      <a:lnTo>
                        <a:pt x="91" y="306"/>
                      </a:lnTo>
                      <a:lnTo>
                        <a:pt x="164" y="318"/>
                      </a:lnTo>
                      <a:lnTo>
                        <a:pt x="274" y="313"/>
                      </a:lnTo>
                      <a:lnTo>
                        <a:pt x="358" y="290"/>
                      </a:lnTo>
                      <a:lnTo>
                        <a:pt x="425" y="254"/>
                      </a:lnTo>
                      <a:lnTo>
                        <a:pt x="460" y="220"/>
                      </a:lnTo>
                      <a:lnTo>
                        <a:pt x="478" y="170"/>
                      </a:lnTo>
                      <a:lnTo>
                        <a:pt x="469" y="101"/>
                      </a:lnTo>
                      <a:lnTo>
                        <a:pt x="436" y="38"/>
                      </a:lnTo>
                      <a:lnTo>
                        <a:pt x="390" y="7"/>
                      </a:lnTo>
                      <a:lnTo>
                        <a:pt x="344" y="0"/>
                      </a:lnTo>
                      <a:lnTo>
                        <a:pt x="265" y="10"/>
                      </a:lnTo>
                      <a:lnTo>
                        <a:pt x="181" y="43"/>
                      </a:lnTo>
                      <a:lnTo>
                        <a:pt x="101" y="96"/>
                      </a:lnTo>
                      <a:lnTo>
                        <a:pt x="40" y="155"/>
                      </a:lnTo>
                      <a:lnTo>
                        <a:pt x="5" y="204"/>
                      </a:lnTo>
                      <a:lnTo>
                        <a:pt x="0" y="25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25" name="Freeform 45"/>
                <p:cNvSpPr>
                  <a:spLocks/>
                </p:cNvSpPr>
                <p:nvPr/>
              </p:nvSpPr>
              <p:spPr bwMode="auto">
                <a:xfrm>
                  <a:off x="439" y="2739"/>
                  <a:ext cx="479" cy="320"/>
                </a:xfrm>
                <a:custGeom>
                  <a:avLst/>
                  <a:gdLst>
                    <a:gd name="T0" fmla="*/ 478 w 479"/>
                    <a:gd name="T1" fmla="*/ 67 h 320"/>
                    <a:gd name="T2" fmla="*/ 443 w 479"/>
                    <a:gd name="T3" fmla="*/ 29 h 320"/>
                    <a:gd name="T4" fmla="*/ 386 w 479"/>
                    <a:gd name="T5" fmla="*/ 12 h 320"/>
                    <a:gd name="T6" fmla="*/ 313 w 479"/>
                    <a:gd name="T7" fmla="*/ 0 h 320"/>
                    <a:gd name="T8" fmla="*/ 203 w 479"/>
                    <a:gd name="T9" fmla="*/ 4 h 320"/>
                    <a:gd name="T10" fmla="*/ 119 w 479"/>
                    <a:gd name="T11" fmla="*/ 27 h 320"/>
                    <a:gd name="T12" fmla="*/ 52 w 479"/>
                    <a:gd name="T13" fmla="*/ 64 h 320"/>
                    <a:gd name="T14" fmla="*/ 17 w 479"/>
                    <a:gd name="T15" fmla="*/ 97 h 320"/>
                    <a:gd name="T16" fmla="*/ 0 w 479"/>
                    <a:gd name="T17" fmla="*/ 147 h 320"/>
                    <a:gd name="T18" fmla="*/ 8 w 479"/>
                    <a:gd name="T19" fmla="*/ 217 h 320"/>
                    <a:gd name="T20" fmla="*/ 41 w 479"/>
                    <a:gd name="T21" fmla="*/ 280 h 320"/>
                    <a:gd name="T22" fmla="*/ 87 w 479"/>
                    <a:gd name="T23" fmla="*/ 311 h 320"/>
                    <a:gd name="T24" fmla="*/ 133 w 479"/>
                    <a:gd name="T25" fmla="*/ 319 h 320"/>
                    <a:gd name="T26" fmla="*/ 212 w 479"/>
                    <a:gd name="T27" fmla="*/ 308 h 320"/>
                    <a:gd name="T28" fmla="*/ 296 w 479"/>
                    <a:gd name="T29" fmla="*/ 274 h 320"/>
                    <a:gd name="T30" fmla="*/ 376 w 479"/>
                    <a:gd name="T31" fmla="*/ 222 h 320"/>
                    <a:gd name="T32" fmla="*/ 437 w 479"/>
                    <a:gd name="T33" fmla="*/ 163 h 320"/>
                    <a:gd name="T34" fmla="*/ 472 w 479"/>
                    <a:gd name="T35" fmla="*/ 113 h 320"/>
                    <a:gd name="T36" fmla="*/ 478 w 479"/>
                    <a:gd name="T37" fmla="*/ 67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20">
                      <a:moveTo>
                        <a:pt x="478" y="67"/>
                      </a:moveTo>
                      <a:lnTo>
                        <a:pt x="443" y="29"/>
                      </a:lnTo>
                      <a:lnTo>
                        <a:pt x="386" y="12"/>
                      </a:lnTo>
                      <a:lnTo>
                        <a:pt x="313" y="0"/>
                      </a:lnTo>
                      <a:lnTo>
                        <a:pt x="203" y="4"/>
                      </a:lnTo>
                      <a:lnTo>
                        <a:pt x="119" y="27"/>
                      </a:lnTo>
                      <a:lnTo>
                        <a:pt x="52" y="64"/>
                      </a:lnTo>
                      <a:lnTo>
                        <a:pt x="17" y="97"/>
                      </a:lnTo>
                      <a:lnTo>
                        <a:pt x="0" y="147"/>
                      </a:lnTo>
                      <a:lnTo>
                        <a:pt x="8" y="217"/>
                      </a:lnTo>
                      <a:lnTo>
                        <a:pt x="41" y="280"/>
                      </a:lnTo>
                      <a:lnTo>
                        <a:pt x="87" y="311"/>
                      </a:lnTo>
                      <a:lnTo>
                        <a:pt x="133" y="319"/>
                      </a:lnTo>
                      <a:lnTo>
                        <a:pt x="212" y="308"/>
                      </a:lnTo>
                      <a:lnTo>
                        <a:pt x="296" y="274"/>
                      </a:lnTo>
                      <a:lnTo>
                        <a:pt x="376" y="222"/>
                      </a:lnTo>
                      <a:lnTo>
                        <a:pt x="437" y="163"/>
                      </a:lnTo>
                      <a:lnTo>
                        <a:pt x="472" y="113"/>
                      </a:lnTo>
                      <a:lnTo>
                        <a:pt x="478" y="67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922" y="2809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529" name="Rectangle 49"/>
            <p:cNvSpPr>
              <a:spLocks noChangeArrowheads="1"/>
            </p:cNvSpPr>
            <p:nvPr/>
          </p:nvSpPr>
          <p:spPr bwMode="auto">
            <a:xfrm>
              <a:off x="998" y="3091"/>
              <a:ext cx="35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x</a:t>
              </a:r>
            </a:p>
          </p:txBody>
        </p:sp>
      </p:grp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4356101" y="4181475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20541" name="Group 61"/>
          <p:cNvGrpSpPr>
            <a:grpSpLocks/>
          </p:cNvGrpSpPr>
          <p:nvPr/>
        </p:nvGrpSpPr>
        <p:grpSpPr bwMode="auto">
          <a:xfrm>
            <a:off x="5222876" y="3454400"/>
            <a:ext cx="1744663" cy="2038350"/>
            <a:chOff x="2330" y="2176"/>
            <a:chExt cx="1099" cy="1284"/>
          </a:xfrm>
        </p:grpSpPr>
        <p:grpSp>
          <p:nvGrpSpPr>
            <p:cNvPr id="20539" name="Group 59"/>
            <p:cNvGrpSpPr>
              <a:grpSpLocks/>
            </p:cNvGrpSpPr>
            <p:nvPr/>
          </p:nvGrpSpPr>
          <p:grpSpPr bwMode="auto">
            <a:xfrm>
              <a:off x="2330" y="2176"/>
              <a:ext cx="1099" cy="1280"/>
              <a:chOff x="2330" y="2176"/>
              <a:chExt cx="1099" cy="1280"/>
            </a:xfrm>
          </p:grpSpPr>
          <p:sp>
            <p:nvSpPr>
              <p:cNvPr id="20532" name="Line 52"/>
              <p:cNvSpPr>
                <a:spLocks noChangeShapeType="1"/>
              </p:cNvSpPr>
              <p:nvPr/>
            </p:nvSpPr>
            <p:spPr bwMode="auto">
              <a:xfrm>
                <a:off x="2330" y="2621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3" name="Line 53"/>
              <p:cNvSpPr>
                <a:spLocks noChangeShapeType="1"/>
              </p:cNvSpPr>
              <p:nvPr/>
            </p:nvSpPr>
            <p:spPr bwMode="auto">
              <a:xfrm flipV="1">
                <a:off x="2878" y="2619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4" name="Line 54"/>
              <p:cNvSpPr>
                <a:spLocks noChangeShapeType="1"/>
              </p:cNvSpPr>
              <p:nvPr/>
            </p:nvSpPr>
            <p:spPr bwMode="auto">
              <a:xfrm>
                <a:off x="2879" y="2176"/>
                <a:ext cx="0" cy="12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5" name="Freeform 55"/>
              <p:cNvSpPr>
                <a:spLocks/>
              </p:cNvSpPr>
              <p:nvPr/>
            </p:nvSpPr>
            <p:spPr bwMode="auto">
              <a:xfrm>
                <a:off x="2397" y="2548"/>
                <a:ext cx="479" cy="320"/>
              </a:xfrm>
              <a:custGeom>
                <a:avLst/>
                <a:gdLst>
                  <a:gd name="T0" fmla="*/ 478 w 479"/>
                  <a:gd name="T1" fmla="*/ 251 h 320"/>
                  <a:gd name="T2" fmla="*/ 443 w 479"/>
                  <a:gd name="T3" fmla="*/ 289 h 320"/>
                  <a:gd name="T4" fmla="*/ 386 w 479"/>
                  <a:gd name="T5" fmla="*/ 306 h 320"/>
                  <a:gd name="T6" fmla="*/ 313 w 479"/>
                  <a:gd name="T7" fmla="*/ 319 h 320"/>
                  <a:gd name="T8" fmla="*/ 203 w 479"/>
                  <a:gd name="T9" fmla="*/ 314 h 320"/>
                  <a:gd name="T10" fmla="*/ 119 w 479"/>
                  <a:gd name="T11" fmla="*/ 291 h 320"/>
                  <a:gd name="T12" fmla="*/ 52 w 479"/>
                  <a:gd name="T13" fmla="*/ 254 h 320"/>
                  <a:gd name="T14" fmla="*/ 17 w 479"/>
                  <a:gd name="T15" fmla="*/ 221 h 320"/>
                  <a:gd name="T16" fmla="*/ 0 w 479"/>
                  <a:gd name="T17" fmla="*/ 171 h 320"/>
                  <a:gd name="T18" fmla="*/ 8 w 479"/>
                  <a:gd name="T19" fmla="*/ 101 h 320"/>
                  <a:gd name="T20" fmla="*/ 41 w 479"/>
                  <a:gd name="T21" fmla="*/ 38 h 320"/>
                  <a:gd name="T22" fmla="*/ 87 w 479"/>
                  <a:gd name="T23" fmla="*/ 7 h 320"/>
                  <a:gd name="T24" fmla="*/ 133 w 479"/>
                  <a:gd name="T25" fmla="*/ 0 h 320"/>
                  <a:gd name="T26" fmla="*/ 212 w 479"/>
                  <a:gd name="T27" fmla="*/ 10 h 320"/>
                  <a:gd name="T28" fmla="*/ 296 w 479"/>
                  <a:gd name="T29" fmla="*/ 44 h 320"/>
                  <a:gd name="T30" fmla="*/ 376 w 479"/>
                  <a:gd name="T31" fmla="*/ 96 h 320"/>
                  <a:gd name="T32" fmla="*/ 437 w 479"/>
                  <a:gd name="T33" fmla="*/ 155 h 320"/>
                  <a:gd name="T34" fmla="*/ 472 w 479"/>
                  <a:gd name="T35" fmla="*/ 205 h 320"/>
                  <a:gd name="T36" fmla="*/ 478 w 479"/>
                  <a:gd name="T37" fmla="*/ 251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20">
                    <a:moveTo>
                      <a:pt x="478" y="251"/>
                    </a:moveTo>
                    <a:lnTo>
                      <a:pt x="443" y="289"/>
                    </a:lnTo>
                    <a:lnTo>
                      <a:pt x="386" y="306"/>
                    </a:lnTo>
                    <a:lnTo>
                      <a:pt x="313" y="319"/>
                    </a:lnTo>
                    <a:lnTo>
                      <a:pt x="203" y="314"/>
                    </a:lnTo>
                    <a:lnTo>
                      <a:pt x="119" y="291"/>
                    </a:lnTo>
                    <a:lnTo>
                      <a:pt x="52" y="254"/>
                    </a:lnTo>
                    <a:lnTo>
                      <a:pt x="17" y="221"/>
                    </a:lnTo>
                    <a:lnTo>
                      <a:pt x="0" y="171"/>
                    </a:lnTo>
                    <a:lnTo>
                      <a:pt x="8" y="101"/>
                    </a:lnTo>
                    <a:lnTo>
                      <a:pt x="41" y="38"/>
                    </a:lnTo>
                    <a:lnTo>
                      <a:pt x="87" y="7"/>
                    </a:lnTo>
                    <a:lnTo>
                      <a:pt x="133" y="0"/>
                    </a:lnTo>
                    <a:lnTo>
                      <a:pt x="212" y="10"/>
                    </a:lnTo>
                    <a:lnTo>
                      <a:pt x="296" y="44"/>
                    </a:lnTo>
                    <a:lnTo>
                      <a:pt x="376" y="96"/>
                    </a:lnTo>
                    <a:lnTo>
                      <a:pt x="437" y="155"/>
                    </a:lnTo>
                    <a:lnTo>
                      <a:pt x="472" y="205"/>
                    </a:lnTo>
                    <a:lnTo>
                      <a:pt x="478" y="251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6" name="Line 56"/>
              <p:cNvSpPr>
                <a:spLocks noChangeShapeType="1"/>
              </p:cNvSpPr>
              <p:nvPr/>
            </p:nvSpPr>
            <p:spPr bwMode="auto">
              <a:xfrm>
                <a:off x="2880" y="2808"/>
                <a:ext cx="549" cy="1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7" name="Line 57"/>
              <p:cNvSpPr>
                <a:spLocks noChangeShapeType="1"/>
              </p:cNvSpPr>
              <p:nvPr/>
            </p:nvSpPr>
            <p:spPr bwMode="auto">
              <a:xfrm flipV="1">
                <a:off x="2331" y="2806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8" name="Freeform 58"/>
              <p:cNvSpPr>
                <a:spLocks/>
              </p:cNvSpPr>
              <p:nvPr/>
            </p:nvSpPr>
            <p:spPr bwMode="auto">
              <a:xfrm>
                <a:off x="2884" y="2739"/>
                <a:ext cx="479" cy="319"/>
              </a:xfrm>
              <a:custGeom>
                <a:avLst/>
                <a:gdLst>
                  <a:gd name="T0" fmla="*/ 0 w 479"/>
                  <a:gd name="T1" fmla="*/ 67 h 319"/>
                  <a:gd name="T2" fmla="*/ 34 w 479"/>
                  <a:gd name="T3" fmla="*/ 29 h 319"/>
                  <a:gd name="T4" fmla="*/ 91 w 479"/>
                  <a:gd name="T5" fmla="*/ 11 h 319"/>
                  <a:gd name="T6" fmla="*/ 164 w 479"/>
                  <a:gd name="T7" fmla="*/ 0 h 319"/>
                  <a:gd name="T8" fmla="*/ 274 w 479"/>
                  <a:gd name="T9" fmla="*/ 4 h 319"/>
                  <a:gd name="T10" fmla="*/ 358 w 479"/>
                  <a:gd name="T11" fmla="*/ 27 h 319"/>
                  <a:gd name="T12" fmla="*/ 425 w 479"/>
                  <a:gd name="T13" fmla="*/ 63 h 319"/>
                  <a:gd name="T14" fmla="*/ 460 w 479"/>
                  <a:gd name="T15" fmla="*/ 97 h 319"/>
                  <a:gd name="T16" fmla="*/ 478 w 479"/>
                  <a:gd name="T17" fmla="*/ 147 h 319"/>
                  <a:gd name="T18" fmla="*/ 469 w 479"/>
                  <a:gd name="T19" fmla="*/ 216 h 319"/>
                  <a:gd name="T20" fmla="*/ 436 w 479"/>
                  <a:gd name="T21" fmla="*/ 279 h 319"/>
                  <a:gd name="T22" fmla="*/ 390 w 479"/>
                  <a:gd name="T23" fmla="*/ 310 h 319"/>
                  <a:gd name="T24" fmla="*/ 344 w 479"/>
                  <a:gd name="T25" fmla="*/ 318 h 319"/>
                  <a:gd name="T26" fmla="*/ 265 w 479"/>
                  <a:gd name="T27" fmla="*/ 307 h 319"/>
                  <a:gd name="T28" fmla="*/ 181 w 479"/>
                  <a:gd name="T29" fmla="*/ 274 h 319"/>
                  <a:gd name="T30" fmla="*/ 101 w 479"/>
                  <a:gd name="T31" fmla="*/ 221 h 319"/>
                  <a:gd name="T32" fmla="*/ 40 w 479"/>
                  <a:gd name="T33" fmla="*/ 162 h 319"/>
                  <a:gd name="T34" fmla="*/ 5 w 479"/>
                  <a:gd name="T35" fmla="*/ 113 h 319"/>
                  <a:gd name="T36" fmla="*/ 0 w 479"/>
                  <a:gd name="T37" fmla="*/ 67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67"/>
                    </a:moveTo>
                    <a:lnTo>
                      <a:pt x="34" y="29"/>
                    </a:lnTo>
                    <a:lnTo>
                      <a:pt x="91" y="11"/>
                    </a:lnTo>
                    <a:lnTo>
                      <a:pt x="164" y="0"/>
                    </a:lnTo>
                    <a:lnTo>
                      <a:pt x="274" y="4"/>
                    </a:lnTo>
                    <a:lnTo>
                      <a:pt x="358" y="27"/>
                    </a:lnTo>
                    <a:lnTo>
                      <a:pt x="425" y="63"/>
                    </a:lnTo>
                    <a:lnTo>
                      <a:pt x="460" y="97"/>
                    </a:lnTo>
                    <a:lnTo>
                      <a:pt x="478" y="147"/>
                    </a:lnTo>
                    <a:lnTo>
                      <a:pt x="469" y="216"/>
                    </a:lnTo>
                    <a:lnTo>
                      <a:pt x="436" y="279"/>
                    </a:lnTo>
                    <a:lnTo>
                      <a:pt x="390" y="310"/>
                    </a:lnTo>
                    <a:lnTo>
                      <a:pt x="344" y="318"/>
                    </a:lnTo>
                    <a:lnTo>
                      <a:pt x="265" y="307"/>
                    </a:lnTo>
                    <a:lnTo>
                      <a:pt x="181" y="274"/>
                    </a:lnTo>
                    <a:lnTo>
                      <a:pt x="101" y="221"/>
                    </a:lnTo>
                    <a:lnTo>
                      <a:pt x="40" y="162"/>
                    </a:lnTo>
                    <a:lnTo>
                      <a:pt x="5" y="113"/>
                    </a:lnTo>
                    <a:lnTo>
                      <a:pt x="0" y="67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2952" y="3091"/>
              <a:ext cx="35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y</a:t>
              </a:r>
            </a:p>
          </p:txBody>
        </p:sp>
      </p:grp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7478714" y="4181475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20553" name="Group 73"/>
          <p:cNvGrpSpPr>
            <a:grpSpLocks/>
          </p:cNvGrpSpPr>
          <p:nvPr/>
        </p:nvGrpSpPr>
        <p:grpSpPr bwMode="auto">
          <a:xfrm>
            <a:off x="8323263" y="3455988"/>
            <a:ext cx="1744662" cy="2036762"/>
            <a:chOff x="4283" y="2177"/>
            <a:chExt cx="1099" cy="1283"/>
          </a:xfrm>
        </p:grpSpPr>
        <p:grpSp>
          <p:nvGrpSpPr>
            <p:cNvPr id="20551" name="Group 71"/>
            <p:cNvGrpSpPr>
              <a:grpSpLocks/>
            </p:cNvGrpSpPr>
            <p:nvPr/>
          </p:nvGrpSpPr>
          <p:grpSpPr bwMode="auto">
            <a:xfrm>
              <a:off x="4283" y="2177"/>
              <a:ext cx="1099" cy="1279"/>
              <a:chOff x="4283" y="2177"/>
              <a:chExt cx="1099" cy="1279"/>
            </a:xfrm>
          </p:grpSpPr>
          <p:sp>
            <p:nvSpPr>
              <p:cNvPr id="20543" name="Line 63"/>
              <p:cNvSpPr>
                <a:spLocks noChangeShapeType="1"/>
              </p:cNvSpPr>
              <p:nvPr/>
            </p:nvSpPr>
            <p:spPr bwMode="auto">
              <a:xfrm>
                <a:off x="4283" y="2622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44" name="Line 64"/>
              <p:cNvSpPr>
                <a:spLocks noChangeShapeType="1"/>
              </p:cNvSpPr>
              <p:nvPr/>
            </p:nvSpPr>
            <p:spPr bwMode="auto">
              <a:xfrm flipV="1">
                <a:off x="4831" y="2619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45" name="Line 65"/>
              <p:cNvSpPr>
                <a:spLocks noChangeShapeType="1"/>
              </p:cNvSpPr>
              <p:nvPr/>
            </p:nvSpPr>
            <p:spPr bwMode="auto">
              <a:xfrm>
                <a:off x="4832" y="2177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548" name="Group 68"/>
              <p:cNvGrpSpPr>
                <a:grpSpLocks/>
              </p:cNvGrpSpPr>
              <p:nvPr/>
            </p:nvGrpSpPr>
            <p:grpSpPr bwMode="auto">
              <a:xfrm>
                <a:off x="4687" y="2309"/>
                <a:ext cx="298" cy="991"/>
                <a:chOff x="4687" y="2309"/>
                <a:chExt cx="298" cy="991"/>
              </a:xfrm>
            </p:grpSpPr>
            <p:sp>
              <p:nvSpPr>
                <p:cNvPr id="20546" name="Freeform 66"/>
                <p:cNvSpPr>
                  <a:spLocks/>
                </p:cNvSpPr>
                <p:nvPr/>
              </p:nvSpPr>
              <p:spPr bwMode="auto">
                <a:xfrm>
                  <a:off x="4687" y="2309"/>
                  <a:ext cx="298" cy="493"/>
                </a:xfrm>
                <a:custGeom>
                  <a:avLst/>
                  <a:gdLst>
                    <a:gd name="T0" fmla="*/ 147 w 298"/>
                    <a:gd name="T1" fmla="*/ 492 h 493"/>
                    <a:gd name="T2" fmla="*/ 193 w 298"/>
                    <a:gd name="T3" fmla="*/ 472 h 493"/>
                    <a:gd name="T4" fmla="*/ 229 w 298"/>
                    <a:gd name="T5" fmla="*/ 422 h 493"/>
                    <a:gd name="T6" fmla="*/ 261 w 298"/>
                    <a:gd name="T7" fmla="*/ 357 h 493"/>
                    <a:gd name="T8" fmla="*/ 292 w 298"/>
                    <a:gd name="T9" fmla="*/ 252 h 493"/>
                    <a:gd name="T10" fmla="*/ 297 w 298"/>
                    <a:gd name="T11" fmla="*/ 163 h 493"/>
                    <a:gd name="T12" fmla="*/ 282 w 298"/>
                    <a:gd name="T13" fmla="*/ 88 h 493"/>
                    <a:gd name="T14" fmla="*/ 260 w 298"/>
                    <a:gd name="T15" fmla="*/ 45 h 493"/>
                    <a:gd name="T16" fmla="*/ 219 w 298"/>
                    <a:gd name="T17" fmla="*/ 13 h 493"/>
                    <a:gd name="T18" fmla="*/ 150 w 298"/>
                    <a:gd name="T19" fmla="*/ 0 h 493"/>
                    <a:gd name="T20" fmla="*/ 81 w 298"/>
                    <a:gd name="T21" fmla="*/ 12 h 493"/>
                    <a:gd name="T22" fmla="*/ 37 w 298"/>
                    <a:gd name="T23" fmla="*/ 45 h 493"/>
                    <a:gd name="T24" fmla="*/ 15 w 298"/>
                    <a:gd name="T25" fmla="*/ 88 h 493"/>
                    <a:gd name="T26" fmla="*/ 0 w 298"/>
                    <a:gd name="T27" fmla="*/ 165 h 493"/>
                    <a:gd name="T28" fmla="*/ 6 w 298"/>
                    <a:gd name="T29" fmla="*/ 256 h 493"/>
                    <a:gd name="T30" fmla="*/ 32 w 298"/>
                    <a:gd name="T31" fmla="*/ 348 h 493"/>
                    <a:gd name="T32" fmla="*/ 68 w 298"/>
                    <a:gd name="T33" fmla="*/ 424 h 493"/>
                    <a:gd name="T34" fmla="*/ 104 w 298"/>
                    <a:gd name="T35" fmla="*/ 472 h 493"/>
                    <a:gd name="T36" fmla="*/ 147 w 298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8" h="493">
                      <a:moveTo>
                        <a:pt x="147" y="492"/>
                      </a:moveTo>
                      <a:lnTo>
                        <a:pt x="193" y="472"/>
                      </a:lnTo>
                      <a:lnTo>
                        <a:pt x="229" y="422"/>
                      </a:lnTo>
                      <a:lnTo>
                        <a:pt x="261" y="357"/>
                      </a:lnTo>
                      <a:lnTo>
                        <a:pt x="292" y="252"/>
                      </a:lnTo>
                      <a:lnTo>
                        <a:pt x="297" y="163"/>
                      </a:lnTo>
                      <a:lnTo>
                        <a:pt x="282" y="88"/>
                      </a:lnTo>
                      <a:lnTo>
                        <a:pt x="260" y="45"/>
                      </a:lnTo>
                      <a:lnTo>
                        <a:pt x="219" y="13"/>
                      </a:lnTo>
                      <a:lnTo>
                        <a:pt x="150" y="0"/>
                      </a:lnTo>
                      <a:lnTo>
                        <a:pt x="81" y="12"/>
                      </a:lnTo>
                      <a:lnTo>
                        <a:pt x="37" y="45"/>
                      </a:lnTo>
                      <a:lnTo>
                        <a:pt x="15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2" y="348"/>
                      </a:lnTo>
                      <a:lnTo>
                        <a:pt x="68" y="424"/>
                      </a:lnTo>
                      <a:lnTo>
                        <a:pt x="104" y="472"/>
                      </a:lnTo>
                      <a:lnTo>
                        <a:pt x="147" y="492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 w="25400" cap="rnd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47" name="Freeform 67"/>
                <p:cNvSpPr>
                  <a:spLocks/>
                </p:cNvSpPr>
                <p:nvPr/>
              </p:nvSpPr>
              <p:spPr bwMode="auto">
                <a:xfrm>
                  <a:off x="4687" y="2807"/>
                  <a:ext cx="298" cy="493"/>
                </a:xfrm>
                <a:custGeom>
                  <a:avLst/>
                  <a:gdLst>
                    <a:gd name="T0" fmla="*/ 149 w 298"/>
                    <a:gd name="T1" fmla="*/ 0 h 493"/>
                    <a:gd name="T2" fmla="*/ 103 w 298"/>
                    <a:gd name="T3" fmla="*/ 19 h 493"/>
                    <a:gd name="T4" fmla="*/ 67 w 298"/>
                    <a:gd name="T5" fmla="*/ 69 h 493"/>
                    <a:gd name="T6" fmla="*/ 35 w 298"/>
                    <a:gd name="T7" fmla="*/ 134 h 493"/>
                    <a:gd name="T8" fmla="*/ 4 w 298"/>
                    <a:gd name="T9" fmla="*/ 240 h 493"/>
                    <a:gd name="T10" fmla="*/ 0 w 298"/>
                    <a:gd name="T11" fmla="*/ 328 h 493"/>
                    <a:gd name="T12" fmla="*/ 14 w 298"/>
                    <a:gd name="T13" fmla="*/ 403 h 493"/>
                    <a:gd name="T14" fmla="*/ 36 w 298"/>
                    <a:gd name="T15" fmla="*/ 446 h 493"/>
                    <a:gd name="T16" fmla="*/ 77 w 298"/>
                    <a:gd name="T17" fmla="*/ 478 h 493"/>
                    <a:gd name="T18" fmla="*/ 146 w 298"/>
                    <a:gd name="T19" fmla="*/ 492 h 493"/>
                    <a:gd name="T20" fmla="*/ 215 w 298"/>
                    <a:gd name="T21" fmla="*/ 480 h 493"/>
                    <a:gd name="T22" fmla="*/ 259 w 298"/>
                    <a:gd name="T23" fmla="*/ 446 h 493"/>
                    <a:gd name="T24" fmla="*/ 281 w 298"/>
                    <a:gd name="T25" fmla="*/ 403 h 493"/>
                    <a:gd name="T26" fmla="*/ 297 w 298"/>
                    <a:gd name="T27" fmla="*/ 326 h 493"/>
                    <a:gd name="T28" fmla="*/ 290 w 298"/>
                    <a:gd name="T29" fmla="*/ 235 h 493"/>
                    <a:gd name="T30" fmla="*/ 264 w 298"/>
                    <a:gd name="T31" fmla="*/ 144 h 493"/>
                    <a:gd name="T32" fmla="*/ 228 w 298"/>
                    <a:gd name="T33" fmla="*/ 67 h 493"/>
                    <a:gd name="T34" fmla="*/ 192 w 298"/>
                    <a:gd name="T35" fmla="*/ 19 h 493"/>
                    <a:gd name="T36" fmla="*/ 149 w 298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8" h="493">
                      <a:moveTo>
                        <a:pt x="149" y="0"/>
                      </a:moveTo>
                      <a:lnTo>
                        <a:pt x="103" y="19"/>
                      </a:lnTo>
                      <a:lnTo>
                        <a:pt x="67" y="69"/>
                      </a:lnTo>
                      <a:lnTo>
                        <a:pt x="35" y="134"/>
                      </a:lnTo>
                      <a:lnTo>
                        <a:pt x="4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6" y="446"/>
                      </a:lnTo>
                      <a:lnTo>
                        <a:pt x="77" y="478"/>
                      </a:lnTo>
                      <a:lnTo>
                        <a:pt x="146" y="492"/>
                      </a:lnTo>
                      <a:lnTo>
                        <a:pt x="215" y="480"/>
                      </a:lnTo>
                      <a:lnTo>
                        <a:pt x="259" y="446"/>
                      </a:lnTo>
                      <a:lnTo>
                        <a:pt x="281" y="403"/>
                      </a:lnTo>
                      <a:lnTo>
                        <a:pt x="297" y="326"/>
                      </a:lnTo>
                      <a:lnTo>
                        <a:pt x="290" y="235"/>
                      </a:lnTo>
                      <a:lnTo>
                        <a:pt x="264" y="144"/>
                      </a:lnTo>
                      <a:lnTo>
                        <a:pt x="228" y="67"/>
                      </a:lnTo>
                      <a:lnTo>
                        <a:pt x="192" y="19"/>
                      </a:lnTo>
                      <a:lnTo>
                        <a:pt x="149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 w="25400" cap="rnd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0549" name="Line 69"/>
              <p:cNvSpPr>
                <a:spLocks noChangeShapeType="1"/>
              </p:cNvSpPr>
              <p:nvPr/>
            </p:nvSpPr>
            <p:spPr bwMode="auto">
              <a:xfrm flipV="1">
                <a:off x="4284" y="2807"/>
                <a:ext cx="549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50" name="Line 70"/>
              <p:cNvSpPr>
                <a:spLocks noChangeShapeType="1"/>
              </p:cNvSpPr>
              <p:nvPr/>
            </p:nvSpPr>
            <p:spPr bwMode="auto">
              <a:xfrm>
                <a:off x="4833" y="2809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552" name="Rectangle 72"/>
            <p:cNvSpPr>
              <a:spLocks noChangeArrowheads="1"/>
            </p:cNvSpPr>
            <p:nvPr/>
          </p:nvSpPr>
          <p:spPr bwMode="auto">
            <a:xfrm>
              <a:off x="4980" y="3091"/>
              <a:ext cx="3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6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 autoUpdateAnimBg="0"/>
      <p:bldP spid="20508" grpId="0" autoUpdateAnimBg="0"/>
      <p:bldP spid="20531" grpId="0" autoUpdateAnimBg="0"/>
      <p:bldP spid="205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285750"/>
            <a:ext cx="3752850" cy="342900"/>
          </a:xfrm>
          <a:noFill/>
          <a:ln/>
        </p:spPr>
        <p:txBody>
          <a:bodyPr/>
          <a:lstStyle/>
          <a:p>
            <a:r>
              <a:rPr lang="en-US" altLang="tr-TR" sz="2800"/>
              <a:t>d</a:t>
            </a:r>
            <a:r>
              <a:rPr lang="en-US" altLang="tr-TR" sz="2800" baseline="30000"/>
              <a:t>2</a:t>
            </a:r>
            <a:r>
              <a:rPr lang="en-US" altLang="tr-TR" sz="2800"/>
              <a:t>sp</a:t>
            </a:r>
            <a:r>
              <a:rPr lang="en-US" altLang="tr-TR" sz="2800" baseline="30000"/>
              <a:t>3 </a:t>
            </a:r>
            <a:r>
              <a:rPr lang="en-US" altLang="tr-TR" sz="2800"/>
              <a:t>h</a:t>
            </a:r>
            <a:r>
              <a:rPr lang="tr-TR" altLang="tr-TR" sz="2800"/>
              <a:t>ibritleşmesi</a:t>
            </a:r>
            <a:endParaRPr lang="en-US" altLang="tr-TR" sz="4000"/>
          </a:p>
        </p:txBody>
      </p:sp>
      <p:grpSp>
        <p:nvGrpSpPr>
          <p:cNvPr id="22552" name="Group 24"/>
          <p:cNvGrpSpPr>
            <a:grpSpLocks/>
          </p:cNvGrpSpPr>
          <p:nvPr/>
        </p:nvGrpSpPr>
        <p:grpSpPr bwMode="auto">
          <a:xfrm>
            <a:off x="6535738" y="1885950"/>
            <a:ext cx="1708150" cy="839788"/>
            <a:chOff x="3157" y="1188"/>
            <a:chExt cx="1076" cy="529"/>
          </a:xfrm>
        </p:grpSpPr>
        <p:grpSp>
          <p:nvGrpSpPr>
            <p:cNvPr id="22533" name="Group 5"/>
            <p:cNvGrpSpPr>
              <a:grpSpLocks/>
            </p:cNvGrpSpPr>
            <p:nvPr/>
          </p:nvGrpSpPr>
          <p:grpSpPr bwMode="auto">
            <a:xfrm>
              <a:off x="3157" y="1188"/>
              <a:ext cx="1076" cy="529"/>
              <a:chOff x="3157" y="1188"/>
              <a:chExt cx="1076" cy="529"/>
            </a:xfrm>
          </p:grpSpPr>
          <p:sp>
            <p:nvSpPr>
              <p:cNvPr id="22531" name="Freeform 3"/>
              <p:cNvSpPr>
                <a:spLocks/>
              </p:cNvSpPr>
              <p:nvPr/>
            </p:nvSpPr>
            <p:spPr bwMode="auto">
              <a:xfrm>
                <a:off x="3157" y="1428"/>
                <a:ext cx="433" cy="289"/>
              </a:xfrm>
              <a:custGeom>
                <a:avLst/>
                <a:gdLst>
                  <a:gd name="T0" fmla="*/ 432 w 433"/>
                  <a:gd name="T1" fmla="*/ 59 h 289"/>
                  <a:gd name="T2" fmla="*/ 404 w 433"/>
                  <a:gd name="T3" fmla="*/ 25 h 289"/>
                  <a:gd name="T4" fmla="*/ 349 w 433"/>
                  <a:gd name="T5" fmla="*/ 8 h 289"/>
                  <a:gd name="T6" fmla="*/ 285 w 433"/>
                  <a:gd name="T7" fmla="*/ 0 h 289"/>
                  <a:gd name="T8" fmla="*/ 185 w 433"/>
                  <a:gd name="T9" fmla="*/ 1 h 289"/>
                  <a:gd name="T10" fmla="*/ 108 w 433"/>
                  <a:gd name="T11" fmla="*/ 23 h 289"/>
                  <a:gd name="T12" fmla="*/ 47 w 433"/>
                  <a:gd name="T13" fmla="*/ 56 h 289"/>
                  <a:gd name="T14" fmla="*/ 15 w 433"/>
                  <a:gd name="T15" fmla="*/ 88 h 289"/>
                  <a:gd name="T16" fmla="*/ 0 w 433"/>
                  <a:gd name="T17" fmla="*/ 133 h 289"/>
                  <a:gd name="T18" fmla="*/ 7 w 433"/>
                  <a:gd name="T19" fmla="*/ 196 h 289"/>
                  <a:gd name="T20" fmla="*/ 38 w 433"/>
                  <a:gd name="T21" fmla="*/ 252 h 289"/>
                  <a:gd name="T22" fmla="*/ 78 w 433"/>
                  <a:gd name="T23" fmla="*/ 282 h 289"/>
                  <a:gd name="T24" fmla="*/ 121 w 433"/>
                  <a:gd name="T25" fmla="*/ 288 h 289"/>
                  <a:gd name="T26" fmla="*/ 193 w 433"/>
                  <a:gd name="T27" fmla="*/ 279 h 289"/>
                  <a:gd name="T28" fmla="*/ 269 w 433"/>
                  <a:gd name="T29" fmla="*/ 247 h 289"/>
                  <a:gd name="T30" fmla="*/ 341 w 433"/>
                  <a:gd name="T31" fmla="*/ 200 h 289"/>
                  <a:gd name="T32" fmla="*/ 396 w 433"/>
                  <a:gd name="T33" fmla="*/ 147 h 289"/>
                  <a:gd name="T34" fmla="*/ 428 w 433"/>
                  <a:gd name="T35" fmla="*/ 101 h 289"/>
                  <a:gd name="T36" fmla="*/ 432 w 433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3" h="289">
                    <a:moveTo>
                      <a:pt x="432" y="59"/>
                    </a:moveTo>
                    <a:lnTo>
                      <a:pt x="404" y="25"/>
                    </a:lnTo>
                    <a:lnTo>
                      <a:pt x="349" y="8"/>
                    </a:lnTo>
                    <a:lnTo>
                      <a:pt x="285" y="0"/>
                    </a:lnTo>
                    <a:lnTo>
                      <a:pt x="185" y="1"/>
                    </a:lnTo>
                    <a:lnTo>
                      <a:pt x="108" y="23"/>
                    </a:lnTo>
                    <a:lnTo>
                      <a:pt x="47" y="56"/>
                    </a:lnTo>
                    <a:lnTo>
                      <a:pt x="15" y="88"/>
                    </a:lnTo>
                    <a:lnTo>
                      <a:pt x="0" y="133"/>
                    </a:lnTo>
                    <a:lnTo>
                      <a:pt x="7" y="196"/>
                    </a:lnTo>
                    <a:lnTo>
                      <a:pt x="38" y="252"/>
                    </a:lnTo>
                    <a:lnTo>
                      <a:pt x="78" y="282"/>
                    </a:lnTo>
                    <a:lnTo>
                      <a:pt x="121" y="288"/>
                    </a:lnTo>
                    <a:lnTo>
                      <a:pt x="193" y="279"/>
                    </a:lnTo>
                    <a:lnTo>
                      <a:pt x="269" y="247"/>
                    </a:lnTo>
                    <a:lnTo>
                      <a:pt x="341" y="200"/>
                    </a:lnTo>
                    <a:lnTo>
                      <a:pt x="396" y="147"/>
                    </a:lnTo>
                    <a:lnTo>
                      <a:pt x="428" y="101"/>
                    </a:lnTo>
                    <a:lnTo>
                      <a:pt x="432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532" name="Freeform 4"/>
              <p:cNvSpPr>
                <a:spLocks/>
              </p:cNvSpPr>
              <p:nvPr/>
            </p:nvSpPr>
            <p:spPr bwMode="auto">
              <a:xfrm>
                <a:off x="3799" y="1188"/>
                <a:ext cx="434" cy="289"/>
              </a:xfrm>
              <a:custGeom>
                <a:avLst/>
                <a:gdLst>
                  <a:gd name="T0" fmla="*/ 0 w 434"/>
                  <a:gd name="T1" fmla="*/ 228 h 289"/>
                  <a:gd name="T2" fmla="*/ 28 w 434"/>
                  <a:gd name="T3" fmla="*/ 262 h 289"/>
                  <a:gd name="T4" fmla="*/ 82 w 434"/>
                  <a:gd name="T5" fmla="*/ 279 h 289"/>
                  <a:gd name="T6" fmla="*/ 146 w 434"/>
                  <a:gd name="T7" fmla="*/ 288 h 289"/>
                  <a:gd name="T8" fmla="*/ 247 w 434"/>
                  <a:gd name="T9" fmla="*/ 286 h 289"/>
                  <a:gd name="T10" fmla="*/ 324 w 434"/>
                  <a:gd name="T11" fmla="*/ 264 h 289"/>
                  <a:gd name="T12" fmla="*/ 384 w 434"/>
                  <a:gd name="T13" fmla="*/ 232 h 289"/>
                  <a:gd name="T14" fmla="*/ 416 w 434"/>
                  <a:gd name="T15" fmla="*/ 200 h 289"/>
                  <a:gd name="T16" fmla="*/ 433 w 434"/>
                  <a:gd name="T17" fmla="*/ 154 h 289"/>
                  <a:gd name="T18" fmla="*/ 424 w 434"/>
                  <a:gd name="T19" fmla="*/ 91 h 289"/>
                  <a:gd name="T20" fmla="*/ 394 w 434"/>
                  <a:gd name="T21" fmla="*/ 36 h 289"/>
                  <a:gd name="T22" fmla="*/ 354 w 434"/>
                  <a:gd name="T23" fmla="*/ 5 h 289"/>
                  <a:gd name="T24" fmla="*/ 311 w 434"/>
                  <a:gd name="T25" fmla="*/ 0 h 289"/>
                  <a:gd name="T26" fmla="*/ 239 w 434"/>
                  <a:gd name="T27" fmla="*/ 8 h 289"/>
                  <a:gd name="T28" fmla="*/ 162 w 434"/>
                  <a:gd name="T29" fmla="*/ 40 h 289"/>
                  <a:gd name="T30" fmla="*/ 90 w 434"/>
                  <a:gd name="T31" fmla="*/ 88 h 289"/>
                  <a:gd name="T32" fmla="*/ 35 w 434"/>
                  <a:gd name="T33" fmla="*/ 140 h 289"/>
                  <a:gd name="T34" fmla="*/ 3 w 434"/>
                  <a:gd name="T35" fmla="*/ 186 h 289"/>
                  <a:gd name="T36" fmla="*/ 0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0" y="228"/>
                    </a:moveTo>
                    <a:lnTo>
                      <a:pt x="28" y="262"/>
                    </a:lnTo>
                    <a:lnTo>
                      <a:pt x="82" y="279"/>
                    </a:lnTo>
                    <a:lnTo>
                      <a:pt x="146" y="288"/>
                    </a:lnTo>
                    <a:lnTo>
                      <a:pt x="247" y="286"/>
                    </a:lnTo>
                    <a:lnTo>
                      <a:pt x="324" y="264"/>
                    </a:lnTo>
                    <a:lnTo>
                      <a:pt x="384" y="232"/>
                    </a:lnTo>
                    <a:lnTo>
                      <a:pt x="416" y="200"/>
                    </a:lnTo>
                    <a:lnTo>
                      <a:pt x="433" y="154"/>
                    </a:lnTo>
                    <a:lnTo>
                      <a:pt x="424" y="91"/>
                    </a:lnTo>
                    <a:lnTo>
                      <a:pt x="394" y="36"/>
                    </a:lnTo>
                    <a:lnTo>
                      <a:pt x="354" y="5"/>
                    </a:lnTo>
                    <a:lnTo>
                      <a:pt x="311" y="0"/>
                    </a:lnTo>
                    <a:lnTo>
                      <a:pt x="239" y="8"/>
                    </a:lnTo>
                    <a:lnTo>
                      <a:pt x="162" y="40"/>
                    </a:lnTo>
                    <a:lnTo>
                      <a:pt x="90" y="88"/>
                    </a:lnTo>
                    <a:lnTo>
                      <a:pt x="35" y="140"/>
                    </a:lnTo>
                    <a:lnTo>
                      <a:pt x="3" y="186"/>
                    </a:lnTo>
                    <a:lnTo>
                      <a:pt x="0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>
              <a:off x="3360" y="1224"/>
              <a:ext cx="672" cy="456"/>
              <a:chOff x="3360" y="1224"/>
              <a:chExt cx="672" cy="456"/>
            </a:xfrm>
          </p:grpSpPr>
          <p:sp>
            <p:nvSpPr>
              <p:cNvPr id="22534" name="Rectangle 6"/>
              <p:cNvSpPr>
                <a:spLocks noChangeArrowheads="1"/>
              </p:cNvSpPr>
              <p:nvPr/>
            </p:nvSpPr>
            <p:spPr bwMode="auto">
              <a:xfrm rot="20580000">
                <a:off x="3432" y="1365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22535" name="Rectangle 7"/>
              <p:cNvSpPr>
                <a:spLocks noChangeArrowheads="1"/>
              </p:cNvSpPr>
              <p:nvPr/>
            </p:nvSpPr>
            <p:spPr bwMode="auto">
              <a:xfrm rot="20580000">
                <a:off x="3733" y="1275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22538" name="Group 10"/>
              <p:cNvGrpSpPr>
                <a:grpSpLocks/>
              </p:cNvGrpSpPr>
              <p:nvPr/>
            </p:nvGrpSpPr>
            <p:grpSpPr bwMode="auto">
              <a:xfrm>
                <a:off x="3552" y="1319"/>
                <a:ext cx="169" cy="305"/>
                <a:chOff x="3552" y="1319"/>
                <a:chExt cx="169" cy="305"/>
              </a:xfrm>
            </p:grpSpPr>
            <p:sp>
              <p:nvSpPr>
                <p:cNvPr id="22536" name="Rectangle 8"/>
                <p:cNvSpPr>
                  <a:spLocks noChangeArrowheads="1"/>
                </p:cNvSpPr>
                <p:nvPr/>
              </p:nvSpPr>
              <p:spPr bwMode="auto">
                <a:xfrm rot="20580000">
                  <a:off x="3552" y="131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37" name="Rectangle 9"/>
                <p:cNvSpPr>
                  <a:spLocks noChangeArrowheads="1"/>
                </p:cNvSpPr>
                <p:nvPr/>
              </p:nvSpPr>
              <p:spPr bwMode="auto">
                <a:xfrm rot="20580000">
                  <a:off x="3575" y="139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41" name="Group 13"/>
              <p:cNvGrpSpPr>
                <a:grpSpLocks/>
              </p:cNvGrpSpPr>
              <p:nvPr/>
            </p:nvGrpSpPr>
            <p:grpSpPr bwMode="auto">
              <a:xfrm>
                <a:off x="3660" y="1284"/>
                <a:ext cx="167" cy="307"/>
                <a:chOff x="3660" y="1284"/>
                <a:chExt cx="167" cy="307"/>
              </a:xfrm>
            </p:grpSpPr>
            <p:sp>
              <p:nvSpPr>
                <p:cNvPr id="22539" name="Rectangle 11"/>
                <p:cNvSpPr>
                  <a:spLocks noChangeArrowheads="1"/>
                </p:cNvSpPr>
                <p:nvPr/>
              </p:nvSpPr>
              <p:spPr bwMode="auto">
                <a:xfrm rot="20580000">
                  <a:off x="3660" y="128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40" name="Rectangle 12"/>
                <p:cNvSpPr>
                  <a:spLocks noChangeArrowheads="1"/>
                </p:cNvSpPr>
                <p:nvPr/>
              </p:nvSpPr>
              <p:spPr bwMode="auto">
                <a:xfrm rot="20580000">
                  <a:off x="3681" y="136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44" name="Group 16"/>
              <p:cNvGrpSpPr>
                <a:grpSpLocks/>
              </p:cNvGrpSpPr>
              <p:nvPr/>
            </p:nvGrpSpPr>
            <p:grpSpPr bwMode="auto">
              <a:xfrm>
                <a:off x="3604" y="1301"/>
                <a:ext cx="169" cy="308"/>
                <a:chOff x="3604" y="1301"/>
                <a:chExt cx="169" cy="308"/>
              </a:xfrm>
            </p:grpSpPr>
            <p:sp>
              <p:nvSpPr>
                <p:cNvPr id="22542" name="Rectangle 14"/>
                <p:cNvSpPr>
                  <a:spLocks noChangeArrowheads="1"/>
                </p:cNvSpPr>
                <p:nvPr/>
              </p:nvSpPr>
              <p:spPr bwMode="auto">
                <a:xfrm rot="20580000">
                  <a:off x="3604" y="130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43" name="Rectangle 15"/>
                <p:cNvSpPr>
                  <a:spLocks noChangeArrowheads="1"/>
                </p:cNvSpPr>
                <p:nvPr/>
              </p:nvSpPr>
              <p:spPr bwMode="auto">
                <a:xfrm rot="20580000">
                  <a:off x="3627" y="137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47" name="Group 19"/>
              <p:cNvGrpSpPr>
                <a:grpSpLocks/>
              </p:cNvGrpSpPr>
              <p:nvPr/>
            </p:nvGrpSpPr>
            <p:grpSpPr bwMode="auto">
              <a:xfrm>
                <a:off x="3863" y="1224"/>
                <a:ext cx="169" cy="303"/>
                <a:chOff x="3863" y="1224"/>
                <a:chExt cx="169" cy="303"/>
              </a:xfrm>
            </p:grpSpPr>
            <p:sp>
              <p:nvSpPr>
                <p:cNvPr id="22545" name="Rectangle 17"/>
                <p:cNvSpPr>
                  <a:spLocks noChangeArrowheads="1"/>
                </p:cNvSpPr>
                <p:nvPr/>
              </p:nvSpPr>
              <p:spPr bwMode="auto">
                <a:xfrm rot="20580000">
                  <a:off x="3863" y="122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46" name="Rectangle 18"/>
                <p:cNvSpPr>
                  <a:spLocks noChangeArrowheads="1"/>
                </p:cNvSpPr>
                <p:nvPr/>
              </p:nvSpPr>
              <p:spPr bwMode="auto">
                <a:xfrm rot="20580000">
                  <a:off x="3886" y="129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50" name="Group 22"/>
              <p:cNvGrpSpPr>
                <a:grpSpLocks/>
              </p:cNvGrpSpPr>
              <p:nvPr/>
            </p:nvGrpSpPr>
            <p:grpSpPr bwMode="auto">
              <a:xfrm>
                <a:off x="3360" y="1378"/>
                <a:ext cx="167" cy="302"/>
                <a:chOff x="3360" y="1378"/>
                <a:chExt cx="167" cy="302"/>
              </a:xfrm>
            </p:grpSpPr>
            <p:sp>
              <p:nvSpPr>
                <p:cNvPr id="22548" name="Rectangle 20"/>
                <p:cNvSpPr>
                  <a:spLocks noChangeArrowheads="1"/>
                </p:cNvSpPr>
                <p:nvPr/>
              </p:nvSpPr>
              <p:spPr bwMode="auto">
                <a:xfrm rot="20580000">
                  <a:off x="3360" y="137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49" name="Rectangle 21"/>
                <p:cNvSpPr>
                  <a:spLocks noChangeArrowheads="1"/>
                </p:cNvSpPr>
                <p:nvPr/>
              </p:nvSpPr>
              <p:spPr bwMode="auto">
                <a:xfrm rot="20580000">
                  <a:off x="3381" y="144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grpSp>
        <p:nvGrpSpPr>
          <p:cNvPr id="22574" name="Group 46"/>
          <p:cNvGrpSpPr>
            <a:grpSpLocks/>
          </p:cNvGrpSpPr>
          <p:nvPr/>
        </p:nvGrpSpPr>
        <p:grpSpPr bwMode="auto">
          <a:xfrm>
            <a:off x="5876921" y="3201988"/>
            <a:ext cx="504824" cy="1771650"/>
            <a:chOff x="2742" y="2017"/>
            <a:chExt cx="318" cy="1116"/>
          </a:xfrm>
        </p:grpSpPr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2764" y="2017"/>
              <a:ext cx="274" cy="1116"/>
              <a:chOff x="2764" y="2017"/>
              <a:chExt cx="274" cy="1116"/>
            </a:xfrm>
          </p:grpSpPr>
          <p:sp>
            <p:nvSpPr>
              <p:cNvPr id="22553" name="Freeform 25"/>
              <p:cNvSpPr>
                <a:spLocks/>
              </p:cNvSpPr>
              <p:nvPr/>
            </p:nvSpPr>
            <p:spPr bwMode="auto">
              <a:xfrm>
                <a:off x="2767" y="2686"/>
                <a:ext cx="271" cy="447"/>
              </a:xfrm>
              <a:custGeom>
                <a:avLst/>
                <a:gdLst>
                  <a:gd name="T0" fmla="*/ 134 w 271"/>
                  <a:gd name="T1" fmla="*/ 0 h 447"/>
                  <a:gd name="T2" fmla="*/ 94 w 271"/>
                  <a:gd name="T3" fmla="*/ 15 h 447"/>
                  <a:gd name="T4" fmla="*/ 61 w 271"/>
                  <a:gd name="T5" fmla="*/ 63 h 447"/>
                  <a:gd name="T6" fmla="*/ 32 w 271"/>
                  <a:gd name="T7" fmla="*/ 120 h 447"/>
                  <a:gd name="T8" fmla="*/ 3 w 271"/>
                  <a:gd name="T9" fmla="*/ 217 h 447"/>
                  <a:gd name="T10" fmla="*/ 0 w 271"/>
                  <a:gd name="T11" fmla="*/ 296 h 447"/>
                  <a:gd name="T12" fmla="*/ 12 w 271"/>
                  <a:gd name="T13" fmla="*/ 364 h 447"/>
                  <a:gd name="T14" fmla="*/ 33 w 271"/>
                  <a:gd name="T15" fmla="*/ 405 h 447"/>
                  <a:gd name="T16" fmla="*/ 71 w 271"/>
                  <a:gd name="T17" fmla="*/ 434 h 447"/>
                  <a:gd name="T18" fmla="*/ 134 w 271"/>
                  <a:gd name="T19" fmla="*/ 446 h 447"/>
                  <a:gd name="T20" fmla="*/ 195 w 271"/>
                  <a:gd name="T21" fmla="*/ 434 h 447"/>
                  <a:gd name="T22" fmla="*/ 237 w 271"/>
                  <a:gd name="T23" fmla="*/ 406 h 447"/>
                  <a:gd name="T24" fmla="*/ 255 w 271"/>
                  <a:gd name="T25" fmla="*/ 366 h 447"/>
                  <a:gd name="T26" fmla="*/ 270 w 271"/>
                  <a:gd name="T27" fmla="*/ 295 h 447"/>
                  <a:gd name="T28" fmla="*/ 262 w 271"/>
                  <a:gd name="T29" fmla="*/ 212 h 447"/>
                  <a:gd name="T30" fmla="*/ 240 w 271"/>
                  <a:gd name="T31" fmla="*/ 129 h 447"/>
                  <a:gd name="T32" fmla="*/ 206 w 271"/>
                  <a:gd name="T33" fmla="*/ 60 h 447"/>
                  <a:gd name="T34" fmla="*/ 174 w 271"/>
                  <a:gd name="T35" fmla="*/ 15 h 447"/>
                  <a:gd name="T36" fmla="*/ 134 w 271"/>
                  <a:gd name="T37" fmla="*/ 0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1" h="447">
                    <a:moveTo>
                      <a:pt x="134" y="0"/>
                    </a:moveTo>
                    <a:lnTo>
                      <a:pt x="94" y="15"/>
                    </a:lnTo>
                    <a:lnTo>
                      <a:pt x="61" y="63"/>
                    </a:lnTo>
                    <a:lnTo>
                      <a:pt x="32" y="120"/>
                    </a:lnTo>
                    <a:lnTo>
                      <a:pt x="3" y="217"/>
                    </a:lnTo>
                    <a:lnTo>
                      <a:pt x="0" y="296"/>
                    </a:lnTo>
                    <a:lnTo>
                      <a:pt x="12" y="364"/>
                    </a:lnTo>
                    <a:lnTo>
                      <a:pt x="33" y="405"/>
                    </a:lnTo>
                    <a:lnTo>
                      <a:pt x="71" y="434"/>
                    </a:lnTo>
                    <a:lnTo>
                      <a:pt x="134" y="446"/>
                    </a:lnTo>
                    <a:lnTo>
                      <a:pt x="195" y="434"/>
                    </a:lnTo>
                    <a:lnTo>
                      <a:pt x="237" y="406"/>
                    </a:lnTo>
                    <a:lnTo>
                      <a:pt x="255" y="366"/>
                    </a:lnTo>
                    <a:lnTo>
                      <a:pt x="270" y="295"/>
                    </a:lnTo>
                    <a:lnTo>
                      <a:pt x="262" y="212"/>
                    </a:lnTo>
                    <a:lnTo>
                      <a:pt x="240" y="129"/>
                    </a:lnTo>
                    <a:lnTo>
                      <a:pt x="206" y="60"/>
                    </a:lnTo>
                    <a:lnTo>
                      <a:pt x="174" y="15"/>
                    </a:lnTo>
                    <a:lnTo>
                      <a:pt x="134" y="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554" name="Freeform 26"/>
              <p:cNvSpPr>
                <a:spLocks/>
              </p:cNvSpPr>
              <p:nvPr/>
            </p:nvSpPr>
            <p:spPr bwMode="auto">
              <a:xfrm>
                <a:off x="2764" y="2017"/>
                <a:ext cx="271" cy="449"/>
              </a:xfrm>
              <a:custGeom>
                <a:avLst/>
                <a:gdLst>
                  <a:gd name="T0" fmla="*/ 135 w 271"/>
                  <a:gd name="T1" fmla="*/ 448 h 449"/>
                  <a:gd name="T2" fmla="*/ 175 w 271"/>
                  <a:gd name="T3" fmla="*/ 431 h 449"/>
                  <a:gd name="T4" fmla="*/ 208 w 271"/>
                  <a:gd name="T5" fmla="*/ 384 h 449"/>
                  <a:gd name="T6" fmla="*/ 237 w 271"/>
                  <a:gd name="T7" fmla="*/ 326 h 449"/>
                  <a:gd name="T8" fmla="*/ 266 w 271"/>
                  <a:gd name="T9" fmla="*/ 229 h 449"/>
                  <a:gd name="T10" fmla="*/ 270 w 271"/>
                  <a:gd name="T11" fmla="*/ 150 h 449"/>
                  <a:gd name="T12" fmla="*/ 257 w 271"/>
                  <a:gd name="T13" fmla="*/ 81 h 449"/>
                  <a:gd name="T14" fmla="*/ 236 w 271"/>
                  <a:gd name="T15" fmla="*/ 40 h 449"/>
                  <a:gd name="T16" fmla="*/ 198 w 271"/>
                  <a:gd name="T17" fmla="*/ 12 h 449"/>
                  <a:gd name="T18" fmla="*/ 135 w 271"/>
                  <a:gd name="T19" fmla="*/ 0 h 449"/>
                  <a:gd name="T20" fmla="*/ 74 w 271"/>
                  <a:gd name="T21" fmla="*/ 11 h 449"/>
                  <a:gd name="T22" fmla="*/ 32 w 271"/>
                  <a:gd name="T23" fmla="*/ 40 h 449"/>
                  <a:gd name="T24" fmla="*/ 14 w 271"/>
                  <a:gd name="T25" fmla="*/ 79 h 449"/>
                  <a:gd name="T26" fmla="*/ 0 w 271"/>
                  <a:gd name="T27" fmla="*/ 150 h 449"/>
                  <a:gd name="T28" fmla="*/ 7 w 271"/>
                  <a:gd name="T29" fmla="*/ 234 h 449"/>
                  <a:gd name="T30" fmla="*/ 29 w 271"/>
                  <a:gd name="T31" fmla="*/ 317 h 449"/>
                  <a:gd name="T32" fmla="*/ 63 w 271"/>
                  <a:gd name="T33" fmla="*/ 386 h 449"/>
                  <a:gd name="T34" fmla="*/ 95 w 271"/>
                  <a:gd name="T35" fmla="*/ 431 h 449"/>
                  <a:gd name="T36" fmla="*/ 135 w 271"/>
                  <a:gd name="T37" fmla="*/ 44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1" h="449">
                    <a:moveTo>
                      <a:pt x="135" y="448"/>
                    </a:moveTo>
                    <a:lnTo>
                      <a:pt x="175" y="431"/>
                    </a:lnTo>
                    <a:lnTo>
                      <a:pt x="208" y="384"/>
                    </a:lnTo>
                    <a:lnTo>
                      <a:pt x="237" y="326"/>
                    </a:lnTo>
                    <a:lnTo>
                      <a:pt x="266" y="229"/>
                    </a:lnTo>
                    <a:lnTo>
                      <a:pt x="270" y="150"/>
                    </a:lnTo>
                    <a:lnTo>
                      <a:pt x="257" y="81"/>
                    </a:lnTo>
                    <a:lnTo>
                      <a:pt x="236" y="40"/>
                    </a:lnTo>
                    <a:lnTo>
                      <a:pt x="198" y="12"/>
                    </a:lnTo>
                    <a:lnTo>
                      <a:pt x="135" y="0"/>
                    </a:lnTo>
                    <a:lnTo>
                      <a:pt x="74" y="11"/>
                    </a:lnTo>
                    <a:lnTo>
                      <a:pt x="32" y="40"/>
                    </a:lnTo>
                    <a:lnTo>
                      <a:pt x="14" y="79"/>
                    </a:lnTo>
                    <a:lnTo>
                      <a:pt x="0" y="150"/>
                    </a:lnTo>
                    <a:lnTo>
                      <a:pt x="7" y="234"/>
                    </a:lnTo>
                    <a:lnTo>
                      <a:pt x="29" y="317"/>
                    </a:lnTo>
                    <a:lnTo>
                      <a:pt x="63" y="386"/>
                    </a:lnTo>
                    <a:lnTo>
                      <a:pt x="95" y="431"/>
                    </a:lnTo>
                    <a:lnTo>
                      <a:pt x="135" y="44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573" name="Group 45"/>
            <p:cNvGrpSpPr>
              <a:grpSpLocks/>
            </p:cNvGrpSpPr>
            <p:nvPr/>
          </p:nvGrpSpPr>
          <p:grpSpPr bwMode="auto">
            <a:xfrm>
              <a:off x="2742" y="2184"/>
              <a:ext cx="318" cy="769"/>
              <a:chOff x="2742" y="2184"/>
              <a:chExt cx="318" cy="769"/>
            </a:xfrm>
          </p:grpSpPr>
          <p:sp>
            <p:nvSpPr>
              <p:cNvPr id="22556" name="Rectangle 28"/>
              <p:cNvSpPr>
                <a:spLocks noChangeArrowheads="1"/>
              </p:cNvSpPr>
              <p:nvPr/>
            </p:nvSpPr>
            <p:spPr bwMode="auto">
              <a:xfrm rot="21540000">
                <a:off x="2796" y="2633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22557" name="Rectangle 29"/>
              <p:cNvSpPr>
                <a:spLocks noChangeArrowheads="1"/>
              </p:cNvSpPr>
              <p:nvPr/>
            </p:nvSpPr>
            <p:spPr bwMode="auto">
              <a:xfrm rot="21540000">
                <a:off x="2792" y="2252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22560" name="Group 32"/>
              <p:cNvGrpSpPr>
                <a:grpSpLocks/>
              </p:cNvGrpSpPr>
              <p:nvPr/>
            </p:nvGrpSpPr>
            <p:grpSpPr bwMode="auto">
              <a:xfrm>
                <a:off x="2749" y="2559"/>
                <a:ext cx="307" cy="148"/>
                <a:chOff x="2749" y="2559"/>
                <a:chExt cx="307" cy="148"/>
              </a:xfrm>
            </p:grpSpPr>
            <p:sp>
              <p:nvSpPr>
                <p:cNvPr id="22558" name="Rectangle 30"/>
                <p:cNvSpPr>
                  <a:spLocks noChangeArrowheads="1"/>
                </p:cNvSpPr>
                <p:nvPr/>
              </p:nvSpPr>
              <p:spPr bwMode="auto">
                <a:xfrm rot="16140000">
                  <a:off x="2792" y="251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59" name="Rectangle 31"/>
                <p:cNvSpPr>
                  <a:spLocks noChangeArrowheads="1"/>
                </p:cNvSpPr>
                <p:nvPr/>
              </p:nvSpPr>
              <p:spPr bwMode="auto">
                <a:xfrm rot="16140000">
                  <a:off x="2868" y="251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63" name="Group 35"/>
              <p:cNvGrpSpPr>
                <a:grpSpLocks/>
              </p:cNvGrpSpPr>
              <p:nvPr/>
            </p:nvGrpSpPr>
            <p:grpSpPr bwMode="auto">
              <a:xfrm>
                <a:off x="2746" y="2446"/>
                <a:ext cx="309" cy="147"/>
                <a:chOff x="2746" y="2446"/>
                <a:chExt cx="309" cy="147"/>
              </a:xfrm>
            </p:grpSpPr>
            <p:sp>
              <p:nvSpPr>
                <p:cNvPr id="22561" name="Rectangle 33"/>
                <p:cNvSpPr>
                  <a:spLocks noChangeArrowheads="1"/>
                </p:cNvSpPr>
                <p:nvPr/>
              </p:nvSpPr>
              <p:spPr bwMode="auto">
                <a:xfrm rot="16140000">
                  <a:off x="2789" y="240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62" name="Rectangle 34"/>
                <p:cNvSpPr>
                  <a:spLocks noChangeArrowheads="1"/>
                </p:cNvSpPr>
                <p:nvPr/>
              </p:nvSpPr>
              <p:spPr bwMode="auto">
                <a:xfrm rot="16140000">
                  <a:off x="2867" y="240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66" name="Group 38"/>
              <p:cNvGrpSpPr>
                <a:grpSpLocks/>
              </p:cNvGrpSpPr>
              <p:nvPr/>
            </p:nvGrpSpPr>
            <p:grpSpPr bwMode="auto">
              <a:xfrm>
                <a:off x="2746" y="2503"/>
                <a:ext cx="310" cy="148"/>
                <a:chOff x="2746" y="2503"/>
                <a:chExt cx="310" cy="148"/>
              </a:xfrm>
            </p:grpSpPr>
            <p:sp>
              <p:nvSpPr>
                <p:cNvPr id="22564" name="Rectangle 36"/>
                <p:cNvSpPr>
                  <a:spLocks noChangeArrowheads="1"/>
                </p:cNvSpPr>
                <p:nvPr/>
              </p:nvSpPr>
              <p:spPr bwMode="auto">
                <a:xfrm rot="16140000">
                  <a:off x="2789" y="246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65" name="Rectangle 37"/>
                <p:cNvSpPr>
                  <a:spLocks noChangeArrowheads="1"/>
                </p:cNvSpPr>
                <p:nvPr/>
              </p:nvSpPr>
              <p:spPr bwMode="auto">
                <a:xfrm rot="16140000">
                  <a:off x="2868" y="246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69" name="Group 41"/>
              <p:cNvGrpSpPr>
                <a:grpSpLocks/>
              </p:cNvGrpSpPr>
              <p:nvPr/>
            </p:nvGrpSpPr>
            <p:grpSpPr bwMode="auto">
              <a:xfrm>
                <a:off x="2742" y="2184"/>
                <a:ext cx="309" cy="147"/>
                <a:chOff x="2742" y="2184"/>
                <a:chExt cx="309" cy="147"/>
              </a:xfrm>
            </p:grpSpPr>
            <p:sp>
              <p:nvSpPr>
                <p:cNvPr id="22567" name="Rectangle 39"/>
                <p:cNvSpPr>
                  <a:spLocks noChangeArrowheads="1"/>
                </p:cNvSpPr>
                <p:nvPr/>
              </p:nvSpPr>
              <p:spPr bwMode="auto">
                <a:xfrm rot="16140000">
                  <a:off x="2785" y="214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68" name="Rectangle 40"/>
                <p:cNvSpPr>
                  <a:spLocks noChangeArrowheads="1"/>
                </p:cNvSpPr>
                <p:nvPr/>
              </p:nvSpPr>
              <p:spPr bwMode="auto">
                <a:xfrm rot="16140000">
                  <a:off x="2863" y="214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72" name="Group 44"/>
              <p:cNvGrpSpPr>
                <a:grpSpLocks/>
              </p:cNvGrpSpPr>
              <p:nvPr/>
            </p:nvGrpSpPr>
            <p:grpSpPr bwMode="auto">
              <a:xfrm>
                <a:off x="2752" y="2807"/>
                <a:ext cx="308" cy="146"/>
                <a:chOff x="2752" y="2807"/>
                <a:chExt cx="308" cy="146"/>
              </a:xfrm>
            </p:grpSpPr>
            <p:sp>
              <p:nvSpPr>
                <p:cNvPr id="22570" name="Rectangle 42"/>
                <p:cNvSpPr>
                  <a:spLocks noChangeArrowheads="1"/>
                </p:cNvSpPr>
                <p:nvPr/>
              </p:nvSpPr>
              <p:spPr bwMode="auto">
                <a:xfrm rot="16140000">
                  <a:off x="2795" y="276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71" name="Rectangle 43"/>
                <p:cNvSpPr>
                  <a:spLocks noChangeArrowheads="1"/>
                </p:cNvSpPr>
                <p:nvPr/>
              </p:nvSpPr>
              <p:spPr bwMode="auto">
                <a:xfrm rot="16140000">
                  <a:off x="2872" y="276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grpSp>
        <p:nvGrpSpPr>
          <p:cNvPr id="22596" name="Group 68"/>
          <p:cNvGrpSpPr>
            <a:grpSpLocks/>
          </p:cNvGrpSpPr>
          <p:nvPr/>
        </p:nvGrpSpPr>
        <p:grpSpPr bwMode="auto">
          <a:xfrm>
            <a:off x="3965575" y="1901825"/>
            <a:ext cx="1708150" cy="839788"/>
            <a:chOff x="1538" y="1198"/>
            <a:chExt cx="1076" cy="529"/>
          </a:xfrm>
        </p:grpSpPr>
        <p:grpSp>
          <p:nvGrpSpPr>
            <p:cNvPr id="22577" name="Group 49"/>
            <p:cNvGrpSpPr>
              <a:grpSpLocks/>
            </p:cNvGrpSpPr>
            <p:nvPr/>
          </p:nvGrpSpPr>
          <p:grpSpPr bwMode="auto">
            <a:xfrm>
              <a:off x="1538" y="1198"/>
              <a:ext cx="1076" cy="529"/>
              <a:chOff x="1538" y="1198"/>
              <a:chExt cx="1076" cy="529"/>
            </a:xfrm>
          </p:grpSpPr>
          <p:sp>
            <p:nvSpPr>
              <p:cNvPr id="22575" name="Freeform 47"/>
              <p:cNvSpPr>
                <a:spLocks/>
              </p:cNvSpPr>
              <p:nvPr/>
            </p:nvSpPr>
            <p:spPr bwMode="auto">
              <a:xfrm>
                <a:off x="2181" y="1438"/>
                <a:ext cx="433" cy="289"/>
              </a:xfrm>
              <a:custGeom>
                <a:avLst/>
                <a:gdLst>
                  <a:gd name="T0" fmla="*/ 0 w 433"/>
                  <a:gd name="T1" fmla="*/ 59 h 289"/>
                  <a:gd name="T2" fmla="*/ 27 w 433"/>
                  <a:gd name="T3" fmla="*/ 25 h 289"/>
                  <a:gd name="T4" fmla="*/ 82 w 433"/>
                  <a:gd name="T5" fmla="*/ 8 h 289"/>
                  <a:gd name="T6" fmla="*/ 146 w 433"/>
                  <a:gd name="T7" fmla="*/ 0 h 289"/>
                  <a:gd name="T8" fmla="*/ 246 w 433"/>
                  <a:gd name="T9" fmla="*/ 1 h 289"/>
                  <a:gd name="T10" fmla="*/ 323 w 433"/>
                  <a:gd name="T11" fmla="*/ 23 h 289"/>
                  <a:gd name="T12" fmla="*/ 384 w 433"/>
                  <a:gd name="T13" fmla="*/ 56 h 289"/>
                  <a:gd name="T14" fmla="*/ 416 w 433"/>
                  <a:gd name="T15" fmla="*/ 88 h 289"/>
                  <a:gd name="T16" fmla="*/ 432 w 433"/>
                  <a:gd name="T17" fmla="*/ 133 h 289"/>
                  <a:gd name="T18" fmla="*/ 424 w 433"/>
                  <a:gd name="T19" fmla="*/ 196 h 289"/>
                  <a:gd name="T20" fmla="*/ 393 w 433"/>
                  <a:gd name="T21" fmla="*/ 252 h 289"/>
                  <a:gd name="T22" fmla="*/ 353 w 433"/>
                  <a:gd name="T23" fmla="*/ 282 h 289"/>
                  <a:gd name="T24" fmla="*/ 310 w 433"/>
                  <a:gd name="T25" fmla="*/ 288 h 289"/>
                  <a:gd name="T26" fmla="*/ 238 w 433"/>
                  <a:gd name="T27" fmla="*/ 279 h 289"/>
                  <a:gd name="T28" fmla="*/ 162 w 433"/>
                  <a:gd name="T29" fmla="*/ 247 h 289"/>
                  <a:gd name="T30" fmla="*/ 90 w 433"/>
                  <a:gd name="T31" fmla="*/ 200 h 289"/>
                  <a:gd name="T32" fmla="*/ 35 w 433"/>
                  <a:gd name="T33" fmla="*/ 147 h 289"/>
                  <a:gd name="T34" fmla="*/ 3 w 433"/>
                  <a:gd name="T35" fmla="*/ 101 h 289"/>
                  <a:gd name="T36" fmla="*/ 0 w 433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3" h="289">
                    <a:moveTo>
                      <a:pt x="0" y="59"/>
                    </a:moveTo>
                    <a:lnTo>
                      <a:pt x="27" y="25"/>
                    </a:lnTo>
                    <a:lnTo>
                      <a:pt x="82" y="8"/>
                    </a:lnTo>
                    <a:lnTo>
                      <a:pt x="146" y="0"/>
                    </a:lnTo>
                    <a:lnTo>
                      <a:pt x="246" y="1"/>
                    </a:lnTo>
                    <a:lnTo>
                      <a:pt x="323" y="23"/>
                    </a:lnTo>
                    <a:lnTo>
                      <a:pt x="384" y="56"/>
                    </a:lnTo>
                    <a:lnTo>
                      <a:pt x="416" y="88"/>
                    </a:lnTo>
                    <a:lnTo>
                      <a:pt x="432" y="133"/>
                    </a:lnTo>
                    <a:lnTo>
                      <a:pt x="424" y="196"/>
                    </a:lnTo>
                    <a:lnTo>
                      <a:pt x="393" y="252"/>
                    </a:lnTo>
                    <a:lnTo>
                      <a:pt x="353" y="282"/>
                    </a:lnTo>
                    <a:lnTo>
                      <a:pt x="310" y="288"/>
                    </a:lnTo>
                    <a:lnTo>
                      <a:pt x="238" y="279"/>
                    </a:lnTo>
                    <a:lnTo>
                      <a:pt x="162" y="247"/>
                    </a:lnTo>
                    <a:lnTo>
                      <a:pt x="90" y="200"/>
                    </a:lnTo>
                    <a:lnTo>
                      <a:pt x="35" y="147"/>
                    </a:lnTo>
                    <a:lnTo>
                      <a:pt x="3" y="101"/>
                    </a:lnTo>
                    <a:lnTo>
                      <a:pt x="0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576" name="Freeform 48"/>
              <p:cNvSpPr>
                <a:spLocks/>
              </p:cNvSpPr>
              <p:nvPr/>
            </p:nvSpPr>
            <p:spPr bwMode="auto">
              <a:xfrm>
                <a:off x="1538" y="1198"/>
                <a:ext cx="434" cy="289"/>
              </a:xfrm>
              <a:custGeom>
                <a:avLst/>
                <a:gdLst>
                  <a:gd name="T0" fmla="*/ 433 w 434"/>
                  <a:gd name="T1" fmla="*/ 228 h 289"/>
                  <a:gd name="T2" fmla="*/ 404 w 434"/>
                  <a:gd name="T3" fmla="*/ 262 h 289"/>
                  <a:gd name="T4" fmla="*/ 350 w 434"/>
                  <a:gd name="T5" fmla="*/ 279 h 289"/>
                  <a:gd name="T6" fmla="*/ 286 w 434"/>
                  <a:gd name="T7" fmla="*/ 288 h 289"/>
                  <a:gd name="T8" fmla="*/ 185 w 434"/>
                  <a:gd name="T9" fmla="*/ 286 h 289"/>
                  <a:gd name="T10" fmla="*/ 108 w 434"/>
                  <a:gd name="T11" fmla="*/ 264 h 289"/>
                  <a:gd name="T12" fmla="*/ 48 w 434"/>
                  <a:gd name="T13" fmla="*/ 232 h 289"/>
                  <a:gd name="T14" fmla="*/ 16 w 434"/>
                  <a:gd name="T15" fmla="*/ 200 h 289"/>
                  <a:gd name="T16" fmla="*/ 0 w 434"/>
                  <a:gd name="T17" fmla="*/ 154 h 289"/>
                  <a:gd name="T18" fmla="*/ 8 w 434"/>
                  <a:gd name="T19" fmla="*/ 91 h 289"/>
                  <a:gd name="T20" fmla="*/ 38 w 434"/>
                  <a:gd name="T21" fmla="*/ 36 h 289"/>
                  <a:gd name="T22" fmla="*/ 78 w 434"/>
                  <a:gd name="T23" fmla="*/ 5 h 289"/>
                  <a:gd name="T24" fmla="*/ 121 w 434"/>
                  <a:gd name="T25" fmla="*/ 0 h 289"/>
                  <a:gd name="T26" fmla="*/ 193 w 434"/>
                  <a:gd name="T27" fmla="*/ 8 h 289"/>
                  <a:gd name="T28" fmla="*/ 270 w 434"/>
                  <a:gd name="T29" fmla="*/ 40 h 289"/>
                  <a:gd name="T30" fmla="*/ 342 w 434"/>
                  <a:gd name="T31" fmla="*/ 88 h 289"/>
                  <a:gd name="T32" fmla="*/ 397 w 434"/>
                  <a:gd name="T33" fmla="*/ 140 h 289"/>
                  <a:gd name="T34" fmla="*/ 429 w 434"/>
                  <a:gd name="T35" fmla="*/ 186 h 289"/>
                  <a:gd name="T36" fmla="*/ 433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433" y="228"/>
                    </a:moveTo>
                    <a:lnTo>
                      <a:pt x="404" y="262"/>
                    </a:lnTo>
                    <a:lnTo>
                      <a:pt x="350" y="279"/>
                    </a:lnTo>
                    <a:lnTo>
                      <a:pt x="286" y="288"/>
                    </a:lnTo>
                    <a:lnTo>
                      <a:pt x="185" y="286"/>
                    </a:lnTo>
                    <a:lnTo>
                      <a:pt x="108" y="264"/>
                    </a:lnTo>
                    <a:lnTo>
                      <a:pt x="48" y="232"/>
                    </a:lnTo>
                    <a:lnTo>
                      <a:pt x="16" y="200"/>
                    </a:lnTo>
                    <a:lnTo>
                      <a:pt x="0" y="154"/>
                    </a:lnTo>
                    <a:lnTo>
                      <a:pt x="8" y="91"/>
                    </a:lnTo>
                    <a:lnTo>
                      <a:pt x="38" y="36"/>
                    </a:lnTo>
                    <a:lnTo>
                      <a:pt x="78" y="5"/>
                    </a:lnTo>
                    <a:lnTo>
                      <a:pt x="121" y="0"/>
                    </a:lnTo>
                    <a:lnTo>
                      <a:pt x="193" y="8"/>
                    </a:lnTo>
                    <a:lnTo>
                      <a:pt x="270" y="40"/>
                    </a:lnTo>
                    <a:lnTo>
                      <a:pt x="342" y="88"/>
                    </a:lnTo>
                    <a:lnTo>
                      <a:pt x="397" y="140"/>
                    </a:lnTo>
                    <a:lnTo>
                      <a:pt x="429" y="186"/>
                    </a:lnTo>
                    <a:lnTo>
                      <a:pt x="433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595" name="Group 67"/>
            <p:cNvGrpSpPr>
              <a:grpSpLocks/>
            </p:cNvGrpSpPr>
            <p:nvPr/>
          </p:nvGrpSpPr>
          <p:grpSpPr bwMode="auto">
            <a:xfrm>
              <a:off x="1736" y="1234"/>
              <a:ext cx="672" cy="455"/>
              <a:chOff x="1736" y="1234"/>
              <a:chExt cx="672" cy="455"/>
            </a:xfrm>
          </p:grpSpPr>
          <p:sp>
            <p:nvSpPr>
              <p:cNvPr id="22578" name="Rectangle 50"/>
              <p:cNvSpPr>
                <a:spLocks noChangeArrowheads="1"/>
              </p:cNvSpPr>
              <p:nvPr/>
            </p:nvSpPr>
            <p:spPr bwMode="auto">
              <a:xfrm rot="1020000" flipH="1">
                <a:off x="2105" y="1375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22579" name="Rectangle 51"/>
              <p:cNvSpPr>
                <a:spLocks noChangeArrowheads="1"/>
              </p:cNvSpPr>
              <p:nvPr/>
            </p:nvSpPr>
            <p:spPr bwMode="auto">
              <a:xfrm rot="1020000" flipH="1">
                <a:off x="1804" y="1285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22582" name="Group 54"/>
              <p:cNvGrpSpPr>
                <a:grpSpLocks/>
              </p:cNvGrpSpPr>
              <p:nvPr/>
            </p:nvGrpSpPr>
            <p:grpSpPr bwMode="auto">
              <a:xfrm>
                <a:off x="2048" y="1329"/>
                <a:ext cx="169" cy="304"/>
                <a:chOff x="2048" y="1329"/>
                <a:chExt cx="169" cy="304"/>
              </a:xfrm>
            </p:grpSpPr>
            <p:sp>
              <p:nvSpPr>
                <p:cNvPr id="22580" name="Rectangle 5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71" y="132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81" name="Rectangle 53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48" y="140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85" name="Group 57"/>
              <p:cNvGrpSpPr>
                <a:grpSpLocks/>
              </p:cNvGrpSpPr>
              <p:nvPr/>
            </p:nvGrpSpPr>
            <p:grpSpPr bwMode="auto">
              <a:xfrm>
                <a:off x="1941" y="1294"/>
                <a:ext cx="168" cy="307"/>
                <a:chOff x="1941" y="1294"/>
                <a:chExt cx="168" cy="307"/>
              </a:xfrm>
            </p:grpSpPr>
            <p:sp>
              <p:nvSpPr>
                <p:cNvPr id="22583" name="Rectangle 5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963" y="129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84" name="Rectangle 5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941" y="137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88" name="Group 60"/>
              <p:cNvGrpSpPr>
                <a:grpSpLocks/>
              </p:cNvGrpSpPr>
              <p:nvPr/>
            </p:nvGrpSpPr>
            <p:grpSpPr bwMode="auto">
              <a:xfrm>
                <a:off x="1996" y="1310"/>
                <a:ext cx="169" cy="308"/>
                <a:chOff x="1996" y="1310"/>
                <a:chExt cx="169" cy="308"/>
              </a:xfrm>
            </p:grpSpPr>
            <p:sp>
              <p:nvSpPr>
                <p:cNvPr id="22586" name="Rectangle 58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19" y="131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87" name="Rectangle 5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996" y="1387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91" name="Group 63"/>
              <p:cNvGrpSpPr>
                <a:grpSpLocks/>
              </p:cNvGrpSpPr>
              <p:nvPr/>
            </p:nvGrpSpPr>
            <p:grpSpPr bwMode="auto">
              <a:xfrm>
                <a:off x="1736" y="1234"/>
                <a:ext cx="170" cy="303"/>
                <a:chOff x="1736" y="1234"/>
                <a:chExt cx="170" cy="303"/>
              </a:xfrm>
            </p:grpSpPr>
            <p:sp>
              <p:nvSpPr>
                <p:cNvPr id="22589" name="Rectangle 61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760" y="123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90" name="Rectangle 6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736" y="130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594" name="Group 66"/>
              <p:cNvGrpSpPr>
                <a:grpSpLocks/>
              </p:cNvGrpSpPr>
              <p:nvPr/>
            </p:nvGrpSpPr>
            <p:grpSpPr bwMode="auto">
              <a:xfrm>
                <a:off x="2241" y="1387"/>
                <a:ext cx="167" cy="302"/>
                <a:chOff x="2241" y="1387"/>
                <a:chExt cx="167" cy="302"/>
              </a:xfrm>
            </p:grpSpPr>
            <p:sp>
              <p:nvSpPr>
                <p:cNvPr id="22592" name="Rectangle 64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262" y="1387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593" name="Rectangle 6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241" y="145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sp>
        <p:nvSpPr>
          <p:cNvPr id="22597" name="Freeform 69"/>
          <p:cNvSpPr>
            <a:spLocks/>
          </p:cNvSpPr>
          <p:nvPr/>
        </p:nvSpPr>
        <p:spPr bwMode="auto">
          <a:xfrm>
            <a:off x="5888038" y="2740025"/>
            <a:ext cx="474662" cy="782638"/>
          </a:xfrm>
          <a:custGeom>
            <a:avLst/>
            <a:gdLst>
              <a:gd name="T0" fmla="*/ 149 w 299"/>
              <a:gd name="T1" fmla="*/ 0 h 493"/>
              <a:gd name="T2" fmla="*/ 104 w 299"/>
              <a:gd name="T3" fmla="*/ 19 h 493"/>
              <a:gd name="T4" fmla="*/ 68 w 299"/>
              <a:gd name="T5" fmla="*/ 69 h 493"/>
              <a:gd name="T6" fmla="*/ 36 w 299"/>
              <a:gd name="T7" fmla="*/ 134 h 493"/>
              <a:gd name="T8" fmla="*/ 4 w 299"/>
              <a:gd name="T9" fmla="*/ 240 h 493"/>
              <a:gd name="T10" fmla="*/ 0 w 299"/>
              <a:gd name="T11" fmla="*/ 328 h 493"/>
              <a:gd name="T12" fmla="*/ 14 w 299"/>
              <a:gd name="T13" fmla="*/ 403 h 493"/>
              <a:gd name="T14" fmla="*/ 36 w 299"/>
              <a:gd name="T15" fmla="*/ 446 h 493"/>
              <a:gd name="T16" fmla="*/ 77 w 299"/>
              <a:gd name="T17" fmla="*/ 478 h 493"/>
              <a:gd name="T18" fmla="*/ 147 w 299"/>
              <a:gd name="T19" fmla="*/ 492 h 493"/>
              <a:gd name="T20" fmla="*/ 216 w 299"/>
              <a:gd name="T21" fmla="*/ 480 h 493"/>
              <a:gd name="T22" fmla="*/ 260 w 299"/>
              <a:gd name="T23" fmla="*/ 446 h 493"/>
              <a:gd name="T24" fmla="*/ 281 w 299"/>
              <a:gd name="T25" fmla="*/ 403 h 493"/>
              <a:gd name="T26" fmla="*/ 298 w 299"/>
              <a:gd name="T27" fmla="*/ 326 h 493"/>
              <a:gd name="T28" fmla="*/ 291 w 299"/>
              <a:gd name="T29" fmla="*/ 235 h 493"/>
              <a:gd name="T30" fmla="*/ 265 w 299"/>
              <a:gd name="T31" fmla="*/ 144 h 493"/>
              <a:gd name="T32" fmla="*/ 229 w 299"/>
              <a:gd name="T33" fmla="*/ 67 h 493"/>
              <a:gd name="T34" fmla="*/ 193 w 299"/>
              <a:gd name="T35" fmla="*/ 19 h 493"/>
              <a:gd name="T36" fmla="*/ 149 w 299"/>
              <a:gd name="T37" fmla="*/ 0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9" h="493">
                <a:moveTo>
                  <a:pt x="149" y="0"/>
                </a:moveTo>
                <a:lnTo>
                  <a:pt x="104" y="19"/>
                </a:lnTo>
                <a:lnTo>
                  <a:pt x="68" y="69"/>
                </a:lnTo>
                <a:lnTo>
                  <a:pt x="36" y="134"/>
                </a:lnTo>
                <a:lnTo>
                  <a:pt x="4" y="240"/>
                </a:lnTo>
                <a:lnTo>
                  <a:pt x="0" y="328"/>
                </a:lnTo>
                <a:lnTo>
                  <a:pt x="14" y="403"/>
                </a:lnTo>
                <a:lnTo>
                  <a:pt x="36" y="446"/>
                </a:lnTo>
                <a:lnTo>
                  <a:pt x="77" y="478"/>
                </a:lnTo>
                <a:lnTo>
                  <a:pt x="147" y="492"/>
                </a:lnTo>
                <a:lnTo>
                  <a:pt x="216" y="480"/>
                </a:lnTo>
                <a:lnTo>
                  <a:pt x="260" y="446"/>
                </a:lnTo>
                <a:lnTo>
                  <a:pt x="281" y="403"/>
                </a:lnTo>
                <a:lnTo>
                  <a:pt x="298" y="326"/>
                </a:lnTo>
                <a:lnTo>
                  <a:pt x="291" y="235"/>
                </a:lnTo>
                <a:lnTo>
                  <a:pt x="265" y="144"/>
                </a:lnTo>
                <a:lnTo>
                  <a:pt x="229" y="67"/>
                </a:lnTo>
                <a:lnTo>
                  <a:pt x="193" y="19"/>
                </a:lnTo>
                <a:lnTo>
                  <a:pt x="149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22598" name="Freeform 70"/>
          <p:cNvSpPr>
            <a:spLocks/>
          </p:cNvSpPr>
          <p:nvPr/>
        </p:nvSpPr>
        <p:spPr bwMode="auto">
          <a:xfrm>
            <a:off x="5341938" y="2355851"/>
            <a:ext cx="762000" cy="506413"/>
          </a:xfrm>
          <a:custGeom>
            <a:avLst/>
            <a:gdLst>
              <a:gd name="T0" fmla="*/ 479 w 480"/>
              <a:gd name="T1" fmla="*/ 250 h 319"/>
              <a:gd name="T2" fmla="*/ 444 w 480"/>
              <a:gd name="T3" fmla="*/ 288 h 319"/>
              <a:gd name="T4" fmla="*/ 387 w 480"/>
              <a:gd name="T5" fmla="*/ 306 h 319"/>
              <a:gd name="T6" fmla="*/ 313 w 480"/>
              <a:gd name="T7" fmla="*/ 318 h 319"/>
              <a:gd name="T8" fmla="*/ 203 w 480"/>
              <a:gd name="T9" fmla="*/ 313 h 319"/>
              <a:gd name="T10" fmla="*/ 119 w 480"/>
              <a:gd name="T11" fmla="*/ 290 h 319"/>
              <a:gd name="T12" fmla="*/ 52 w 480"/>
              <a:gd name="T13" fmla="*/ 254 h 319"/>
              <a:gd name="T14" fmla="*/ 17 w 480"/>
              <a:gd name="T15" fmla="*/ 220 h 319"/>
              <a:gd name="T16" fmla="*/ 0 w 480"/>
              <a:gd name="T17" fmla="*/ 170 h 319"/>
              <a:gd name="T18" fmla="*/ 8 w 480"/>
              <a:gd name="T19" fmla="*/ 101 h 319"/>
              <a:gd name="T20" fmla="*/ 41 w 480"/>
              <a:gd name="T21" fmla="*/ 38 h 319"/>
              <a:gd name="T22" fmla="*/ 87 w 480"/>
              <a:gd name="T23" fmla="*/ 7 h 319"/>
              <a:gd name="T24" fmla="*/ 133 w 480"/>
              <a:gd name="T25" fmla="*/ 0 h 319"/>
              <a:gd name="T26" fmla="*/ 213 w 480"/>
              <a:gd name="T27" fmla="*/ 10 h 319"/>
              <a:gd name="T28" fmla="*/ 296 w 480"/>
              <a:gd name="T29" fmla="*/ 43 h 319"/>
              <a:gd name="T30" fmla="*/ 377 w 480"/>
              <a:gd name="T31" fmla="*/ 96 h 319"/>
              <a:gd name="T32" fmla="*/ 438 w 480"/>
              <a:gd name="T33" fmla="*/ 155 h 319"/>
              <a:gd name="T34" fmla="*/ 473 w 480"/>
              <a:gd name="T35" fmla="*/ 204 h 319"/>
              <a:gd name="T36" fmla="*/ 479 w 480"/>
              <a:gd name="T37" fmla="*/ 25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0" h="319">
                <a:moveTo>
                  <a:pt x="479" y="250"/>
                </a:moveTo>
                <a:lnTo>
                  <a:pt x="444" y="288"/>
                </a:lnTo>
                <a:lnTo>
                  <a:pt x="387" y="306"/>
                </a:lnTo>
                <a:lnTo>
                  <a:pt x="313" y="318"/>
                </a:lnTo>
                <a:lnTo>
                  <a:pt x="203" y="313"/>
                </a:lnTo>
                <a:lnTo>
                  <a:pt x="119" y="290"/>
                </a:lnTo>
                <a:lnTo>
                  <a:pt x="52" y="254"/>
                </a:lnTo>
                <a:lnTo>
                  <a:pt x="17" y="220"/>
                </a:lnTo>
                <a:lnTo>
                  <a:pt x="0" y="170"/>
                </a:lnTo>
                <a:lnTo>
                  <a:pt x="8" y="101"/>
                </a:lnTo>
                <a:lnTo>
                  <a:pt x="41" y="38"/>
                </a:lnTo>
                <a:lnTo>
                  <a:pt x="87" y="7"/>
                </a:lnTo>
                <a:lnTo>
                  <a:pt x="133" y="0"/>
                </a:lnTo>
                <a:lnTo>
                  <a:pt x="213" y="10"/>
                </a:lnTo>
                <a:lnTo>
                  <a:pt x="296" y="43"/>
                </a:lnTo>
                <a:lnTo>
                  <a:pt x="377" y="96"/>
                </a:lnTo>
                <a:lnTo>
                  <a:pt x="438" y="155"/>
                </a:lnTo>
                <a:lnTo>
                  <a:pt x="473" y="204"/>
                </a:lnTo>
                <a:lnTo>
                  <a:pt x="479" y="25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 flipV="1">
            <a:off x="5240339" y="2747963"/>
            <a:ext cx="871537" cy="290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22600" name="Freeform 72"/>
          <p:cNvSpPr>
            <a:spLocks/>
          </p:cNvSpPr>
          <p:nvPr/>
        </p:nvSpPr>
        <p:spPr bwMode="auto">
          <a:xfrm>
            <a:off x="6118226" y="2341563"/>
            <a:ext cx="760413" cy="506412"/>
          </a:xfrm>
          <a:custGeom>
            <a:avLst/>
            <a:gdLst>
              <a:gd name="T0" fmla="*/ 0 w 479"/>
              <a:gd name="T1" fmla="*/ 250 h 319"/>
              <a:gd name="T2" fmla="*/ 34 w 479"/>
              <a:gd name="T3" fmla="*/ 288 h 319"/>
              <a:gd name="T4" fmla="*/ 91 w 479"/>
              <a:gd name="T5" fmla="*/ 306 h 319"/>
              <a:gd name="T6" fmla="*/ 164 w 479"/>
              <a:gd name="T7" fmla="*/ 318 h 319"/>
              <a:gd name="T8" fmla="*/ 274 w 479"/>
              <a:gd name="T9" fmla="*/ 313 h 319"/>
              <a:gd name="T10" fmla="*/ 358 w 479"/>
              <a:gd name="T11" fmla="*/ 290 h 319"/>
              <a:gd name="T12" fmla="*/ 425 w 479"/>
              <a:gd name="T13" fmla="*/ 254 h 319"/>
              <a:gd name="T14" fmla="*/ 460 w 479"/>
              <a:gd name="T15" fmla="*/ 220 h 319"/>
              <a:gd name="T16" fmla="*/ 478 w 479"/>
              <a:gd name="T17" fmla="*/ 170 h 319"/>
              <a:gd name="T18" fmla="*/ 469 w 479"/>
              <a:gd name="T19" fmla="*/ 101 h 319"/>
              <a:gd name="T20" fmla="*/ 436 w 479"/>
              <a:gd name="T21" fmla="*/ 38 h 319"/>
              <a:gd name="T22" fmla="*/ 390 w 479"/>
              <a:gd name="T23" fmla="*/ 7 h 319"/>
              <a:gd name="T24" fmla="*/ 344 w 479"/>
              <a:gd name="T25" fmla="*/ 0 h 319"/>
              <a:gd name="T26" fmla="*/ 265 w 479"/>
              <a:gd name="T27" fmla="*/ 10 h 319"/>
              <a:gd name="T28" fmla="*/ 181 w 479"/>
              <a:gd name="T29" fmla="*/ 43 h 319"/>
              <a:gd name="T30" fmla="*/ 101 w 479"/>
              <a:gd name="T31" fmla="*/ 96 h 319"/>
              <a:gd name="T32" fmla="*/ 40 w 479"/>
              <a:gd name="T33" fmla="*/ 155 h 319"/>
              <a:gd name="T34" fmla="*/ 5 w 479"/>
              <a:gd name="T35" fmla="*/ 204 h 319"/>
              <a:gd name="T36" fmla="*/ 0 w 479"/>
              <a:gd name="T37" fmla="*/ 25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79" h="319">
                <a:moveTo>
                  <a:pt x="0" y="250"/>
                </a:moveTo>
                <a:lnTo>
                  <a:pt x="34" y="288"/>
                </a:lnTo>
                <a:lnTo>
                  <a:pt x="91" y="306"/>
                </a:lnTo>
                <a:lnTo>
                  <a:pt x="164" y="318"/>
                </a:lnTo>
                <a:lnTo>
                  <a:pt x="274" y="313"/>
                </a:lnTo>
                <a:lnTo>
                  <a:pt x="358" y="290"/>
                </a:lnTo>
                <a:lnTo>
                  <a:pt x="425" y="254"/>
                </a:lnTo>
                <a:lnTo>
                  <a:pt x="460" y="220"/>
                </a:lnTo>
                <a:lnTo>
                  <a:pt x="478" y="170"/>
                </a:lnTo>
                <a:lnTo>
                  <a:pt x="469" y="101"/>
                </a:lnTo>
                <a:lnTo>
                  <a:pt x="436" y="38"/>
                </a:lnTo>
                <a:lnTo>
                  <a:pt x="390" y="7"/>
                </a:lnTo>
                <a:lnTo>
                  <a:pt x="344" y="0"/>
                </a:lnTo>
                <a:lnTo>
                  <a:pt x="265" y="10"/>
                </a:lnTo>
                <a:lnTo>
                  <a:pt x="181" y="43"/>
                </a:lnTo>
                <a:lnTo>
                  <a:pt x="101" y="96"/>
                </a:lnTo>
                <a:lnTo>
                  <a:pt x="40" y="155"/>
                </a:lnTo>
                <a:lnTo>
                  <a:pt x="5" y="204"/>
                </a:lnTo>
                <a:lnTo>
                  <a:pt x="0" y="25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22601" name="Freeform 73"/>
          <p:cNvSpPr>
            <a:spLocks/>
          </p:cNvSpPr>
          <p:nvPr/>
        </p:nvSpPr>
        <p:spPr bwMode="auto">
          <a:xfrm>
            <a:off x="5341938" y="2640013"/>
            <a:ext cx="762000" cy="508000"/>
          </a:xfrm>
          <a:custGeom>
            <a:avLst/>
            <a:gdLst>
              <a:gd name="T0" fmla="*/ 479 w 480"/>
              <a:gd name="T1" fmla="*/ 67 h 320"/>
              <a:gd name="T2" fmla="*/ 444 w 480"/>
              <a:gd name="T3" fmla="*/ 29 h 320"/>
              <a:gd name="T4" fmla="*/ 387 w 480"/>
              <a:gd name="T5" fmla="*/ 12 h 320"/>
              <a:gd name="T6" fmla="*/ 313 w 480"/>
              <a:gd name="T7" fmla="*/ 0 h 320"/>
              <a:gd name="T8" fmla="*/ 203 w 480"/>
              <a:gd name="T9" fmla="*/ 4 h 320"/>
              <a:gd name="T10" fmla="*/ 119 w 480"/>
              <a:gd name="T11" fmla="*/ 27 h 320"/>
              <a:gd name="T12" fmla="*/ 52 w 480"/>
              <a:gd name="T13" fmla="*/ 64 h 320"/>
              <a:gd name="T14" fmla="*/ 17 w 480"/>
              <a:gd name="T15" fmla="*/ 97 h 320"/>
              <a:gd name="T16" fmla="*/ 0 w 480"/>
              <a:gd name="T17" fmla="*/ 147 h 320"/>
              <a:gd name="T18" fmla="*/ 8 w 480"/>
              <a:gd name="T19" fmla="*/ 217 h 320"/>
              <a:gd name="T20" fmla="*/ 41 w 480"/>
              <a:gd name="T21" fmla="*/ 280 h 320"/>
              <a:gd name="T22" fmla="*/ 87 w 480"/>
              <a:gd name="T23" fmla="*/ 311 h 320"/>
              <a:gd name="T24" fmla="*/ 133 w 480"/>
              <a:gd name="T25" fmla="*/ 319 h 320"/>
              <a:gd name="T26" fmla="*/ 213 w 480"/>
              <a:gd name="T27" fmla="*/ 308 h 320"/>
              <a:gd name="T28" fmla="*/ 296 w 480"/>
              <a:gd name="T29" fmla="*/ 274 h 320"/>
              <a:gd name="T30" fmla="*/ 377 w 480"/>
              <a:gd name="T31" fmla="*/ 222 h 320"/>
              <a:gd name="T32" fmla="*/ 438 w 480"/>
              <a:gd name="T33" fmla="*/ 163 h 320"/>
              <a:gd name="T34" fmla="*/ 473 w 480"/>
              <a:gd name="T35" fmla="*/ 113 h 320"/>
              <a:gd name="T36" fmla="*/ 479 w 480"/>
              <a:gd name="T37" fmla="*/ 67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0" h="320">
                <a:moveTo>
                  <a:pt x="479" y="67"/>
                </a:moveTo>
                <a:lnTo>
                  <a:pt x="444" y="29"/>
                </a:lnTo>
                <a:lnTo>
                  <a:pt x="387" y="12"/>
                </a:lnTo>
                <a:lnTo>
                  <a:pt x="313" y="0"/>
                </a:lnTo>
                <a:lnTo>
                  <a:pt x="203" y="4"/>
                </a:lnTo>
                <a:lnTo>
                  <a:pt x="119" y="27"/>
                </a:lnTo>
                <a:lnTo>
                  <a:pt x="52" y="64"/>
                </a:lnTo>
                <a:lnTo>
                  <a:pt x="17" y="97"/>
                </a:lnTo>
                <a:lnTo>
                  <a:pt x="0" y="147"/>
                </a:lnTo>
                <a:lnTo>
                  <a:pt x="8" y="217"/>
                </a:lnTo>
                <a:lnTo>
                  <a:pt x="41" y="280"/>
                </a:lnTo>
                <a:lnTo>
                  <a:pt x="87" y="311"/>
                </a:lnTo>
                <a:lnTo>
                  <a:pt x="133" y="319"/>
                </a:lnTo>
                <a:lnTo>
                  <a:pt x="213" y="308"/>
                </a:lnTo>
                <a:lnTo>
                  <a:pt x="296" y="274"/>
                </a:lnTo>
                <a:lnTo>
                  <a:pt x="377" y="222"/>
                </a:lnTo>
                <a:lnTo>
                  <a:pt x="438" y="163"/>
                </a:lnTo>
                <a:lnTo>
                  <a:pt x="473" y="113"/>
                </a:lnTo>
                <a:lnTo>
                  <a:pt x="479" y="67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6111876" y="2752725"/>
            <a:ext cx="873125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22603" name="Freeform 75"/>
          <p:cNvSpPr>
            <a:spLocks/>
          </p:cNvSpPr>
          <p:nvPr/>
        </p:nvSpPr>
        <p:spPr bwMode="auto">
          <a:xfrm>
            <a:off x="6118226" y="2659063"/>
            <a:ext cx="760413" cy="506412"/>
          </a:xfrm>
          <a:custGeom>
            <a:avLst/>
            <a:gdLst>
              <a:gd name="T0" fmla="*/ 0 w 479"/>
              <a:gd name="T1" fmla="*/ 67 h 319"/>
              <a:gd name="T2" fmla="*/ 34 w 479"/>
              <a:gd name="T3" fmla="*/ 29 h 319"/>
              <a:gd name="T4" fmla="*/ 91 w 479"/>
              <a:gd name="T5" fmla="*/ 11 h 319"/>
              <a:gd name="T6" fmla="*/ 164 w 479"/>
              <a:gd name="T7" fmla="*/ 0 h 319"/>
              <a:gd name="T8" fmla="*/ 274 w 479"/>
              <a:gd name="T9" fmla="*/ 4 h 319"/>
              <a:gd name="T10" fmla="*/ 358 w 479"/>
              <a:gd name="T11" fmla="*/ 27 h 319"/>
              <a:gd name="T12" fmla="*/ 425 w 479"/>
              <a:gd name="T13" fmla="*/ 63 h 319"/>
              <a:gd name="T14" fmla="*/ 460 w 479"/>
              <a:gd name="T15" fmla="*/ 97 h 319"/>
              <a:gd name="T16" fmla="*/ 478 w 479"/>
              <a:gd name="T17" fmla="*/ 147 h 319"/>
              <a:gd name="T18" fmla="*/ 469 w 479"/>
              <a:gd name="T19" fmla="*/ 216 h 319"/>
              <a:gd name="T20" fmla="*/ 436 w 479"/>
              <a:gd name="T21" fmla="*/ 279 h 319"/>
              <a:gd name="T22" fmla="*/ 390 w 479"/>
              <a:gd name="T23" fmla="*/ 310 h 319"/>
              <a:gd name="T24" fmla="*/ 344 w 479"/>
              <a:gd name="T25" fmla="*/ 318 h 319"/>
              <a:gd name="T26" fmla="*/ 265 w 479"/>
              <a:gd name="T27" fmla="*/ 307 h 319"/>
              <a:gd name="T28" fmla="*/ 181 w 479"/>
              <a:gd name="T29" fmla="*/ 274 h 319"/>
              <a:gd name="T30" fmla="*/ 101 w 479"/>
              <a:gd name="T31" fmla="*/ 221 h 319"/>
              <a:gd name="T32" fmla="*/ 40 w 479"/>
              <a:gd name="T33" fmla="*/ 162 h 319"/>
              <a:gd name="T34" fmla="*/ 5 w 479"/>
              <a:gd name="T35" fmla="*/ 113 h 319"/>
              <a:gd name="T36" fmla="*/ 0 w 479"/>
              <a:gd name="T37" fmla="*/ 67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79" h="319">
                <a:moveTo>
                  <a:pt x="0" y="67"/>
                </a:moveTo>
                <a:lnTo>
                  <a:pt x="34" y="29"/>
                </a:lnTo>
                <a:lnTo>
                  <a:pt x="91" y="11"/>
                </a:lnTo>
                <a:lnTo>
                  <a:pt x="164" y="0"/>
                </a:lnTo>
                <a:lnTo>
                  <a:pt x="274" y="4"/>
                </a:lnTo>
                <a:lnTo>
                  <a:pt x="358" y="27"/>
                </a:lnTo>
                <a:lnTo>
                  <a:pt x="425" y="63"/>
                </a:lnTo>
                <a:lnTo>
                  <a:pt x="460" y="97"/>
                </a:lnTo>
                <a:lnTo>
                  <a:pt x="478" y="147"/>
                </a:lnTo>
                <a:lnTo>
                  <a:pt x="469" y="216"/>
                </a:lnTo>
                <a:lnTo>
                  <a:pt x="436" y="279"/>
                </a:lnTo>
                <a:lnTo>
                  <a:pt x="390" y="310"/>
                </a:lnTo>
                <a:lnTo>
                  <a:pt x="344" y="318"/>
                </a:lnTo>
                <a:lnTo>
                  <a:pt x="265" y="307"/>
                </a:lnTo>
                <a:lnTo>
                  <a:pt x="181" y="274"/>
                </a:lnTo>
                <a:lnTo>
                  <a:pt x="101" y="221"/>
                </a:lnTo>
                <a:lnTo>
                  <a:pt x="40" y="162"/>
                </a:lnTo>
                <a:lnTo>
                  <a:pt x="5" y="113"/>
                </a:lnTo>
                <a:lnTo>
                  <a:pt x="0" y="67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22604" name="Freeform 76"/>
          <p:cNvSpPr>
            <a:spLocks/>
          </p:cNvSpPr>
          <p:nvPr/>
        </p:nvSpPr>
        <p:spPr bwMode="auto">
          <a:xfrm>
            <a:off x="5888038" y="1949450"/>
            <a:ext cx="474662" cy="782638"/>
          </a:xfrm>
          <a:custGeom>
            <a:avLst/>
            <a:gdLst>
              <a:gd name="T0" fmla="*/ 148 w 299"/>
              <a:gd name="T1" fmla="*/ 492 h 493"/>
              <a:gd name="T2" fmla="*/ 193 w 299"/>
              <a:gd name="T3" fmla="*/ 472 h 493"/>
              <a:gd name="T4" fmla="*/ 229 w 299"/>
              <a:gd name="T5" fmla="*/ 422 h 493"/>
              <a:gd name="T6" fmla="*/ 261 w 299"/>
              <a:gd name="T7" fmla="*/ 357 h 493"/>
              <a:gd name="T8" fmla="*/ 293 w 299"/>
              <a:gd name="T9" fmla="*/ 252 h 493"/>
              <a:gd name="T10" fmla="*/ 298 w 299"/>
              <a:gd name="T11" fmla="*/ 163 h 493"/>
              <a:gd name="T12" fmla="*/ 283 w 299"/>
              <a:gd name="T13" fmla="*/ 88 h 493"/>
              <a:gd name="T14" fmla="*/ 261 w 299"/>
              <a:gd name="T15" fmla="*/ 45 h 493"/>
              <a:gd name="T16" fmla="*/ 220 w 299"/>
              <a:gd name="T17" fmla="*/ 13 h 493"/>
              <a:gd name="T18" fmla="*/ 150 w 299"/>
              <a:gd name="T19" fmla="*/ 0 h 493"/>
              <a:gd name="T20" fmla="*/ 81 w 299"/>
              <a:gd name="T21" fmla="*/ 12 h 493"/>
              <a:gd name="T22" fmla="*/ 37 w 299"/>
              <a:gd name="T23" fmla="*/ 45 h 493"/>
              <a:gd name="T24" fmla="*/ 16 w 299"/>
              <a:gd name="T25" fmla="*/ 88 h 493"/>
              <a:gd name="T26" fmla="*/ 0 w 299"/>
              <a:gd name="T27" fmla="*/ 165 h 493"/>
              <a:gd name="T28" fmla="*/ 6 w 299"/>
              <a:gd name="T29" fmla="*/ 256 h 493"/>
              <a:gd name="T30" fmla="*/ 32 w 299"/>
              <a:gd name="T31" fmla="*/ 348 h 493"/>
              <a:gd name="T32" fmla="*/ 68 w 299"/>
              <a:gd name="T33" fmla="*/ 424 h 493"/>
              <a:gd name="T34" fmla="*/ 104 w 299"/>
              <a:gd name="T35" fmla="*/ 472 h 493"/>
              <a:gd name="T36" fmla="*/ 148 w 299"/>
              <a:gd name="T37" fmla="*/ 492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9" h="493">
                <a:moveTo>
                  <a:pt x="148" y="492"/>
                </a:moveTo>
                <a:lnTo>
                  <a:pt x="193" y="472"/>
                </a:lnTo>
                <a:lnTo>
                  <a:pt x="229" y="422"/>
                </a:lnTo>
                <a:lnTo>
                  <a:pt x="261" y="357"/>
                </a:lnTo>
                <a:lnTo>
                  <a:pt x="293" y="252"/>
                </a:lnTo>
                <a:lnTo>
                  <a:pt x="298" y="163"/>
                </a:lnTo>
                <a:lnTo>
                  <a:pt x="283" y="88"/>
                </a:lnTo>
                <a:lnTo>
                  <a:pt x="261" y="45"/>
                </a:lnTo>
                <a:lnTo>
                  <a:pt x="220" y="13"/>
                </a:lnTo>
                <a:lnTo>
                  <a:pt x="150" y="0"/>
                </a:lnTo>
                <a:lnTo>
                  <a:pt x="81" y="12"/>
                </a:lnTo>
                <a:lnTo>
                  <a:pt x="37" y="45"/>
                </a:lnTo>
                <a:lnTo>
                  <a:pt x="16" y="88"/>
                </a:lnTo>
                <a:lnTo>
                  <a:pt x="0" y="165"/>
                </a:lnTo>
                <a:lnTo>
                  <a:pt x="6" y="256"/>
                </a:lnTo>
                <a:lnTo>
                  <a:pt x="32" y="348"/>
                </a:lnTo>
                <a:lnTo>
                  <a:pt x="68" y="424"/>
                </a:lnTo>
                <a:lnTo>
                  <a:pt x="104" y="472"/>
                </a:lnTo>
                <a:lnTo>
                  <a:pt x="148" y="492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22626" name="Group 98"/>
          <p:cNvGrpSpPr>
            <a:grpSpLocks/>
          </p:cNvGrpSpPr>
          <p:nvPr/>
        </p:nvGrpSpPr>
        <p:grpSpPr bwMode="auto">
          <a:xfrm>
            <a:off x="3935413" y="2762250"/>
            <a:ext cx="1708150" cy="839788"/>
            <a:chOff x="1519" y="1740"/>
            <a:chExt cx="1076" cy="529"/>
          </a:xfrm>
        </p:grpSpPr>
        <p:grpSp>
          <p:nvGrpSpPr>
            <p:cNvPr id="22607" name="Group 79"/>
            <p:cNvGrpSpPr>
              <a:grpSpLocks/>
            </p:cNvGrpSpPr>
            <p:nvPr/>
          </p:nvGrpSpPr>
          <p:grpSpPr bwMode="auto">
            <a:xfrm>
              <a:off x="1519" y="1740"/>
              <a:ext cx="1076" cy="529"/>
              <a:chOff x="1519" y="1740"/>
              <a:chExt cx="1076" cy="529"/>
            </a:xfrm>
          </p:grpSpPr>
          <p:sp>
            <p:nvSpPr>
              <p:cNvPr id="22605" name="Freeform 77"/>
              <p:cNvSpPr>
                <a:spLocks/>
              </p:cNvSpPr>
              <p:nvPr/>
            </p:nvSpPr>
            <p:spPr bwMode="auto">
              <a:xfrm>
                <a:off x="1519" y="1980"/>
                <a:ext cx="434" cy="289"/>
              </a:xfrm>
              <a:custGeom>
                <a:avLst/>
                <a:gdLst>
                  <a:gd name="T0" fmla="*/ 433 w 434"/>
                  <a:gd name="T1" fmla="*/ 59 h 289"/>
                  <a:gd name="T2" fmla="*/ 404 w 434"/>
                  <a:gd name="T3" fmla="*/ 25 h 289"/>
                  <a:gd name="T4" fmla="*/ 350 w 434"/>
                  <a:gd name="T5" fmla="*/ 8 h 289"/>
                  <a:gd name="T6" fmla="*/ 286 w 434"/>
                  <a:gd name="T7" fmla="*/ 0 h 289"/>
                  <a:gd name="T8" fmla="*/ 185 w 434"/>
                  <a:gd name="T9" fmla="*/ 1 h 289"/>
                  <a:gd name="T10" fmla="*/ 108 w 434"/>
                  <a:gd name="T11" fmla="*/ 23 h 289"/>
                  <a:gd name="T12" fmla="*/ 48 w 434"/>
                  <a:gd name="T13" fmla="*/ 56 h 289"/>
                  <a:gd name="T14" fmla="*/ 16 w 434"/>
                  <a:gd name="T15" fmla="*/ 88 h 289"/>
                  <a:gd name="T16" fmla="*/ 0 w 434"/>
                  <a:gd name="T17" fmla="*/ 133 h 289"/>
                  <a:gd name="T18" fmla="*/ 8 w 434"/>
                  <a:gd name="T19" fmla="*/ 196 h 289"/>
                  <a:gd name="T20" fmla="*/ 38 w 434"/>
                  <a:gd name="T21" fmla="*/ 252 h 289"/>
                  <a:gd name="T22" fmla="*/ 78 w 434"/>
                  <a:gd name="T23" fmla="*/ 282 h 289"/>
                  <a:gd name="T24" fmla="*/ 121 w 434"/>
                  <a:gd name="T25" fmla="*/ 288 h 289"/>
                  <a:gd name="T26" fmla="*/ 193 w 434"/>
                  <a:gd name="T27" fmla="*/ 279 h 289"/>
                  <a:gd name="T28" fmla="*/ 270 w 434"/>
                  <a:gd name="T29" fmla="*/ 247 h 289"/>
                  <a:gd name="T30" fmla="*/ 342 w 434"/>
                  <a:gd name="T31" fmla="*/ 200 h 289"/>
                  <a:gd name="T32" fmla="*/ 397 w 434"/>
                  <a:gd name="T33" fmla="*/ 147 h 289"/>
                  <a:gd name="T34" fmla="*/ 429 w 434"/>
                  <a:gd name="T35" fmla="*/ 101 h 289"/>
                  <a:gd name="T36" fmla="*/ 433 w 434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433" y="59"/>
                    </a:moveTo>
                    <a:lnTo>
                      <a:pt x="404" y="25"/>
                    </a:lnTo>
                    <a:lnTo>
                      <a:pt x="350" y="8"/>
                    </a:lnTo>
                    <a:lnTo>
                      <a:pt x="286" y="0"/>
                    </a:lnTo>
                    <a:lnTo>
                      <a:pt x="185" y="1"/>
                    </a:lnTo>
                    <a:lnTo>
                      <a:pt x="108" y="23"/>
                    </a:lnTo>
                    <a:lnTo>
                      <a:pt x="48" y="56"/>
                    </a:lnTo>
                    <a:lnTo>
                      <a:pt x="16" y="88"/>
                    </a:lnTo>
                    <a:lnTo>
                      <a:pt x="0" y="133"/>
                    </a:lnTo>
                    <a:lnTo>
                      <a:pt x="8" y="196"/>
                    </a:lnTo>
                    <a:lnTo>
                      <a:pt x="38" y="252"/>
                    </a:lnTo>
                    <a:lnTo>
                      <a:pt x="78" y="282"/>
                    </a:lnTo>
                    <a:lnTo>
                      <a:pt x="121" y="288"/>
                    </a:lnTo>
                    <a:lnTo>
                      <a:pt x="193" y="279"/>
                    </a:lnTo>
                    <a:lnTo>
                      <a:pt x="270" y="247"/>
                    </a:lnTo>
                    <a:lnTo>
                      <a:pt x="342" y="200"/>
                    </a:lnTo>
                    <a:lnTo>
                      <a:pt x="397" y="147"/>
                    </a:lnTo>
                    <a:lnTo>
                      <a:pt x="429" y="101"/>
                    </a:lnTo>
                    <a:lnTo>
                      <a:pt x="433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auto">
              <a:xfrm>
                <a:off x="2161" y="1740"/>
                <a:ext cx="434" cy="289"/>
              </a:xfrm>
              <a:custGeom>
                <a:avLst/>
                <a:gdLst>
                  <a:gd name="T0" fmla="*/ 0 w 434"/>
                  <a:gd name="T1" fmla="*/ 228 h 289"/>
                  <a:gd name="T2" fmla="*/ 28 w 434"/>
                  <a:gd name="T3" fmla="*/ 262 h 289"/>
                  <a:gd name="T4" fmla="*/ 82 w 434"/>
                  <a:gd name="T5" fmla="*/ 279 h 289"/>
                  <a:gd name="T6" fmla="*/ 146 w 434"/>
                  <a:gd name="T7" fmla="*/ 288 h 289"/>
                  <a:gd name="T8" fmla="*/ 247 w 434"/>
                  <a:gd name="T9" fmla="*/ 286 h 289"/>
                  <a:gd name="T10" fmla="*/ 324 w 434"/>
                  <a:gd name="T11" fmla="*/ 264 h 289"/>
                  <a:gd name="T12" fmla="*/ 384 w 434"/>
                  <a:gd name="T13" fmla="*/ 232 h 289"/>
                  <a:gd name="T14" fmla="*/ 416 w 434"/>
                  <a:gd name="T15" fmla="*/ 200 h 289"/>
                  <a:gd name="T16" fmla="*/ 433 w 434"/>
                  <a:gd name="T17" fmla="*/ 154 h 289"/>
                  <a:gd name="T18" fmla="*/ 424 w 434"/>
                  <a:gd name="T19" fmla="*/ 91 h 289"/>
                  <a:gd name="T20" fmla="*/ 394 w 434"/>
                  <a:gd name="T21" fmla="*/ 36 h 289"/>
                  <a:gd name="T22" fmla="*/ 354 w 434"/>
                  <a:gd name="T23" fmla="*/ 5 h 289"/>
                  <a:gd name="T24" fmla="*/ 311 w 434"/>
                  <a:gd name="T25" fmla="*/ 0 h 289"/>
                  <a:gd name="T26" fmla="*/ 239 w 434"/>
                  <a:gd name="T27" fmla="*/ 8 h 289"/>
                  <a:gd name="T28" fmla="*/ 162 w 434"/>
                  <a:gd name="T29" fmla="*/ 40 h 289"/>
                  <a:gd name="T30" fmla="*/ 90 w 434"/>
                  <a:gd name="T31" fmla="*/ 88 h 289"/>
                  <a:gd name="T32" fmla="*/ 35 w 434"/>
                  <a:gd name="T33" fmla="*/ 140 h 289"/>
                  <a:gd name="T34" fmla="*/ 3 w 434"/>
                  <a:gd name="T35" fmla="*/ 186 h 289"/>
                  <a:gd name="T36" fmla="*/ 0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0" y="228"/>
                    </a:moveTo>
                    <a:lnTo>
                      <a:pt x="28" y="262"/>
                    </a:lnTo>
                    <a:lnTo>
                      <a:pt x="82" y="279"/>
                    </a:lnTo>
                    <a:lnTo>
                      <a:pt x="146" y="288"/>
                    </a:lnTo>
                    <a:lnTo>
                      <a:pt x="247" y="286"/>
                    </a:lnTo>
                    <a:lnTo>
                      <a:pt x="324" y="264"/>
                    </a:lnTo>
                    <a:lnTo>
                      <a:pt x="384" y="232"/>
                    </a:lnTo>
                    <a:lnTo>
                      <a:pt x="416" y="200"/>
                    </a:lnTo>
                    <a:lnTo>
                      <a:pt x="433" y="154"/>
                    </a:lnTo>
                    <a:lnTo>
                      <a:pt x="424" y="91"/>
                    </a:lnTo>
                    <a:lnTo>
                      <a:pt x="394" y="36"/>
                    </a:lnTo>
                    <a:lnTo>
                      <a:pt x="354" y="5"/>
                    </a:lnTo>
                    <a:lnTo>
                      <a:pt x="311" y="0"/>
                    </a:lnTo>
                    <a:lnTo>
                      <a:pt x="239" y="8"/>
                    </a:lnTo>
                    <a:lnTo>
                      <a:pt x="162" y="40"/>
                    </a:lnTo>
                    <a:lnTo>
                      <a:pt x="90" y="88"/>
                    </a:lnTo>
                    <a:lnTo>
                      <a:pt x="35" y="140"/>
                    </a:lnTo>
                    <a:lnTo>
                      <a:pt x="3" y="186"/>
                    </a:lnTo>
                    <a:lnTo>
                      <a:pt x="0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625" name="Group 97"/>
            <p:cNvGrpSpPr>
              <a:grpSpLocks/>
            </p:cNvGrpSpPr>
            <p:nvPr/>
          </p:nvGrpSpPr>
          <p:grpSpPr bwMode="auto">
            <a:xfrm>
              <a:off x="1723" y="1776"/>
              <a:ext cx="671" cy="456"/>
              <a:chOff x="1723" y="1776"/>
              <a:chExt cx="671" cy="456"/>
            </a:xfrm>
          </p:grpSpPr>
          <p:sp>
            <p:nvSpPr>
              <p:cNvPr id="22608" name="Rectangle 80"/>
              <p:cNvSpPr>
                <a:spLocks noChangeArrowheads="1"/>
              </p:cNvSpPr>
              <p:nvPr/>
            </p:nvSpPr>
            <p:spPr bwMode="auto">
              <a:xfrm rot="20580000">
                <a:off x="1795" y="1917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22609" name="Rectangle 81"/>
              <p:cNvSpPr>
                <a:spLocks noChangeArrowheads="1"/>
              </p:cNvSpPr>
              <p:nvPr/>
            </p:nvSpPr>
            <p:spPr bwMode="auto">
              <a:xfrm rot="20580000">
                <a:off x="2096" y="1827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22612" name="Group 84"/>
              <p:cNvGrpSpPr>
                <a:grpSpLocks/>
              </p:cNvGrpSpPr>
              <p:nvPr/>
            </p:nvGrpSpPr>
            <p:grpSpPr bwMode="auto">
              <a:xfrm>
                <a:off x="1914" y="1871"/>
                <a:ext cx="169" cy="305"/>
                <a:chOff x="1914" y="1871"/>
                <a:chExt cx="169" cy="305"/>
              </a:xfrm>
            </p:grpSpPr>
            <p:sp>
              <p:nvSpPr>
                <p:cNvPr id="22610" name="Rectangle 82"/>
                <p:cNvSpPr>
                  <a:spLocks noChangeArrowheads="1"/>
                </p:cNvSpPr>
                <p:nvPr/>
              </p:nvSpPr>
              <p:spPr bwMode="auto">
                <a:xfrm rot="20580000">
                  <a:off x="1914" y="187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11" name="Rectangle 83"/>
                <p:cNvSpPr>
                  <a:spLocks noChangeArrowheads="1"/>
                </p:cNvSpPr>
                <p:nvPr/>
              </p:nvSpPr>
              <p:spPr bwMode="auto">
                <a:xfrm rot="20580000">
                  <a:off x="1937" y="194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15" name="Group 87"/>
              <p:cNvGrpSpPr>
                <a:grpSpLocks/>
              </p:cNvGrpSpPr>
              <p:nvPr/>
            </p:nvGrpSpPr>
            <p:grpSpPr bwMode="auto">
              <a:xfrm>
                <a:off x="2022" y="1836"/>
                <a:ext cx="168" cy="307"/>
                <a:chOff x="2022" y="1836"/>
                <a:chExt cx="168" cy="307"/>
              </a:xfrm>
            </p:grpSpPr>
            <p:sp>
              <p:nvSpPr>
                <p:cNvPr id="22613" name="Rectangle 85"/>
                <p:cNvSpPr>
                  <a:spLocks noChangeArrowheads="1"/>
                </p:cNvSpPr>
                <p:nvPr/>
              </p:nvSpPr>
              <p:spPr bwMode="auto">
                <a:xfrm rot="20580000">
                  <a:off x="2022" y="183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14" name="Rectangle 86"/>
                <p:cNvSpPr>
                  <a:spLocks noChangeArrowheads="1"/>
                </p:cNvSpPr>
                <p:nvPr/>
              </p:nvSpPr>
              <p:spPr bwMode="auto">
                <a:xfrm rot="20580000">
                  <a:off x="2044" y="191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18" name="Group 90"/>
              <p:cNvGrpSpPr>
                <a:grpSpLocks/>
              </p:cNvGrpSpPr>
              <p:nvPr/>
            </p:nvGrpSpPr>
            <p:grpSpPr bwMode="auto">
              <a:xfrm>
                <a:off x="1966" y="1853"/>
                <a:ext cx="169" cy="307"/>
                <a:chOff x="1966" y="1853"/>
                <a:chExt cx="169" cy="307"/>
              </a:xfrm>
            </p:grpSpPr>
            <p:sp>
              <p:nvSpPr>
                <p:cNvPr id="22616" name="Rectangle 88"/>
                <p:cNvSpPr>
                  <a:spLocks noChangeArrowheads="1"/>
                </p:cNvSpPr>
                <p:nvPr/>
              </p:nvSpPr>
              <p:spPr bwMode="auto">
                <a:xfrm rot="20580000">
                  <a:off x="1966" y="185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17" name="Rectangle 89"/>
                <p:cNvSpPr>
                  <a:spLocks noChangeArrowheads="1"/>
                </p:cNvSpPr>
                <p:nvPr/>
              </p:nvSpPr>
              <p:spPr bwMode="auto">
                <a:xfrm rot="20580000">
                  <a:off x="1989" y="192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21" name="Group 93"/>
              <p:cNvGrpSpPr>
                <a:grpSpLocks/>
              </p:cNvGrpSpPr>
              <p:nvPr/>
            </p:nvGrpSpPr>
            <p:grpSpPr bwMode="auto">
              <a:xfrm>
                <a:off x="2225" y="1776"/>
                <a:ext cx="169" cy="303"/>
                <a:chOff x="2225" y="1776"/>
                <a:chExt cx="169" cy="303"/>
              </a:xfrm>
            </p:grpSpPr>
            <p:sp>
              <p:nvSpPr>
                <p:cNvPr id="22619" name="Rectangle 91"/>
                <p:cNvSpPr>
                  <a:spLocks noChangeArrowheads="1"/>
                </p:cNvSpPr>
                <p:nvPr/>
              </p:nvSpPr>
              <p:spPr bwMode="auto">
                <a:xfrm rot="20580000">
                  <a:off x="2225" y="177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20" name="Rectangle 92"/>
                <p:cNvSpPr>
                  <a:spLocks noChangeArrowheads="1"/>
                </p:cNvSpPr>
                <p:nvPr/>
              </p:nvSpPr>
              <p:spPr bwMode="auto">
                <a:xfrm rot="20580000">
                  <a:off x="2248" y="184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24" name="Group 96"/>
              <p:cNvGrpSpPr>
                <a:grpSpLocks/>
              </p:cNvGrpSpPr>
              <p:nvPr/>
            </p:nvGrpSpPr>
            <p:grpSpPr bwMode="auto">
              <a:xfrm>
                <a:off x="1723" y="1929"/>
                <a:ext cx="167" cy="303"/>
                <a:chOff x="1723" y="1929"/>
                <a:chExt cx="167" cy="303"/>
              </a:xfrm>
            </p:grpSpPr>
            <p:sp>
              <p:nvSpPr>
                <p:cNvPr id="22622" name="Rectangle 94"/>
                <p:cNvSpPr>
                  <a:spLocks noChangeArrowheads="1"/>
                </p:cNvSpPr>
                <p:nvPr/>
              </p:nvSpPr>
              <p:spPr bwMode="auto">
                <a:xfrm rot="20580000">
                  <a:off x="1723" y="192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23" name="Rectangle 95"/>
                <p:cNvSpPr>
                  <a:spLocks noChangeArrowheads="1"/>
                </p:cNvSpPr>
                <p:nvPr/>
              </p:nvSpPr>
              <p:spPr bwMode="auto">
                <a:xfrm rot="20580000">
                  <a:off x="1744" y="200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grpSp>
        <p:nvGrpSpPr>
          <p:cNvPr id="22648" name="Group 120"/>
          <p:cNvGrpSpPr>
            <a:grpSpLocks/>
          </p:cNvGrpSpPr>
          <p:nvPr/>
        </p:nvGrpSpPr>
        <p:grpSpPr bwMode="auto">
          <a:xfrm>
            <a:off x="5876921" y="522289"/>
            <a:ext cx="504824" cy="1768475"/>
            <a:chOff x="2742" y="329"/>
            <a:chExt cx="318" cy="1114"/>
          </a:xfrm>
        </p:grpSpPr>
        <p:grpSp>
          <p:nvGrpSpPr>
            <p:cNvPr id="22629" name="Group 101"/>
            <p:cNvGrpSpPr>
              <a:grpSpLocks/>
            </p:cNvGrpSpPr>
            <p:nvPr/>
          </p:nvGrpSpPr>
          <p:grpSpPr bwMode="auto">
            <a:xfrm>
              <a:off x="2764" y="329"/>
              <a:ext cx="274" cy="1114"/>
              <a:chOff x="2764" y="329"/>
              <a:chExt cx="274" cy="1114"/>
            </a:xfrm>
          </p:grpSpPr>
          <p:sp>
            <p:nvSpPr>
              <p:cNvPr id="22627" name="Freeform 99"/>
              <p:cNvSpPr>
                <a:spLocks/>
              </p:cNvSpPr>
              <p:nvPr/>
            </p:nvSpPr>
            <p:spPr bwMode="auto">
              <a:xfrm>
                <a:off x="2767" y="995"/>
                <a:ext cx="271" cy="448"/>
              </a:xfrm>
              <a:custGeom>
                <a:avLst/>
                <a:gdLst>
                  <a:gd name="T0" fmla="*/ 134 w 271"/>
                  <a:gd name="T1" fmla="*/ 0 h 448"/>
                  <a:gd name="T2" fmla="*/ 94 w 271"/>
                  <a:gd name="T3" fmla="*/ 16 h 448"/>
                  <a:gd name="T4" fmla="*/ 61 w 271"/>
                  <a:gd name="T5" fmla="*/ 63 h 448"/>
                  <a:gd name="T6" fmla="*/ 32 w 271"/>
                  <a:gd name="T7" fmla="*/ 120 h 448"/>
                  <a:gd name="T8" fmla="*/ 3 w 271"/>
                  <a:gd name="T9" fmla="*/ 217 h 448"/>
                  <a:gd name="T10" fmla="*/ 0 w 271"/>
                  <a:gd name="T11" fmla="*/ 297 h 448"/>
                  <a:gd name="T12" fmla="*/ 12 w 271"/>
                  <a:gd name="T13" fmla="*/ 365 h 448"/>
                  <a:gd name="T14" fmla="*/ 33 w 271"/>
                  <a:gd name="T15" fmla="*/ 406 h 448"/>
                  <a:gd name="T16" fmla="*/ 71 w 271"/>
                  <a:gd name="T17" fmla="*/ 434 h 448"/>
                  <a:gd name="T18" fmla="*/ 134 w 271"/>
                  <a:gd name="T19" fmla="*/ 447 h 448"/>
                  <a:gd name="T20" fmla="*/ 195 w 271"/>
                  <a:gd name="T21" fmla="*/ 435 h 448"/>
                  <a:gd name="T22" fmla="*/ 237 w 271"/>
                  <a:gd name="T23" fmla="*/ 406 h 448"/>
                  <a:gd name="T24" fmla="*/ 255 w 271"/>
                  <a:gd name="T25" fmla="*/ 367 h 448"/>
                  <a:gd name="T26" fmla="*/ 270 w 271"/>
                  <a:gd name="T27" fmla="*/ 296 h 448"/>
                  <a:gd name="T28" fmla="*/ 262 w 271"/>
                  <a:gd name="T29" fmla="*/ 213 h 448"/>
                  <a:gd name="T30" fmla="*/ 240 w 271"/>
                  <a:gd name="T31" fmla="*/ 129 h 448"/>
                  <a:gd name="T32" fmla="*/ 206 w 271"/>
                  <a:gd name="T33" fmla="*/ 60 h 448"/>
                  <a:gd name="T34" fmla="*/ 174 w 271"/>
                  <a:gd name="T35" fmla="*/ 16 h 448"/>
                  <a:gd name="T36" fmla="*/ 134 w 271"/>
                  <a:gd name="T3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1" h="448">
                    <a:moveTo>
                      <a:pt x="134" y="0"/>
                    </a:moveTo>
                    <a:lnTo>
                      <a:pt x="94" y="16"/>
                    </a:lnTo>
                    <a:lnTo>
                      <a:pt x="61" y="63"/>
                    </a:lnTo>
                    <a:lnTo>
                      <a:pt x="32" y="120"/>
                    </a:lnTo>
                    <a:lnTo>
                      <a:pt x="3" y="217"/>
                    </a:lnTo>
                    <a:lnTo>
                      <a:pt x="0" y="297"/>
                    </a:lnTo>
                    <a:lnTo>
                      <a:pt x="12" y="365"/>
                    </a:lnTo>
                    <a:lnTo>
                      <a:pt x="33" y="406"/>
                    </a:lnTo>
                    <a:lnTo>
                      <a:pt x="71" y="434"/>
                    </a:lnTo>
                    <a:lnTo>
                      <a:pt x="134" y="447"/>
                    </a:lnTo>
                    <a:lnTo>
                      <a:pt x="195" y="435"/>
                    </a:lnTo>
                    <a:lnTo>
                      <a:pt x="237" y="406"/>
                    </a:lnTo>
                    <a:lnTo>
                      <a:pt x="255" y="367"/>
                    </a:lnTo>
                    <a:lnTo>
                      <a:pt x="270" y="296"/>
                    </a:lnTo>
                    <a:lnTo>
                      <a:pt x="262" y="213"/>
                    </a:lnTo>
                    <a:lnTo>
                      <a:pt x="240" y="129"/>
                    </a:lnTo>
                    <a:lnTo>
                      <a:pt x="206" y="60"/>
                    </a:lnTo>
                    <a:lnTo>
                      <a:pt x="174" y="16"/>
                    </a:lnTo>
                    <a:lnTo>
                      <a:pt x="134" y="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628" name="Freeform 100"/>
              <p:cNvSpPr>
                <a:spLocks/>
              </p:cNvSpPr>
              <p:nvPr/>
            </p:nvSpPr>
            <p:spPr bwMode="auto">
              <a:xfrm>
                <a:off x="2764" y="329"/>
                <a:ext cx="271" cy="447"/>
              </a:xfrm>
              <a:custGeom>
                <a:avLst/>
                <a:gdLst>
                  <a:gd name="T0" fmla="*/ 135 w 271"/>
                  <a:gd name="T1" fmla="*/ 446 h 447"/>
                  <a:gd name="T2" fmla="*/ 175 w 271"/>
                  <a:gd name="T3" fmla="*/ 430 h 447"/>
                  <a:gd name="T4" fmla="*/ 208 w 271"/>
                  <a:gd name="T5" fmla="*/ 382 h 447"/>
                  <a:gd name="T6" fmla="*/ 237 w 271"/>
                  <a:gd name="T7" fmla="*/ 325 h 447"/>
                  <a:gd name="T8" fmla="*/ 266 w 271"/>
                  <a:gd name="T9" fmla="*/ 228 h 447"/>
                  <a:gd name="T10" fmla="*/ 270 w 271"/>
                  <a:gd name="T11" fmla="*/ 149 h 447"/>
                  <a:gd name="T12" fmla="*/ 257 w 271"/>
                  <a:gd name="T13" fmla="*/ 81 h 447"/>
                  <a:gd name="T14" fmla="*/ 236 w 271"/>
                  <a:gd name="T15" fmla="*/ 40 h 447"/>
                  <a:gd name="T16" fmla="*/ 198 w 271"/>
                  <a:gd name="T17" fmla="*/ 11 h 447"/>
                  <a:gd name="T18" fmla="*/ 135 w 271"/>
                  <a:gd name="T19" fmla="*/ 0 h 447"/>
                  <a:gd name="T20" fmla="*/ 74 w 271"/>
                  <a:gd name="T21" fmla="*/ 11 h 447"/>
                  <a:gd name="T22" fmla="*/ 32 w 271"/>
                  <a:gd name="T23" fmla="*/ 39 h 447"/>
                  <a:gd name="T24" fmla="*/ 14 w 271"/>
                  <a:gd name="T25" fmla="*/ 79 h 447"/>
                  <a:gd name="T26" fmla="*/ 0 w 271"/>
                  <a:gd name="T27" fmla="*/ 150 h 447"/>
                  <a:gd name="T28" fmla="*/ 7 w 271"/>
                  <a:gd name="T29" fmla="*/ 233 h 447"/>
                  <a:gd name="T30" fmla="*/ 29 w 271"/>
                  <a:gd name="T31" fmla="*/ 316 h 447"/>
                  <a:gd name="T32" fmla="*/ 63 w 271"/>
                  <a:gd name="T33" fmla="*/ 385 h 447"/>
                  <a:gd name="T34" fmla="*/ 95 w 271"/>
                  <a:gd name="T35" fmla="*/ 430 h 447"/>
                  <a:gd name="T36" fmla="*/ 135 w 271"/>
                  <a:gd name="T37" fmla="*/ 446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1" h="447">
                    <a:moveTo>
                      <a:pt x="135" y="446"/>
                    </a:moveTo>
                    <a:lnTo>
                      <a:pt x="175" y="430"/>
                    </a:lnTo>
                    <a:lnTo>
                      <a:pt x="208" y="382"/>
                    </a:lnTo>
                    <a:lnTo>
                      <a:pt x="237" y="325"/>
                    </a:lnTo>
                    <a:lnTo>
                      <a:pt x="266" y="228"/>
                    </a:lnTo>
                    <a:lnTo>
                      <a:pt x="270" y="149"/>
                    </a:lnTo>
                    <a:lnTo>
                      <a:pt x="257" y="81"/>
                    </a:lnTo>
                    <a:lnTo>
                      <a:pt x="236" y="40"/>
                    </a:lnTo>
                    <a:lnTo>
                      <a:pt x="198" y="11"/>
                    </a:lnTo>
                    <a:lnTo>
                      <a:pt x="135" y="0"/>
                    </a:lnTo>
                    <a:lnTo>
                      <a:pt x="74" y="11"/>
                    </a:lnTo>
                    <a:lnTo>
                      <a:pt x="32" y="39"/>
                    </a:lnTo>
                    <a:lnTo>
                      <a:pt x="14" y="79"/>
                    </a:lnTo>
                    <a:lnTo>
                      <a:pt x="0" y="150"/>
                    </a:lnTo>
                    <a:lnTo>
                      <a:pt x="7" y="233"/>
                    </a:lnTo>
                    <a:lnTo>
                      <a:pt x="29" y="316"/>
                    </a:lnTo>
                    <a:lnTo>
                      <a:pt x="63" y="385"/>
                    </a:lnTo>
                    <a:lnTo>
                      <a:pt x="95" y="430"/>
                    </a:lnTo>
                    <a:lnTo>
                      <a:pt x="135" y="446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647" name="Group 119"/>
            <p:cNvGrpSpPr>
              <a:grpSpLocks/>
            </p:cNvGrpSpPr>
            <p:nvPr/>
          </p:nvGrpSpPr>
          <p:grpSpPr bwMode="auto">
            <a:xfrm>
              <a:off x="2742" y="495"/>
              <a:ext cx="318" cy="769"/>
              <a:chOff x="2742" y="495"/>
              <a:chExt cx="318" cy="769"/>
            </a:xfrm>
          </p:grpSpPr>
          <p:sp>
            <p:nvSpPr>
              <p:cNvPr id="22630" name="Rectangle 102"/>
              <p:cNvSpPr>
                <a:spLocks noChangeArrowheads="1"/>
              </p:cNvSpPr>
              <p:nvPr/>
            </p:nvSpPr>
            <p:spPr bwMode="auto">
              <a:xfrm rot="21540000">
                <a:off x="2796" y="944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22631" name="Rectangle 103"/>
              <p:cNvSpPr>
                <a:spLocks noChangeArrowheads="1"/>
              </p:cNvSpPr>
              <p:nvPr/>
            </p:nvSpPr>
            <p:spPr bwMode="auto">
              <a:xfrm rot="21540000">
                <a:off x="2792" y="562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22634" name="Group 106"/>
              <p:cNvGrpSpPr>
                <a:grpSpLocks/>
              </p:cNvGrpSpPr>
              <p:nvPr/>
            </p:nvGrpSpPr>
            <p:grpSpPr bwMode="auto">
              <a:xfrm>
                <a:off x="2749" y="870"/>
                <a:ext cx="307" cy="147"/>
                <a:chOff x="2749" y="870"/>
                <a:chExt cx="307" cy="147"/>
              </a:xfrm>
            </p:grpSpPr>
            <p:sp>
              <p:nvSpPr>
                <p:cNvPr id="22632" name="Rectangle 104"/>
                <p:cNvSpPr>
                  <a:spLocks noChangeArrowheads="1"/>
                </p:cNvSpPr>
                <p:nvPr/>
              </p:nvSpPr>
              <p:spPr bwMode="auto">
                <a:xfrm rot="16140000">
                  <a:off x="2792" y="82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33" name="Rectangle 105"/>
                <p:cNvSpPr>
                  <a:spLocks noChangeArrowheads="1"/>
                </p:cNvSpPr>
                <p:nvPr/>
              </p:nvSpPr>
              <p:spPr bwMode="auto">
                <a:xfrm rot="16140000">
                  <a:off x="2868" y="827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37" name="Group 109"/>
              <p:cNvGrpSpPr>
                <a:grpSpLocks/>
              </p:cNvGrpSpPr>
              <p:nvPr/>
            </p:nvGrpSpPr>
            <p:grpSpPr bwMode="auto">
              <a:xfrm>
                <a:off x="2746" y="756"/>
                <a:ext cx="309" cy="148"/>
                <a:chOff x="2746" y="756"/>
                <a:chExt cx="309" cy="148"/>
              </a:xfrm>
            </p:grpSpPr>
            <p:sp>
              <p:nvSpPr>
                <p:cNvPr id="22635" name="Rectangle 107"/>
                <p:cNvSpPr>
                  <a:spLocks noChangeArrowheads="1"/>
                </p:cNvSpPr>
                <p:nvPr/>
              </p:nvSpPr>
              <p:spPr bwMode="auto">
                <a:xfrm rot="16140000">
                  <a:off x="2789" y="71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36" name="Rectangle 108"/>
                <p:cNvSpPr>
                  <a:spLocks noChangeArrowheads="1"/>
                </p:cNvSpPr>
                <p:nvPr/>
              </p:nvSpPr>
              <p:spPr bwMode="auto">
                <a:xfrm rot="16140000">
                  <a:off x="2867" y="71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40" name="Group 112"/>
              <p:cNvGrpSpPr>
                <a:grpSpLocks/>
              </p:cNvGrpSpPr>
              <p:nvPr/>
            </p:nvGrpSpPr>
            <p:grpSpPr bwMode="auto">
              <a:xfrm>
                <a:off x="2746" y="814"/>
                <a:ext cx="310" cy="147"/>
                <a:chOff x="2746" y="814"/>
                <a:chExt cx="310" cy="147"/>
              </a:xfrm>
            </p:grpSpPr>
            <p:sp>
              <p:nvSpPr>
                <p:cNvPr id="22638" name="Rectangle 110"/>
                <p:cNvSpPr>
                  <a:spLocks noChangeArrowheads="1"/>
                </p:cNvSpPr>
                <p:nvPr/>
              </p:nvSpPr>
              <p:spPr bwMode="auto">
                <a:xfrm rot="16140000">
                  <a:off x="2789" y="77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39" name="Rectangle 111"/>
                <p:cNvSpPr>
                  <a:spLocks noChangeArrowheads="1"/>
                </p:cNvSpPr>
                <p:nvPr/>
              </p:nvSpPr>
              <p:spPr bwMode="auto">
                <a:xfrm rot="16140000">
                  <a:off x="2868" y="77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43" name="Group 115"/>
              <p:cNvGrpSpPr>
                <a:grpSpLocks/>
              </p:cNvGrpSpPr>
              <p:nvPr/>
            </p:nvGrpSpPr>
            <p:grpSpPr bwMode="auto">
              <a:xfrm>
                <a:off x="2742" y="495"/>
                <a:ext cx="309" cy="146"/>
                <a:chOff x="2742" y="495"/>
                <a:chExt cx="309" cy="146"/>
              </a:xfrm>
            </p:grpSpPr>
            <p:sp>
              <p:nvSpPr>
                <p:cNvPr id="22641" name="Rectangle 113"/>
                <p:cNvSpPr>
                  <a:spLocks noChangeArrowheads="1"/>
                </p:cNvSpPr>
                <p:nvPr/>
              </p:nvSpPr>
              <p:spPr bwMode="auto">
                <a:xfrm rot="16140000">
                  <a:off x="2785" y="45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42" name="Rectangle 114"/>
                <p:cNvSpPr>
                  <a:spLocks noChangeArrowheads="1"/>
                </p:cNvSpPr>
                <p:nvPr/>
              </p:nvSpPr>
              <p:spPr bwMode="auto">
                <a:xfrm rot="16140000">
                  <a:off x="2863" y="45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46" name="Group 118"/>
              <p:cNvGrpSpPr>
                <a:grpSpLocks/>
              </p:cNvGrpSpPr>
              <p:nvPr/>
            </p:nvGrpSpPr>
            <p:grpSpPr bwMode="auto">
              <a:xfrm>
                <a:off x="2752" y="1118"/>
                <a:ext cx="308" cy="146"/>
                <a:chOff x="2752" y="1118"/>
                <a:chExt cx="308" cy="146"/>
              </a:xfrm>
            </p:grpSpPr>
            <p:sp>
              <p:nvSpPr>
                <p:cNvPr id="22644" name="Rectangle 116"/>
                <p:cNvSpPr>
                  <a:spLocks noChangeArrowheads="1"/>
                </p:cNvSpPr>
                <p:nvPr/>
              </p:nvSpPr>
              <p:spPr bwMode="auto">
                <a:xfrm rot="16140000">
                  <a:off x="2795" y="107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45" name="Rectangle 117"/>
                <p:cNvSpPr>
                  <a:spLocks noChangeArrowheads="1"/>
                </p:cNvSpPr>
                <p:nvPr/>
              </p:nvSpPr>
              <p:spPr bwMode="auto">
                <a:xfrm rot="16140000">
                  <a:off x="2872" y="107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grpSp>
        <p:nvGrpSpPr>
          <p:cNvPr id="22670" name="Group 142"/>
          <p:cNvGrpSpPr>
            <a:grpSpLocks/>
          </p:cNvGrpSpPr>
          <p:nvPr/>
        </p:nvGrpSpPr>
        <p:grpSpPr bwMode="auto">
          <a:xfrm>
            <a:off x="6572250" y="2778125"/>
            <a:ext cx="1708150" cy="839788"/>
            <a:chOff x="3180" y="1750"/>
            <a:chExt cx="1076" cy="529"/>
          </a:xfrm>
        </p:grpSpPr>
        <p:grpSp>
          <p:nvGrpSpPr>
            <p:cNvPr id="22651" name="Group 123"/>
            <p:cNvGrpSpPr>
              <a:grpSpLocks/>
            </p:cNvGrpSpPr>
            <p:nvPr/>
          </p:nvGrpSpPr>
          <p:grpSpPr bwMode="auto">
            <a:xfrm>
              <a:off x="3180" y="1750"/>
              <a:ext cx="1076" cy="529"/>
              <a:chOff x="3180" y="1750"/>
              <a:chExt cx="1076" cy="529"/>
            </a:xfrm>
          </p:grpSpPr>
          <p:sp>
            <p:nvSpPr>
              <p:cNvPr id="22649" name="Freeform 121"/>
              <p:cNvSpPr>
                <a:spLocks/>
              </p:cNvSpPr>
              <p:nvPr/>
            </p:nvSpPr>
            <p:spPr bwMode="auto">
              <a:xfrm>
                <a:off x="3822" y="1990"/>
                <a:ext cx="434" cy="289"/>
              </a:xfrm>
              <a:custGeom>
                <a:avLst/>
                <a:gdLst>
                  <a:gd name="T0" fmla="*/ 0 w 434"/>
                  <a:gd name="T1" fmla="*/ 59 h 289"/>
                  <a:gd name="T2" fmla="*/ 28 w 434"/>
                  <a:gd name="T3" fmla="*/ 25 h 289"/>
                  <a:gd name="T4" fmla="*/ 82 w 434"/>
                  <a:gd name="T5" fmla="*/ 8 h 289"/>
                  <a:gd name="T6" fmla="*/ 146 w 434"/>
                  <a:gd name="T7" fmla="*/ 0 h 289"/>
                  <a:gd name="T8" fmla="*/ 247 w 434"/>
                  <a:gd name="T9" fmla="*/ 1 h 289"/>
                  <a:gd name="T10" fmla="*/ 324 w 434"/>
                  <a:gd name="T11" fmla="*/ 23 h 289"/>
                  <a:gd name="T12" fmla="*/ 384 w 434"/>
                  <a:gd name="T13" fmla="*/ 56 h 289"/>
                  <a:gd name="T14" fmla="*/ 416 w 434"/>
                  <a:gd name="T15" fmla="*/ 88 h 289"/>
                  <a:gd name="T16" fmla="*/ 433 w 434"/>
                  <a:gd name="T17" fmla="*/ 133 h 289"/>
                  <a:gd name="T18" fmla="*/ 424 w 434"/>
                  <a:gd name="T19" fmla="*/ 196 h 289"/>
                  <a:gd name="T20" fmla="*/ 394 w 434"/>
                  <a:gd name="T21" fmla="*/ 252 h 289"/>
                  <a:gd name="T22" fmla="*/ 354 w 434"/>
                  <a:gd name="T23" fmla="*/ 282 h 289"/>
                  <a:gd name="T24" fmla="*/ 311 w 434"/>
                  <a:gd name="T25" fmla="*/ 288 h 289"/>
                  <a:gd name="T26" fmla="*/ 239 w 434"/>
                  <a:gd name="T27" fmla="*/ 279 h 289"/>
                  <a:gd name="T28" fmla="*/ 162 w 434"/>
                  <a:gd name="T29" fmla="*/ 247 h 289"/>
                  <a:gd name="T30" fmla="*/ 90 w 434"/>
                  <a:gd name="T31" fmla="*/ 200 h 289"/>
                  <a:gd name="T32" fmla="*/ 35 w 434"/>
                  <a:gd name="T33" fmla="*/ 147 h 289"/>
                  <a:gd name="T34" fmla="*/ 3 w 434"/>
                  <a:gd name="T35" fmla="*/ 101 h 289"/>
                  <a:gd name="T36" fmla="*/ 0 w 434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0" y="59"/>
                    </a:moveTo>
                    <a:lnTo>
                      <a:pt x="28" y="25"/>
                    </a:lnTo>
                    <a:lnTo>
                      <a:pt x="82" y="8"/>
                    </a:lnTo>
                    <a:lnTo>
                      <a:pt x="146" y="0"/>
                    </a:lnTo>
                    <a:lnTo>
                      <a:pt x="247" y="1"/>
                    </a:lnTo>
                    <a:lnTo>
                      <a:pt x="324" y="23"/>
                    </a:lnTo>
                    <a:lnTo>
                      <a:pt x="384" y="56"/>
                    </a:lnTo>
                    <a:lnTo>
                      <a:pt x="416" y="88"/>
                    </a:lnTo>
                    <a:lnTo>
                      <a:pt x="433" y="133"/>
                    </a:lnTo>
                    <a:lnTo>
                      <a:pt x="424" y="196"/>
                    </a:lnTo>
                    <a:lnTo>
                      <a:pt x="394" y="252"/>
                    </a:lnTo>
                    <a:lnTo>
                      <a:pt x="354" y="282"/>
                    </a:lnTo>
                    <a:lnTo>
                      <a:pt x="311" y="288"/>
                    </a:lnTo>
                    <a:lnTo>
                      <a:pt x="239" y="279"/>
                    </a:lnTo>
                    <a:lnTo>
                      <a:pt x="162" y="247"/>
                    </a:lnTo>
                    <a:lnTo>
                      <a:pt x="90" y="200"/>
                    </a:lnTo>
                    <a:lnTo>
                      <a:pt x="35" y="147"/>
                    </a:lnTo>
                    <a:lnTo>
                      <a:pt x="3" y="101"/>
                    </a:lnTo>
                    <a:lnTo>
                      <a:pt x="0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650" name="Freeform 122"/>
              <p:cNvSpPr>
                <a:spLocks/>
              </p:cNvSpPr>
              <p:nvPr/>
            </p:nvSpPr>
            <p:spPr bwMode="auto">
              <a:xfrm>
                <a:off x="3180" y="1750"/>
                <a:ext cx="434" cy="289"/>
              </a:xfrm>
              <a:custGeom>
                <a:avLst/>
                <a:gdLst>
                  <a:gd name="T0" fmla="*/ 433 w 434"/>
                  <a:gd name="T1" fmla="*/ 228 h 289"/>
                  <a:gd name="T2" fmla="*/ 404 w 434"/>
                  <a:gd name="T3" fmla="*/ 262 h 289"/>
                  <a:gd name="T4" fmla="*/ 350 w 434"/>
                  <a:gd name="T5" fmla="*/ 279 h 289"/>
                  <a:gd name="T6" fmla="*/ 286 w 434"/>
                  <a:gd name="T7" fmla="*/ 288 h 289"/>
                  <a:gd name="T8" fmla="*/ 185 w 434"/>
                  <a:gd name="T9" fmla="*/ 286 h 289"/>
                  <a:gd name="T10" fmla="*/ 108 w 434"/>
                  <a:gd name="T11" fmla="*/ 264 h 289"/>
                  <a:gd name="T12" fmla="*/ 48 w 434"/>
                  <a:gd name="T13" fmla="*/ 232 h 289"/>
                  <a:gd name="T14" fmla="*/ 16 w 434"/>
                  <a:gd name="T15" fmla="*/ 200 h 289"/>
                  <a:gd name="T16" fmla="*/ 0 w 434"/>
                  <a:gd name="T17" fmla="*/ 154 h 289"/>
                  <a:gd name="T18" fmla="*/ 8 w 434"/>
                  <a:gd name="T19" fmla="*/ 91 h 289"/>
                  <a:gd name="T20" fmla="*/ 38 w 434"/>
                  <a:gd name="T21" fmla="*/ 36 h 289"/>
                  <a:gd name="T22" fmla="*/ 78 w 434"/>
                  <a:gd name="T23" fmla="*/ 5 h 289"/>
                  <a:gd name="T24" fmla="*/ 121 w 434"/>
                  <a:gd name="T25" fmla="*/ 0 h 289"/>
                  <a:gd name="T26" fmla="*/ 193 w 434"/>
                  <a:gd name="T27" fmla="*/ 8 h 289"/>
                  <a:gd name="T28" fmla="*/ 270 w 434"/>
                  <a:gd name="T29" fmla="*/ 40 h 289"/>
                  <a:gd name="T30" fmla="*/ 342 w 434"/>
                  <a:gd name="T31" fmla="*/ 88 h 289"/>
                  <a:gd name="T32" fmla="*/ 397 w 434"/>
                  <a:gd name="T33" fmla="*/ 140 h 289"/>
                  <a:gd name="T34" fmla="*/ 429 w 434"/>
                  <a:gd name="T35" fmla="*/ 186 h 289"/>
                  <a:gd name="T36" fmla="*/ 433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433" y="228"/>
                    </a:moveTo>
                    <a:lnTo>
                      <a:pt x="404" y="262"/>
                    </a:lnTo>
                    <a:lnTo>
                      <a:pt x="350" y="279"/>
                    </a:lnTo>
                    <a:lnTo>
                      <a:pt x="286" y="288"/>
                    </a:lnTo>
                    <a:lnTo>
                      <a:pt x="185" y="286"/>
                    </a:lnTo>
                    <a:lnTo>
                      <a:pt x="108" y="264"/>
                    </a:lnTo>
                    <a:lnTo>
                      <a:pt x="48" y="232"/>
                    </a:lnTo>
                    <a:lnTo>
                      <a:pt x="16" y="200"/>
                    </a:lnTo>
                    <a:lnTo>
                      <a:pt x="0" y="154"/>
                    </a:lnTo>
                    <a:lnTo>
                      <a:pt x="8" y="91"/>
                    </a:lnTo>
                    <a:lnTo>
                      <a:pt x="38" y="36"/>
                    </a:lnTo>
                    <a:lnTo>
                      <a:pt x="78" y="5"/>
                    </a:lnTo>
                    <a:lnTo>
                      <a:pt x="121" y="0"/>
                    </a:lnTo>
                    <a:lnTo>
                      <a:pt x="193" y="8"/>
                    </a:lnTo>
                    <a:lnTo>
                      <a:pt x="270" y="40"/>
                    </a:lnTo>
                    <a:lnTo>
                      <a:pt x="342" y="88"/>
                    </a:lnTo>
                    <a:lnTo>
                      <a:pt x="397" y="140"/>
                    </a:lnTo>
                    <a:lnTo>
                      <a:pt x="429" y="186"/>
                    </a:lnTo>
                    <a:lnTo>
                      <a:pt x="433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669" name="Group 141"/>
            <p:cNvGrpSpPr>
              <a:grpSpLocks/>
            </p:cNvGrpSpPr>
            <p:nvPr/>
          </p:nvGrpSpPr>
          <p:grpSpPr bwMode="auto">
            <a:xfrm>
              <a:off x="3378" y="1785"/>
              <a:ext cx="672" cy="456"/>
              <a:chOff x="3378" y="1785"/>
              <a:chExt cx="672" cy="456"/>
            </a:xfrm>
          </p:grpSpPr>
          <p:sp>
            <p:nvSpPr>
              <p:cNvPr id="22652" name="Rectangle 124"/>
              <p:cNvSpPr>
                <a:spLocks noChangeArrowheads="1"/>
              </p:cNvSpPr>
              <p:nvPr/>
            </p:nvSpPr>
            <p:spPr bwMode="auto">
              <a:xfrm rot="1020000" flipH="1">
                <a:off x="3747" y="1927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22653" name="Rectangle 125"/>
              <p:cNvSpPr>
                <a:spLocks noChangeArrowheads="1"/>
              </p:cNvSpPr>
              <p:nvPr/>
            </p:nvSpPr>
            <p:spPr bwMode="auto">
              <a:xfrm rot="1020000" flipH="1">
                <a:off x="3446" y="1836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22656" name="Group 128"/>
              <p:cNvGrpSpPr>
                <a:grpSpLocks/>
              </p:cNvGrpSpPr>
              <p:nvPr/>
            </p:nvGrpSpPr>
            <p:grpSpPr bwMode="auto">
              <a:xfrm>
                <a:off x="3689" y="1881"/>
                <a:ext cx="169" cy="304"/>
                <a:chOff x="3689" y="1881"/>
                <a:chExt cx="169" cy="304"/>
              </a:xfrm>
            </p:grpSpPr>
            <p:sp>
              <p:nvSpPr>
                <p:cNvPr id="22654" name="Rectangle 12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712" y="188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55" name="Rectangle 127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89" y="195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59" name="Group 131"/>
              <p:cNvGrpSpPr>
                <a:grpSpLocks/>
              </p:cNvGrpSpPr>
              <p:nvPr/>
            </p:nvGrpSpPr>
            <p:grpSpPr bwMode="auto">
              <a:xfrm>
                <a:off x="3583" y="1845"/>
                <a:ext cx="167" cy="307"/>
                <a:chOff x="3583" y="1845"/>
                <a:chExt cx="167" cy="307"/>
              </a:xfrm>
            </p:grpSpPr>
            <p:sp>
              <p:nvSpPr>
                <p:cNvPr id="22657" name="Rectangle 12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04" y="184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58" name="Rectangle 130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583" y="192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62" name="Group 134"/>
              <p:cNvGrpSpPr>
                <a:grpSpLocks/>
              </p:cNvGrpSpPr>
              <p:nvPr/>
            </p:nvGrpSpPr>
            <p:grpSpPr bwMode="auto">
              <a:xfrm>
                <a:off x="3637" y="1862"/>
                <a:ext cx="169" cy="308"/>
                <a:chOff x="3637" y="1862"/>
                <a:chExt cx="169" cy="308"/>
              </a:xfrm>
            </p:grpSpPr>
            <p:sp>
              <p:nvSpPr>
                <p:cNvPr id="22660" name="Rectangle 13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60" y="186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61" name="Rectangle 133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37" y="193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65" name="Group 137"/>
              <p:cNvGrpSpPr>
                <a:grpSpLocks/>
              </p:cNvGrpSpPr>
              <p:nvPr/>
            </p:nvGrpSpPr>
            <p:grpSpPr bwMode="auto">
              <a:xfrm>
                <a:off x="3378" y="1785"/>
                <a:ext cx="169" cy="303"/>
                <a:chOff x="3378" y="1785"/>
                <a:chExt cx="169" cy="303"/>
              </a:xfrm>
            </p:grpSpPr>
            <p:sp>
              <p:nvSpPr>
                <p:cNvPr id="22663" name="Rectangle 13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401" y="178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64" name="Rectangle 13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378" y="1857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2668" name="Group 140"/>
              <p:cNvGrpSpPr>
                <a:grpSpLocks/>
              </p:cNvGrpSpPr>
              <p:nvPr/>
            </p:nvGrpSpPr>
            <p:grpSpPr bwMode="auto">
              <a:xfrm>
                <a:off x="3883" y="1939"/>
                <a:ext cx="167" cy="302"/>
                <a:chOff x="3883" y="1939"/>
                <a:chExt cx="167" cy="302"/>
              </a:xfrm>
            </p:grpSpPr>
            <p:sp>
              <p:nvSpPr>
                <p:cNvPr id="22666" name="Rectangle 138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904" y="193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22667" name="Rectangle 13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883" y="201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sp>
        <p:nvSpPr>
          <p:cNvPr id="22671" name="Rectangle 143"/>
          <p:cNvSpPr>
            <a:spLocks noChangeArrowheads="1"/>
          </p:cNvSpPr>
          <p:nvPr/>
        </p:nvSpPr>
        <p:spPr bwMode="auto">
          <a:xfrm>
            <a:off x="7978776" y="941388"/>
            <a:ext cx="549831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4-</a:t>
            </a:r>
          </a:p>
        </p:txBody>
      </p:sp>
      <p:sp>
        <p:nvSpPr>
          <p:cNvPr id="22672" name="Rectangle 144"/>
          <p:cNvSpPr>
            <a:spLocks noChangeArrowheads="1"/>
          </p:cNvSpPr>
          <p:nvPr/>
        </p:nvSpPr>
        <p:spPr bwMode="auto">
          <a:xfrm>
            <a:off x="1828801" y="4657726"/>
            <a:ext cx="7277633" cy="1816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Each cyanide </a:t>
            </a:r>
            <a:r>
              <a:rPr lang="en-US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ion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unpaired electron pair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gives 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empty d2sp3 </a:t>
            </a:r>
            <a:r>
              <a:rPr lang="en-US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orbitals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of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iron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(II)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ion</a:t>
            </a:r>
            <a:endParaRPr lang="tr-TR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673" name="Rectangle 145"/>
          <p:cNvSpPr>
            <a:spLocks noChangeArrowheads="1"/>
          </p:cNvSpPr>
          <p:nvPr/>
        </p:nvSpPr>
        <p:spPr bwMode="auto">
          <a:xfrm>
            <a:off x="6476839" y="3919538"/>
            <a:ext cx="3956211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Coordination</a:t>
            </a:r>
            <a:r>
              <a:rPr lang="tr-TR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number</a:t>
            </a:r>
            <a:r>
              <a:rPr lang="tr-TR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6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2677" name="Group 149"/>
          <p:cNvGrpSpPr>
            <a:grpSpLocks/>
          </p:cNvGrpSpPr>
          <p:nvPr/>
        </p:nvGrpSpPr>
        <p:grpSpPr bwMode="auto">
          <a:xfrm>
            <a:off x="5341938" y="1949451"/>
            <a:ext cx="1536700" cy="1216025"/>
            <a:chOff x="2405" y="1228"/>
            <a:chExt cx="968" cy="766"/>
          </a:xfrm>
        </p:grpSpPr>
        <p:sp>
          <p:nvSpPr>
            <p:cNvPr id="22674" name="Freeform 146"/>
            <p:cNvSpPr>
              <a:spLocks/>
            </p:cNvSpPr>
            <p:nvPr/>
          </p:nvSpPr>
          <p:spPr bwMode="auto">
            <a:xfrm>
              <a:off x="2405" y="1663"/>
              <a:ext cx="480" cy="320"/>
            </a:xfrm>
            <a:custGeom>
              <a:avLst/>
              <a:gdLst>
                <a:gd name="T0" fmla="*/ 479 w 480"/>
                <a:gd name="T1" fmla="*/ 67 h 320"/>
                <a:gd name="T2" fmla="*/ 444 w 480"/>
                <a:gd name="T3" fmla="*/ 29 h 320"/>
                <a:gd name="T4" fmla="*/ 387 w 480"/>
                <a:gd name="T5" fmla="*/ 12 h 320"/>
                <a:gd name="T6" fmla="*/ 313 w 480"/>
                <a:gd name="T7" fmla="*/ 0 h 320"/>
                <a:gd name="T8" fmla="*/ 203 w 480"/>
                <a:gd name="T9" fmla="*/ 4 h 320"/>
                <a:gd name="T10" fmla="*/ 119 w 480"/>
                <a:gd name="T11" fmla="*/ 27 h 320"/>
                <a:gd name="T12" fmla="*/ 52 w 480"/>
                <a:gd name="T13" fmla="*/ 64 h 320"/>
                <a:gd name="T14" fmla="*/ 17 w 480"/>
                <a:gd name="T15" fmla="*/ 97 h 320"/>
                <a:gd name="T16" fmla="*/ 0 w 480"/>
                <a:gd name="T17" fmla="*/ 147 h 320"/>
                <a:gd name="T18" fmla="*/ 8 w 480"/>
                <a:gd name="T19" fmla="*/ 217 h 320"/>
                <a:gd name="T20" fmla="*/ 41 w 480"/>
                <a:gd name="T21" fmla="*/ 280 h 320"/>
                <a:gd name="T22" fmla="*/ 87 w 480"/>
                <a:gd name="T23" fmla="*/ 311 h 320"/>
                <a:gd name="T24" fmla="*/ 133 w 480"/>
                <a:gd name="T25" fmla="*/ 319 h 320"/>
                <a:gd name="T26" fmla="*/ 213 w 480"/>
                <a:gd name="T27" fmla="*/ 308 h 320"/>
                <a:gd name="T28" fmla="*/ 296 w 480"/>
                <a:gd name="T29" fmla="*/ 274 h 320"/>
                <a:gd name="T30" fmla="*/ 377 w 480"/>
                <a:gd name="T31" fmla="*/ 222 h 320"/>
                <a:gd name="T32" fmla="*/ 438 w 480"/>
                <a:gd name="T33" fmla="*/ 163 h 320"/>
                <a:gd name="T34" fmla="*/ 473 w 480"/>
                <a:gd name="T35" fmla="*/ 113 h 320"/>
                <a:gd name="T36" fmla="*/ 479 w 480"/>
                <a:gd name="T37" fmla="*/ 6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320">
                  <a:moveTo>
                    <a:pt x="479" y="67"/>
                  </a:moveTo>
                  <a:lnTo>
                    <a:pt x="444" y="29"/>
                  </a:lnTo>
                  <a:lnTo>
                    <a:pt x="387" y="12"/>
                  </a:lnTo>
                  <a:lnTo>
                    <a:pt x="313" y="0"/>
                  </a:lnTo>
                  <a:lnTo>
                    <a:pt x="203" y="4"/>
                  </a:lnTo>
                  <a:lnTo>
                    <a:pt x="119" y="27"/>
                  </a:lnTo>
                  <a:lnTo>
                    <a:pt x="52" y="64"/>
                  </a:lnTo>
                  <a:lnTo>
                    <a:pt x="17" y="97"/>
                  </a:lnTo>
                  <a:lnTo>
                    <a:pt x="0" y="147"/>
                  </a:lnTo>
                  <a:lnTo>
                    <a:pt x="8" y="217"/>
                  </a:lnTo>
                  <a:lnTo>
                    <a:pt x="41" y="280"/>
                  </a:lnTo>
                  <a:lnTo>
                    <a:pt x="87" y="311"/>
                  </a:lnTo>
                  <a:lnTo>
                    <a:pt x="133" y="319"/>
                  </a:lnTo>
                  <a:lnTo>
                    <a:pt x="213" y="308"/>
                  </a:lnTo>
                  <a:lnTo>
                    <a:pt x="296" y="274"/>
                  </a:lnTo>
                  <a:lnTo>
                    <a:pt x="377" y="222"/>
                  </a:lnTo>
                  <a:lnTo>
                    <a:pt x="438" y="163"/>
                  </a:lnTo>
                  <a:lnTo>
                    <a:pt x="473" y="113"/>
                  </a:lnTo>
                  <a:lnTo>
                    <a:pt x="479" y="6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2675" name="Freeform 147"/>
            <p:cNvSpPr>
              <a:spLocks/>
            </p:cNvSpPr>
            <p:nvPr/>
          </p:nvSpPr>
          <p:spPr bwMode="auto">
            <a:xfrm>
              <a:off x="2894" y="1675"/>
              <a:ext cx="479" cy="319"/>
            </a:xfrm>
            <a:custGeom>
              <a:avLst/>
              <a:gdLst>
                <a:gd name="T0" fmla="*/ 0 w 479"/>
                <a:gd name="T1" fmla="*/ 67 h 319"/>
                <a:gd name="T2" fmla="*/ 34 w 479"/>
                <a:gd name="T3" fmla="*/ 29 h 319"/>
                <a:gd name="T4" fmla="*/ 91 w 479"/>
                <a:gd name="T5" fmla="*/ 11 h 319"/>
                <a:gd name="T6" fmla="*/ 164 w 479"/>
                <a:gd name="T7" fmla="*/ 0 h 319"/>
                <a:gd name="T8" fmla="*/ 274 w 479"/>
                <a:gd name="T9" fmla="*/ 4 h 319"/>
                <a:gd name="T10" fmla="*/ 358 w 479"/>
                <a:gd name="T11" fmla="*/ 27 h 319"/>
                <a:gd name="T12" fmla="*/ 425 w 479"/>
                <a:gd name="T13" fmla="*/ 63 h 319"/>
                <a:gd name="T14" fmla="*/ 460 w 479"/>
                <a:gd name="T15" fmla="*/ 97 h 319"/>
                <a:gd name="T16" fmla="*/ 478 w 479"/>
                <a:gd name="T17" fmla="*/ 147 h 319"/>
                <a:gd name="T18" fmla="*/ 469 w 479"/>
                <a:gd name="T19" fmla="*/ 216 h 319"/>
                <a:gd name="T20" fmla="*/ 436 w 479"/>
                <a:gd name="T21" fmla="*/ 279 h 319"/>
                <a:gd name="T22" fmla="*/ 390 w 479"/>
                <a:gd name="T23" fmla="*/ 310 h 319"/>
                <a:gd name="T24" fmla="*/ 344 w 479"/>
                <a:gd name="T25" fmla="*/ 318 h 319"/>
                <a:gd name="T26" fmla="*/ 265 w 479"/>
                <a:gd name="T27" fmla="*/ 307 h 319"/>
                <a:gd name="T28" fmla="*/ 181 w 479"/>
                <a:gd name="T29" fmla="*/ 274 h 319"/>
                <a:gd name="T30" fmla="*/ 101 w 479"/>
                <a:gd name="T31" fmla="*/ 221 h 319"/>
                <a:gd name="T32" fmla="*/ 40 w 479"/>
                <a:gd name="T33" fmla="*/ 162 h 319"/>
                <a:gd name="T34" fmla="*/ 5 w 479"/>
                <a:gd name="T35" fmla="*/ 113 h 319"/>
                <a:gd name="T36" fmla="*/ 0 w 479"/>
                <a:gd name="T37" fmla="*/ 6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19">
                  <a:moveTo>
                    <a:pt x="0" y="67"/>
                  </a:moveTo>
                  <a:lnTo>
                    <a:pt x="34" y="29"/>
                  </a:lnTo>
                  <a:lnTo>
                    <a:pt x="91" y="11"/>
                  </a:lnTo>
                  <a:lnTo>
                    <a:pt x="164" y="0"/>
                  </a:lnTo>
                  <a:lnTo>
                    <a:pt x="274" y="4"/>
                  </a:lnTo>
                  <a:lnTo>
                    <a:pt x="358" y="27"/>
                  </a:lnTo>
                  <a:lnTo>
                    <a:pt x="425" y="63"/>
                  </a:lnTo>
                  <a:lnTo>
                    <a:pt x="460" y="97"/>
                  </a:lnTo>
                  <a:lnTo>
                    <a:pt x="478" y="147"/>
                  </a:lnTo>
                  <a:lnTo>
                    <a:pt x="469" y="216"/>
                  </a:lnTo>
                  <a:lnTo>
                    <a:pt x="436" y="279"/>
                  </a:lnTo>
                  <a:lnTo>
                    <a:pt x="390" y="310"/>
                  </a:lnTo>
                  <a:lnTo>
                    <a:pt x="344" y="318"/>
                  </a:lnTo>
                  <a:lnTo>
                    <a:pt x="265" y="307"/>
                  </a:lnTo>
                  <a:lnTo>
                    <a:pt x="181" y="274"/>
                  </a:lnTo>
                  <a:lnTo>
                    <a:pt x="101" y="221"/>
                  </a:lnTo>
                  <a:lnTo>
                    <a:pt x="40" y="162"/>
                  </a:lnTo>
                  <a:lnTo>
                    <a:pt x="5" y="113"/>
                  </a:lnTo>
                  <a:lnTo>
                    <a:pt x="0" y="6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2676" name="Freeform 148"/>
            <p:cNvSpPr>
              <a:spLocks/>
            </p:cNvSpPr>
            <p:nvPr/>
          </p:nvSpPr>
          <p:spPr bwMode="auto">
            <a:xfrm>
              <a:off x="2749" y="1228"/>
              <a:ext cx="299" cy="493"/>
            </a:xfrm>
            <a:custGeom>
              <a:avLst/>
              <a:gdLst>
                <a:gd name="T0" fmla="*/ 148 w 299"/>
                <a:gd name="T1" fmla="*/ 492 h 493"/>
                <a:gd name="T2" fmla="*/ 193 w 299"/>
                <a:gd name="T3" fmla="*/ 472 h 493"/>
                <a:gd name="T4" fmla="*/ 229 w 299"/>
                <a:gd name="T5" fmla="*/ 422 h 493"/>
                <a:gd name="T6" fmla="*/ 261 w 299"/>
                <a:gd name="T7" fmla="*/ 357 h 493"/>
                <a:gd name="T8" fmla="*/ 293 w 299"/>
                <a:gd name="T9" fmla="*/ 252 h 493"/>
                <a:gd name="T10" fmla="*/ 298 w 299"/>
                <a:gd name="T11" fmla="*/ 163 h 493"/>
                <a:gd name="T12" fmla="*/ 283 w 299"/>
                <a:gd name="T13" fmla="*/ 88 h 493"/>
                <a:gd name="T14" fmla="*/ 261 w 299"/>
                <a:gd name="T15" fmla="*/ 45 h 493"/>
                <a:gd name="T16" fmla="*/ 220 w 299"/>
                <a:gd name="T17" fmla="*/ 13 h 493"/>
                <a:gd name="T18" fmla="*/ 150 w 299"/>
                <a:gd name="T19" fmla="*/ 0 h 493"/>
                <a:gd name="T20" fmla="*/ 81 w 299"/>
                <a:gd name="T21" fmla="*/ 12 h 493"/>
                <a:gd name="T22" fmla="*/ 37 w 299"/>
                <a:gd name="T23" fmla="*/ 45 h 493"/>
                <a:gd name="T24" fmla="*/ 16 w 299"/>
                <a:gd name="T25" fmla="*/ 88 h 493"/>
                <a:gd name="T26" fmla="*/ 0 w 299"/>
                <a:gd name="T27" fmla="*/ 165 h 493"/>
                <a:gd name="T28" fmla="*/ 6 w 299"/>
                <a:gd name="T29" fmla="*/ 256 h 493"/>
                <a:gd name="T30" fmla="*/ 32 w 299"/>
                <a:gd name="T31" fmla="*/ 348 h 493"/>
                <a:gd name="T32" fmla="*/ 68 w 299"/>
                <a:gd name="T33" fmla="*/ 424 h 493"/>
                <a:gd name="T34" fmla="*/ 104 w 299"/>
                <a:gd name="T35" fmla="*/ 472 h 493"/>
                <a:gd name="T36" fmla="*/ 148 w 299"/>
                <a:gd name="T37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9" h="493">
                  <a:moveTo>
                    <a:pt x="148" y="492"/>
                  </a:moveTo>
                  <a:lnTo>
                    <a:pt x="193" y="472"/>
                  </a:lnTo>
                  <a:lnTo>
                    <a:pt x="229" y="422"/>
                  </a:lnTo>
                  <a:lnTo>
                    <a:pt x="261" y="357"/>
                  </a:lnTo>
                  <a:lnTo>
                    <a:pt x="293" y="252"/>
                  </a:lnTo>
                  <a:lnTo>
                    <a:pt x="298" y="163"/>
                  </a:lnTo>
                  <a:lnTo>
                    <a:pt x="283" y="88"/>
                  </a:lnTo>
                  <a:lnTo>
                    <a:pt x="261" y="45"/>
                  </a:lnTo>
                  <a:lnTo>
                    <a:pt x="220" y="13"/>
                  </a:lnTo>
                  <a:lnTo>
                    <a:pt x="150" y="0"/>
                  </a:lnTo>
                  <a:lnTo>
                    <a:pt x="81" y="12"/>
                  </a:lnTo>
                  <a:lnTo>
                    <a:pt x="37" y="45"/>
                  </a:lnTo>
                  <a:lnTo>
                    <a:pt x="16" y="88"/>
                  </a:lnTo>
                  <a:lnTo>
                    <a:pt x="0" y="165"/>
                  </a:lnTo>
                  <a:lnTo>
                    <a:pt x="6" y="256"/>
                  </a:lnTo>
                  <a:lnTo>
                    <a:pt x="32" y="348"/>
                  </a:lnTo>
                  <a:lnTo>
                    <a:pt x="68" y="424"/>
                  </a:lnTo>
                  <a:lnTo>
                    <a:pt x="104" y="472"/>
                  </a:lnTo>
                  <a:lnTo>
                    <a:pt x="148" y="4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22680" name="Group 152"/>
          <p:cNvGrpSpPr>
            <a:grpSpLocks/>
          </p:cNvGrpSpPr>
          <p:nvPr/>
        </p:nvGrpSpPr>
        <p:grpSpPr bwMode="auto">
          <a:xfrm>
            <a:off x="5883275" y="2517777"/>
            <a:ext cx="566738" cy="504826"/>
            <a:chOff x="2746" y="1586"/>
            <a:chExt cx="357" cy="318"/>
          </a:xfrm>
        </p:grpSpPr>
        <p:sp>
          <p:nvSpPr>
            <p:cNvPr id="22678" name="Oval 150"/>
            <p:cNvSpPr>
              <a:spLocks noChangeArrowheads="1"/>
            </p:cNvSpPr>
            <p:nvPr/>
          </p:nvSpPr>
          <p:spPr bwMode="auto">
            <a:xfrm>
              <a:off x="2783" y="1615"/>
              <a:ext cx="230" cy="2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22679" name="Rectangle 151"/>
            <p:cNvSpPr>
              <a:spLocks noChangeArrowheads="1"/>
            </p:cNvSpPr>
            <p:nvPr/>
          </p:nvSpPr>
          <p:spPr bwMode="auto">
            <a:xfrm>
              <a:off x="2746" y="1586"/>
              <a:ext cx="35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>
              <a:lvl1pPr defTabSz="5857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365125" defTabSz="5857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731838" defTabSz="5857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096963" defTabSz="5857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463675" defTabSz="5857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20875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378075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835275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292475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00"/>
                  </a:solidFill>
                  <a:latin typeface="Helvetica" panose="020B0604020202020204" pitchFamily="34" charset="0"/>
                </a:rPr>
                <a:t>Fe</a:t>
              </a:r>
            </a:p>
          </p:txBody>
        </p:sp>
      </p:grpSp>
      <p:sp>
        <p:nvSpPr>
          <p:cNvPr id="22681" name="Text Box 153"/>
          <p:cNvSpPr txBox="1">
            <a:spLocks noChangeArrowheads="1"/>
          </p:cNvSpPr>
          <p:nvPr/>
        </p:nvSpPr>
        <p:spPr bwMode="auto">
          <a:xfrm>
            <a:off x="2022476" y="1087438"/>
            <a:ext cx="177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>
                <a:solidFill>
                  <a:srgbClr val="FFFF00"/>
                </a:solidFill>
              </a:rPr>
              <a:t>[Fe(CN)</a:t>
            </a:r>
            <a:r>
              <a:rPr lang="en-US" altLang="tr-TR" sz="2400" b="1" baseline="-25000">
                <a:solidFill>
                  <a:srgbClr val="FFFF00"/>
                </a:solidFill>
              </a:rPr>
              <a:t>6</a:t>
            </a:r>
            <a:r>
              <a:rPr lang="en-US" altLang="tr-TR" sz="2400">
                <a:solidFill>
                  <a:srgbClr val="FFFF00"/>
                </a:solidFill>
              </a:rPr>
              <a:t>]</a:t>
            </a:r>
            <a:r>
              <a:rPr lang="en-US" altLang="tr-TR" sz="2400" b="1" baseline="30000">
                <a:solidFill>
                  <a:srgbClr val="FFFF00"/>
                </a:solidFill>
              </a:rPr>
              <a:t>4¯</a:t>
            </a:r>
            <a:r>
              <a:rPr lang="en-US" altLang="tr-TR" sz="2400">
                <a:solidFill>
                  <a:srgbClr val="FFFFFF"/>
                </a:solidFill>
              </a:rPr>
              <a:t> </a:t>
            </a:r>
            <a:endParaRPr lang="en-US" altLang="tr-TR" sz="2400" baseline="30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71" grpId="0" autoUpdateAnimBg="0"/>
      <p:bldP spid="22672" grpId="0" autoUpdateAnimBg="0"/>
      <p:bldP spid="22673" grpId="0" autoUpdateAnimBg="0"/>
    </p:bldLst>
  </p:timing>
</p:sld>
</file>

<file path=ppt/theme/theme1.xml><?xml version="1.0" encoding="utf-8"?>
<a:theme xmlns:a="http://schemas.openxmlformats.org/drawingml/2006/main" name="vbt">
  <a:themeElements>
    <a:clrScheme name="">
      <a:dk1>
        <a:srgbClr val="000099"/>
      </a:dk1>
      <a:lt1>
        <a:srgbClr val="FFFFFF"/>
      </a:lt1>
      <a:dk2>
        <a:srgbClr val="000099"/>
      </a:dk2>
      <a:lt2>
        <a:srgbClr val="FFFF00"/>
      </a:lt2>
      <a:accent1>
        <a:srgbClr val="FF6633"/>
      </a:accent1>
      <a:accent2>
        <a:srgbClr val="FF00FF"/>
      </a:accent2>
      <a:accent3>
        <a:srgbClr val="AAAACA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vb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vb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bt">
  <a:themeElements>
    <a:clrScheme name="">
      <a:dk1>
        <a:srgbClr val="000099"/>
      </a:dk1>
      <a:lt1>
        <a:srgbClr val="FFFFFF"/>
      </a:lt1>
      <a:dk2>
        <a:srgbClr val="000099"/>
      </a:dk2>
      <a:lt2>
        <a:srgbClr val="FFFF00"/>
      </a:lt2>
      <a:accent1>
        <a:srgbClr val="FF6633"/>
      </a:accent1>
      <a:accent2>
        <a:srgbClr val="FF00FF"/>
      </a:accent2>
      <a:accent3>
        <a:srgbClr val="AAAACA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vb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vb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99"/>
    </a:dk1>
    <a:lt1>
      <a:srgbClr val="FFFFFF"/>
    </a:lt1>
    <a:dk2>
      <a:srgbClr val="000099"/>
    </a:dk2>
    <a:lt2>
      <a:srgbClr val="FFFF00"/>
    </a:lt2>
    <a:accent1>
      <a:srgbClr val="FF6633"/>
    </a:accent1>
    <a:accent2>
      <a:srgbClr val="FF00FF"/>
    </a:accent2>
    <a:accent3>
      <a:srgbClr val="AAAACA"/>
    </a:accent3>
    <a:accent4>
      <a:srgbClr val="DADADA"/>
    </a:accent4>
    <a:accent5>
      <a:srgbClr val="FFB8AD"/>
    </a:accent5>
    <a:accent6>
      <a:srgbClr val="E700E7"/>
    </a:accent6>
    <a:hlink>
      <a:srgbClr val="FF0000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673</Words>
  <Application>Microsoft Office PowerPoint</Application>
  <PresentationFormat>Geniş ekran</PresentationFormat>
  <Paragraphs>400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Comic Sans MS</vt:lpstr>
      <vt:lpstr>Helvetica</vt:lpstr>
      <vt:lpstr>Monotype Sorts</vt:lpstr>
      <vt:lpstr>Times New Roman</vt:lpstr>
      <vt:lpstr>vbt</vt:lpstr>
      <vt:lpstr>1_vbt</vt:lpstr>
      <vt:lpstr>PowerPoint Sunusu</vt:lpstr>
      <vt:lpstr>PowerPoint Sunusu</vt:lpstr>
      <vt:lpstr>Hybrid Orbitals</vt:lpstr>
      <vt:lpstr>Hexacyanoferrate (II) Ion  [Fe(CN)6]4¯</vt:lpstr>
      <vt:lpstr>[Fe(CN)6]4¯</vt:lpstr>
      <vt:lpstr>[Fe(CN)6]4¯</vt:lpstr>
      <vt:lpstr>[Fe(CN)6]4¯</vt:lpstr>
      <vt:lpstr>Orbitals Used in d2sp3 Hybridization </vt:lpstr>
      <vt:lpstr>d2sp3 hibritleşmesi</vt:lpstr>
      <vt:lpstr>New Hybrid Orbital Set: sp3d2</vt:lpstr>
      <vt:lpstr>Hexafluoroferrate (III) Ion[FeF6]3¯</vt:lpstr>
      <vt:lpstr>[FeF6]3¯</vt:lpstr>
      <vt:lpstr>[FeF6]3–</vt:lpstr>
      <vt:lpstr>[FeF6]3–</vt:lpstr>
      <vt:lpstr>sp3d2</vt:lpstr>
      <vt:lpstr>PowerPoint Sunusu</vt:lpstr>
      <vt:lpstr>Tetrachloroferrate (III) Ion [FeCl4] –</vt:lpstr>
      <vt:lpstr>[FeCl4] –</vt:lpstr>
      <vt:lpstr>[FeCl4] –</vt:lpstr>
      <vt:lpstr> [FeCl4] –</vt:lpstr>
      <vt:lpstr>Tetrachloronickelate (II) Ion [NiCl4]2–</vt:lpstr>
      <vt:lpstr>[NiCl4]2–</vt:lpstr>
      <vt:lpstr>Tetrakloronickelate(II) İon  [NiCl4]2–</vt:lpstr>
      <vt:lpstr> [NiCl4]2–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nuracar54@outlook.com</dc:creator>
  <cp:lastModifiedBy>nuracar54@outlook.com</cp:lastModifiedBy>
  <cp:revision>7</cp:revision>
  <dcterms:created xsi:type="dcterms:W3CDTF">2020-12-08T14:36:19Z</dcterms:created>
  <dcterms:modified xsi:type="dcterms:W3CDTF">2020-12-08T15:33:50Z</dcterms:modified>
</cp:coreProperties>
</file>