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5" r:id="rId5"/>
    <p:sldId id="1086" r:id="rId6"/>
    <p:sldId id="1087" r:id="rId7"/>
    <p:sldId id="1088" r:id="rId8"/>
    <p:sldId id="1089" r:id="rId9"/>
    <p:sldId id="1090" r:id="rId10"/>
    <p:sldId id="1091" r:id="rId11"/>
    <p:sldId id="1092"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Esasları</a:t>
            </a: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459265"/>
            <a:ext cx="8296237"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Ekolojik sistemin bir parçası olan insanlar, doğal çevrenin imkanlarını kullanılırken, çevrenin ve doğal dengenin bozulmaması gereklidir.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Bunun </a:t>
            </a:r>
            <a:r>
              <a:rPr lang="tr-TR" sz="1800" dirty="0"/>
              <a:t>için sistematik planlama ile doğal ve insan yapısı çevrenin dengesi kurularak sürdürülebilir kentleşme sağlanabilir.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Kentsel </a:t>
            </a:r>
            <a:r>
              <a:rPr lang="tr-TR" sz="1800" dirty="0"/>
              <a:t>planlamada yapay çevre için “sektör analizleri” ve doğal çevrede sürdürülebilir bir yaşam sağlamak için “doğal çevre sektör analizleri” yapılır. </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Esasları</a:t>
            </a: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459265"/>
            <a:ext cx="8296237"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Kentsel planlama; ülke , bölge ve lokal olmak üzere üç seviyede yürütülür.  </a:t>
            </a:r>
          </a:p>
          <a:p>
            <a:pPr marL="0" indent="0" algn="just">
              <a:lnSpc>
                <a:spcPct val="150000"/>
              </a:lnSpc>
              <a:spcBef>
                <a:spcPts val="450"/>
              </a:spcBef>
              <a:buClr>
                <a:srgbClr val="160093"/>
              </a:buClr>
              <a:buFont typeface="Courier New" panose="02070309020205020404" pitchFamily="49" charset="0"/>
              <a:buChar char="o"/>
              <a:defRPr/>
            </a:pPr>
            <a:r>
              <a:rPr lang="tr-TR" sz="1800" dirty="0"/>
              <a:t>Politik planlamada uzun süreli ve geleceğe yönelik stratejik gelişme esas alınmalıdır. </a:t>
            </a:r>
          </a:p>
          <a:p>
            <a:pPr marL="0" indent="0" algn="just">
              <a:lnSpc>
                <a:spcPct val="150000"/>
              </a:lnSpc>
              <a:spcBef>
                <a:spcPts val="450"/>
              </a:spcBef>
              <a:buClr>
                <a:srgbClr val="160093"/>
              </a:buClr>
              <a:buFont typeface="Courier New" panose="02070309020205020404" pitchFamily="49" charset="0"/>
              <a:buChar char="o"/>
              <a:defRPr/>
            </a:pPr>
            <a:r>
              <a:rPr lang="tr-TR" sz="1800" dirty="0"/>
              <a:t>Yapılaşma yanında ulaşım, yeşil alan ve sanayii alanlarına ait planlar ile gelecek için stratejiler rapor halinde topluma sunulur.  Gelişme kontrolü, genellikle lokal seviyede kent ve kırsal alan planları dikkate alınarak sağlanır. </a:t>
            </a:r>
          </a:p>
        </p:txBody>
      </p:sp>
    </p:spTree>
    <p:extLst>
      <p:ext uri="{BB962C8B-B14F-4D97-AF65-F5344CB8AC3E}">
        <p14:creationId xmlns:p14="http://schemas.microsoft.com/office/powerpoint/2010/main" val="1755333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Esasları</a:t>
            </a: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459265"/>
            <a:ext cx="8296237"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Yapay çevre sektörleri: </a:t>
            </a:r>
          </a:p>
          <a:p>
            <a:pPr marL="0" indent="0" algn="just">
              <a:lnSpc>
                <a:spcPct val="150000"/>
              </a:lnSpc>
              <a:spcBef>
                <a:spcPts val="450"/>
              </a:spcBef>
              <a:buClr>
                <a:srgbClr val="160093"/>
              </a:buClr>
              <a:buFont typeface="Courier New" panose="02070309020205020404" pitchFamily="49" charset="0"/>
              <a:buChar char="o"/>
              <a:defRPr/>
            </a:pPr>
            <a:r>
              <a:rPr lang="tr-TR" sz="1800" dirty="0"/>
              <a:t>Sanayi, ticaret, turizm, tarihi değerler, konut ve yaşam kalitesi, sosyal yaşam, ulaşım ve lojistik.</a:t>
            </a:r>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Doğal çevre sektörleri: Jeolojik, jeomorfolojik, hidrojeolojik yapı ile doğal afetler, madenler, tarımsal kaynaklar, orman, hava, su, yeraltı suyu, toprak ve gürültü kirliliği, katı atıklar v.b. gibi çevre sorunlarıdır. </a:t>
            </a:r>
          </a:p>
        </p:txBody>
      </p:sp>
    </p:spTree>
    <p:extLst>
      <p:ext uri="{BB962C8B-B14F-4D97-AF65-F5344CB8AC3E}">
        <p14:creationId xmlns:p14="http://schemas.microsoft.com/office/powerpoint/2010/main" val="1510045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Yapılaşma Ve Yerbilimleri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459265"/>
            <a:ext cx="8296237"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Planlama ve yapılaşmada yerbilimsel çalışmalara ihtiyaç </a:t>
            </a:r>
            <a:r>
              <a:rPr lang="tr-TR" sz="1800" dirty="0" smtClean="0"/>
              <a:t>duyulmaktadır.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Planlamada</a:t>
            </a:r>
            <a:r>
              <a:rPr lang="tr-TR" sz="1800" dirty="0"/>
              <a:t>, önce amaç, tür ve ölçeğe  bağlı olarak, ilgili alanın makro, mikro ve parsel bazında yerbilim incelemesi yapılmalıdır.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Küçük </a:t>
            </a:r>
            <a:r>
              <a:rPr lang="tr-TR" sz="1800" dirty="0"/>
              <a:t>ve orta ölçekte arazi kullanımı değerlendirmeleri yapılırken, büyük ölçekte detaya inilerek yerleşime uygunluk ve yapılaşma açısından sakıncalı alanlar belirlenir. </a:t>
            </a:r>
          </a:p>
        </p:txBody>
      </p:sp>
    </p:spTree>
    <p:extLst>
      <p:ext uri="{BB962C8B-B14F-4D97-AF65-F5344CB8AC3E}">
        <p14:creationId xmlns:p14="http://schemas.microsoft.com/office/powerpoint/2010/main" val="3426363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Yapılaşma Ve Yerbilimleri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459265"/>
            <a:ext cx="8296237" cy="346280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Bir bölgedeki arazi kullanımı, yerleşme, ulaşım ve sanayileşme, o bölgedeki doğal çevre dengesini büyük ölçüde etkiler.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 </a:t>
            </a:r>
            <a:r>
              <a:rPr lang="tr-TR" sz="1800" dirty="0"/>
              <a:t>etkileşimden doğabilecek olası zararların önlenebilmesi için, bu tür gelişmenin doğal çevre üzerindeki etkilerinin denetim altına alınması zorunludur. Düzenli planlama, arazi kullanımı ve kentleşme ana hatları ile iki aşamalı bir süreçten geçmektedir</a:t>
            </a:r>
            <a:r>
              <a:rPr lang="tr-TR" sz="1800" dirty="0" smtClean="0"/>
              <a:t>.</a:t>
            </a: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1- Her tür ve ölçekte afete duyarlı planların yapılması,</a:t>
            </a:r>
          </a:p>
          <a:p>
            <a:pPr marL="0" indent="0" algn="just">
              <a:lnSpc>
                <a:spcPct val="150000"/>
              </a:lnSpc>
              <a:spcBef>
                <a:spcPts val="450"/>
              </a:spcBef>
              <a:buClr>
                <a:srgbClr val="160093"/>
              </a:buClr>
              <a:buFont typeface="Courier New" panose="02070309020205020404" pitchFamily="49" charset="0"/>
              <a:buChar char="o"/>
              <a:defRPr/>
            </a:pPr>
            <a:r>
              <a:rPr lang="tr-TR" sz="1800" dirty="0"/>
              <a:t>2- Bu planlara uyulması ve planlara uygun yapıların yapılması.</a:t>
            </a:r>
          </a:p>
        </p:txBody>
      </p:sp>
    </p:spTree>
    <p:extLst>
      <p:ext uri="{BB962C8B-B14F-4D97-AF65-F5344CB8AC3E}">
        <p14:creationId xmlns:p14="http://schemas.microsoft.com/office/powerpoint/2010/main" val="137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İmar Planı: </a:t>
            </a:r>
          </a:p>
        </p:txBody>
      </p:sp>
      <p:sp>
        <p:nvSpPr>
          <p:cNvPr id="8" name="İçerik Yer Tutucusu 2"/>
          <p:cNvSpPr>
            <a:spLocks noGrp="1"/>
          </p:cNvSpPr>
          <p:nvPr>
            <p:ph idx="1"/>
          </p:nvPr>
        </p:nvSpPr>
        <p:spPr>
          <a:xfrm>
            <a:off x="166118" y="1459265"/>
            <a:ext cx="8296237" cy="427651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600" dirty="0"/>
              <a:t>İnsanların sosyal ve kültürel gereksinimlerini karşılamayı, sağlıklı ve güvenli bir çevre oluşturmayı, yaşam kalitesini artırmayı hedefleyen ve bu amaçla beldenin ekonomik, demografik, sosyal, kültürel, tarihsel, fiziksel özelliklerine ilişkin araştırma ve verilere dayalı hazırlanan, kentsel yerleşme ve gelişme eğilimlerini alternatif çözümler oluşturmak suretiyle belirleyen, arazi kullanımı, koruma, kısıtlama kararları, örgütlenme ve uygulama ilkelerini içeren pafta, rapor ve notlardan oluşan belgedir. </a:t>
            </a:r>
          </a:p>
          <a:p>
            <a:pPr marL="0" indent="0" algn="just">
              <a:lnSpc>
                <a:spcPct val="150000"/>
              </a:lnSpc>
              <a:spcBef>
                <a:spcPts val="450"/>
              </a:spcBef>
              <a:buClr>
                <a:srgbClr val="160093"/>
              </a:buClr>
              <a:buFont typeface="Courier New" panose="02070309020205020404" pitchFamily="49" charset="0"/>
              <a:buChar char="o"/>
              <a:defRPr/>
            </a:pPr>
            <a:r>
              <a:rPr lang="tr-TR" sz="1600" dirty="0"/>
              <a:t>İmar planı, nazım imar planı ve uygulama imar planı olmak üzere iki aşamadan oluşur.” İmar planları, yerleşme, çalışma, sosyal ve kültürel gereksinimler, dinlenme, ulaşım gibi kentsel fonksiyonlar arasında, olanaklar çerçevesinde en iyi çözümü, koruma ve kullanma dengesini rasyonel biçimde belirleyerek, belde halkına iyi yaşam koşulları ve fiziksel çevreyi oluşturmak amacı ile yapılır.</a:t>
            </a:r>
          </a:p>
        </p:txBody>
      </p:sp>
    </p:spTree>
    <p:extLst>
      <p:ext uri="{BB962C8B-B14F-4D97-AF65-F5344CB8AC3E}">
        <p14:creationId xmlns:p14="http://schemas.microsoft.com/office/powerpoint/2010/main" val="650224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Kademeleri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963383"/>
            <a:ext cx="8977882" cy="427651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600" dirty="0"/>
              <a:t>Plan kademeleri ve türleri ile bunlara ilişkin yetkiler, 3194 Sayılı İmar Kanunu’nda tanımlanmıştır. </a:t>
            </a:r>
          </a:p>
          <a:p>
            <a:pPr marL="0" indent="0" algn="just">
              <a:lnSpc>
                <a:spcPct val="150000"/>
              </a:lnSpc>
              <a:spcBef>
                <a:spcPts val="450"/>
              </a:spcBef>
              <a:buClr>
                <a:srgbClr val="160093"/>
              </a:buClr>
              <a:buFont typeface="Courier New" panose="02070309020205020404" pitchFamily="49" charset="0"/>
              <a:buChar char="o"/>
              <a:defRPr/>
            </a:pPr>
            <a:r>
              <a:rPr lang="tr-TR" sz="1600" b="1" dirty="0" smtClean="0"/>
              <a:t>Bölge </a:t>
            </a:r>
            <a:r>
              <a:rPr lang="tr-TR" sz="1600" b="1" dirty="0"/>
              <a:t>Planı: </a:t>
            </a:r>
          </a:p>
          <a:p>
            <a:pPr marL="0" indent="0" algn="just">
              <a:lnSpc>
                <a:spcPct val="150000"/>
              </a:lnSpc>
              <a:spcBef>
                <a:spcPts val="450"/>
              </a:spcBef>
              <a:buClr>
                <a:srgbClr val="160093"/>
              </a:buClr>
              <a:buFont typeface="Courier New" panose="02070309020205020404" pitchFamily="49" charset="0"/>
              <a:buChar char="o"/>
              <a:defRPr/>
            </a:pPr>
            <a:r>
              <a:rPr lang="tr-TR" sz="1600" dirty="0"/>
              <a:t>Sosyo - ekonomik gelişme eğilimlerini, yerleşmelerin gelişme potansiyellerini, sektörel hedefleri, faaliyetleri ve altyapıların dağılımını belirlemek üzere hazırlanan plandır.</a:t>
            </a:r>
          </a:p>
          <a:p>
            <a:pPr marL="0" indent="0" algn="just">
              <a:lnSpc>
                <a:spcPct val="150000"/>
              </a:lnSpc>
              <a:spcBef>
                <a:spcPts val="450"/>
              </a:spcBef>
              <a:buClr>
                <a:srgbClr val="160093"/>
              </a:buClr>
              <a:buFont typeface="Courier New" panose="02070309020205020404" pitchFamily="49" charset="0"/>
              <a:buChar char="o"/>
              <a:defRPr/>
            </a:pPr>
            <a:r>
              <a:rPr lang="tr-TR" sz="1600" b="1" dirty="0" smtClean="0"/>
              <a:t>Çevre </a:t>
            </a:r>
            <a:r>
              <a:rPr lang="tr-TR" sz="1600" b="1" dirty="0"/>
              <a:t>Düzeni Planı: </a:t>
            </a:r>
          </a:p>
          <a:p>
            <a:pPr marL="0" indent="0" algn="just">
              <a:lnSpc>
                <a:spcPct val="150000"/>
              </a:lnSpc>
              <a:spcBef>
                <a:spcPts val="450"/>
              </a:spcBef>
              <a:buClr>
                <a:srgbClr val="160093"/>
              </a:buClr>
              <a:buFont typeface="Courier New" panose="02070309020205020404" pitchFamily="49" charset="0"/>
              <a:buChar char="o"/>
              <a:defRPr/>
            </a:pPr>
            <a:r>
              <a:rPr lang="tr-TR" sz="1600" dirty="0"/>
              <a:t>Ülke ve bölge plan kararlarına uygun olarak konut, sanayi, tarım, turizm, ulaşım gibi yerleşme ve arazi kullanılması kararlarını belirleyen plandır. Çevre Kanunu’nda 5491 sayılı Kanunla yapılan değisiklikte çevre düzeni planının tanımı yeniden yapılmıştır. Buna göre; Çevre Düzeni Planı, ülke fiziki mekanında, sürdürülebilir kalkınma ilkesi doğrultusunda, koruma kullanma dengesi gözetilerek kentsel ve kırsal nüfusun barınma, çalısma, dinlenme, ulaşım gibi ihtiyaçların karşılanması sonucu olusabilecek çevre kirlililiğini önlemek amacıyla nazım ve imar planlarına esas teşkil etmek üzere bölge ve havza bazında yapılan, 1/25.000 – 1/50.000 veya 1/100.000 ölçekli planlardır.</a:t>
            </a:r>
          </a:p>
        </p:txBody>
      </p:sp>
    </p:spTree>
    <p:extLst>
      <p:ext uri="{BB962C8B-B14F-4D97-AF65-F5344CB8AC3E}">
        <p14:creationId xmlns:p14="http://schemas.microsoft.com/office/powerpoint/2010/main" val="1279383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Kademeleri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078865"/>
            <a:ext cx="8977882" cy="427651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600" b="1" dirty="0"/>
              <a:t>Nazım İmar Planı: </a:t>
            </a:r>
          </a:p>
          <a:p>
            <a:pPr marL="0" indent="0" algn="just">
              <a:lnSpc>
                <a:spcPct val="150000"/>
              </a:lnSpc>
              <a:spcBef>
                <a:spcPts val="450"/>
              </a:spcBef>
              <a:buClr>
                <a:srgbClr val="160093"/>
              </a:buClr>
              <a:buFont typeface="Courier New" panose="02070309020205020404" pitchFamily="49" charset="0"/>
              <a:buChar char="o"/>
              <a:defRPr/>
            </a:pPr>
            <a:r>
              <a:rPr lang="tr-TR" sz="1600" dirty="0"/>
              <a:t>Bölge ve çevre düzeni planlarına uygun olarak halihazır haritalar üzerine, yine kadastral durumu işlenmiş olarak çizilen ve arazi parçalarının; genel kullanış biçimlerini, başlıca bölge tiplerini, bölgelerin gelecekteki nüfus yoğunluklarını, gerektiğinde yapı yoğunluğunu, çeşitli yerleşme alanlarının gelişme yön ve büyüklükleri ile ilkelerini, ulaşım sistemlerini ve problemlerinin çözümü gibi hususları göstermek ve uygulama imar planlarının hazırlanmasına esas olmak üzere düzenlenen, detaylı bir raporla açıklanan ve raporuyla beraber bütün olan plandır.</a:t>
            </a:r>
          </a:p>
          <a:p>
            <a:pPr marL="0" indent="0" algn="just">
              <a:lnSpc>
                <a:spcPct val="150000"/>
              </a:lnSpc>
              <a:spcBef>
                <a:spcPts val="450"/>
              </a:spcBef>
              <a:buClr>
                <a:srgbClr val="160093"/>
              </a:buClr>
              <a:buFont typeface="Courier New" panose="02070309020205020404" pitchFamily="49" charset="0"/>
              <a:buChar char="o"/>
              <a:defRPr/>
            </a:pPr>
            <a:r>
              <a:rPr lang="tr-TR" sz="1600" b="1" dirty="0" smtClean="0"/>
              <a:t>Uygulama </a:t>
            </a:r>
            <a:r>
              <a:rPr lang="tr-TR" sz="1600" b="1" dirty="0"/>
              <a:t>İmar Planı: </a:t>
            </a:r>
          </a:p>
          <a:p>
            <a:pPr marL="0" indent="0" algn="just">
              <a:lnSpc>
                <a:spcPct val="150000"/>
              </a:lnSpc>
              <a:spcBef>
                <a:spcPts val="450"/>
              </a:spcBef>
              <a:buClr>
                <a:srgbClr val="160093"/>
              </a:buClr>
              <a:buFont typeface="Courier New" panose="02070309020205020404" pitchFamily="49" charset="0"/>
              <a:buChar char="o"/>
              <a:defRPr/>
            </a:pPr>
            <a:r>
              <a:rPr lang="tr-TR" sz="1600" dirty="0"/>
              <a:t>Tasdikli halihazır haritalar üzerine varsa kadastral durumu islenmiş olarak nazım imar planı esaslarına göre çizilen ve çesitli bölgelerin yapı adalarını, bunların yoğunluk ve düzenini, yolları ve uygulama için gerekli imar uygulama programlarına esas olacak uygulama etaplarını ve diğer bilgileri ayrıntıları ile gösteren plandır.</a:t>
            </a:r>
          </a:p>
        </p:txBody>
      </p:sp>
    </p:spTree>
    <p:extLst>
      <p:ext uri="{BB962C8B-B14F-4D97-AF65-F5344CB8AC3E}">
        <p14:creationId xmlns:p14="http://schemas.microsoft.com/office/powerpoint/2010/main" val="37740012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12502</TotalTime>
  <Words>783</Words>
  <Application>Microsoft Office PowerPoint</Application>
  <PresentationFormat>On-screen Show (4:3)</PresentationFormat>
  <Paragraphs>49</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ekonomi</vt:lpstr>
      <vt:lpstr>1_Rics</vt:lpstr>
      <vt:lpstr>h.t.</vt:lpstr>
      <vt:lpstr>PowerPoint Presentation</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816</cp:revision>
  <cp:lastPrinted>2016-10-24T07:53:35Z</cp:lastPrinted>
  <dcterms:created xsi:type="dcterms:W3CDTF">2016-09-18T09:35:24Z</dcterms:created>
  <dcterms:modified xsi:type="dcterms:W3CDTF">2020-02-27T06:17:03Z</dcterms:modified>
</cp:coreProperties>
</file>