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76" r:id="rId3"/>
    <p:sldId id="263" r:id="rId4"/>
    <p:sldId id="262" r:id="rId5"/>
    <p:sldId id="274" r:id="rId6"/>
    <p:sldId id="275" r:id="rId7"/>
    <p:sldId id="269" r:id="rId8"/>
    <p:sldId id="259" r:id="rId9"/>
    <p:sldId id="268" r:id="rId10"/>
    <p:sldId id="277" r:id="rId11"/>
    <p:sldId id="264" r:id="rId12"/>
    <p:sldId id="266" r:id="rId13"/>
    <p:sldId id="278" r:id="rId14"/>
    <p:sldId id="279" r:id="rId15"/>
    <p:sldId id="280" r:id="rId16"/>
    <p:sldId id="271" r:id="rId17"/>
    <p:sldId id="281" r:id="rId18"/>
    <p:sldId id="282" r:id="rId19"/>
    <p:sldId id="283" r:id="rId20"/>
    <p:sldId id="284" r:id="rId21"/>
    <p:sldId id="270" r:id="rId22"/>
    <p:sldId id="285" r:id="rId23"/>
    <p:sldId id="286" r:id="rId24"/>
    <p:sldId id="287" r:id="rId25"/>
    <p:sldId id="267" r:id="rId26"/>
    <p:sldId id="288" r:id="rId27"/>
    <p:sldId id="260" r:id="rId28"/>
    <p:sldId id="289" r:id="rId29"/>
    <p:sldId id="290" r:id="rId30"/>
    <p:sldId id="291" r:id="rId31"/>
    <p:sldId id="292" r:id="rId32"/>
    <p:sldId id="293" r:id="rId33"/>
    <p:sldId id="297" r:id="rId34"/>
    <p:sldId id="296" r:id="rId35"/>
    <p:sldId id="298" r:id="rId36"/>
    <p:sldId id="294" r:id="rId37"/>
    <p:sldId id="295" r:id="rId38"/>
    <p:sldId id="27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5AA36-E640-4360-9318-27AD3E9F1003}" type="datetimeFigureOut">
              <a:rPr lang="tr-TR" smtClean="0"/>
              <a:t>6.03.2019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E943A-2C4A-47ED-8A93-3EFF3B5AC8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4593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E943A-2C4A-47ED-8A93-3EFF3B5AC88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1164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6.03.2019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140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6.03.2019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602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6.03.2019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6747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6.03.2019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1793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6.03.2019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3104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6.03.2019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599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6.03.2019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8964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6.03.2019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9467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6.03.2019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283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6.03.2019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453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6.03.2019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089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6.03.2019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057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6.03.2019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198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6.03.2019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456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6.03.2019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425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6.03.2019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663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6.03.2019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332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F75050-0E15-4C5B-92B0-66D068882F1F}" type="datetimeFigureOut">
              <a:rPr lang="tr-TR" smtClean="0"/>
              <a:t>6.03.2019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9431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Anatomy</a:t>
            </a:r>
            <a:r>
              <a:rPr lang="tr-TR" dirty="0" smtClean="0"/>
              <a:t>, Basic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752600"/>
          </a:xfrm>
        </p:spPr>
        <p:txBody>
          <a:bodyPr/>
          <a:lstStyle/>
          <a:p>
            <a:r>
              <a:rPr lang="tr-TR" dirty="0" smtClean="0"/>
              <a:t>Dr. Murat Çalışkan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9779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548680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      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Bone Cells</a:t>
            </a:r>
            <a:endParaRPr lang="tr-TR" sz="2400" dirty="0" smtClean="0">
              <a:solidFill>
                <a:srgbClr val="FF0000"/>
              </a:solidFill>
            </a:endParaRPr>
          </a:p>
          <a:p>
            <a:endParaRPr lang="tr-TR" sz="2400" dirty="0"/>
          </a:p>
          <a:p>
            <a:r>
              <a:rPr lang="en-US" sz="2400" dirty="0" smtClean="0"/>
              <a:t>• </a:t>
            </a:r>
            <a:r>
              <a:rPr lang="en-US" sz="2400" dirty="0">
                <a:solidFill>
                  <a:srgbClr val="FFFF00"/>
                </a:solidFill>
              </a:rPr>
              <a:t>Osteoblast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  <a:endParaRPr lang="tr-TR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/>
              <a:t>– </a:t>
            </a:r>
            <a:r>
              <a:rPr lang="en-US" sz="2400" dirty="0"/>
              <a:t>The extracellular matrix in which </a:t>
            </a:r>
            <a:r>
              <a:rPr lang="en-US" sz="2400"/>
              <a:t>collagen </a:t>
            </a:r>
            <a:r>
              <a:rPr lang="en-US" sz="2400" smtClean="0"/>
              <a:t>lies </a:t>
            </a:r>
            <a:r>
              <a:rPr lang="en-US" sz="2400" dirty="0"/>
              <a:t>and play a role in mineralization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r>
              <a:rPr lang="en-US" sz="2400" dirty="0" smtClean="0"/>
              <a:t>- </a:t>
            </a:r>
            <a:r>
              <a:rPr lang="en-US" sz="2400" dirty="0"/>
              <a:t>Collagen and basic substance synthesis form the formation of bone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r>
              <a:rPr lang="en-US" sz="2400" dirty="0" smtClean="0"/>
              <a:t>• </a:t>
            </a:r>
            <a:r>
              <a:rPr lang="en-US" sz="2400" dirty="0" err="1" smtClean="0">
                <a:solidFill>
                  <a:srgbClr val="FFFF00"/>
                </a:solidFill>
              </a:rPr>
              <a:t>Osteo</a:t>
            </a:r>
            <a:r>
              <a:rPr lang="tr-TR" sz="2400" dirty="0" smtClean="0">
                <a:solidFill>
                  <a:srgbClr val="FFFF00"/>
                </a:solidFill>
              </a:rPr>
              <a:t>c</a:t>
            </a:r>
            <a:r>
              <a:rPr lang="en-US" sz="2400" dirty="0" err="1" smtClean="0">
                <a:solidFill>
                  <a:srgbClr val="FFFF00"/>
                </a:solidFill>
              </a:rPr>
              <a:t>yte</a:t>
            </a:r>
            <a:endParaRPr lang="tr-TR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/>
              <a:t>• </a:t>
            </a:r>
            <a:r>
              <a:rPr lang="en-US" sz="2400" dirty="0">
                <a:solidFill>
                  <a:srgbClr val="FFFF00"/>
                </a:solidFill>
              </a:rPr>
              <a:t>Osteoclast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  <a:endParaRPr lang="tr-TR" sz="2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/>
              <a:t>They </a:t>
            </a:r>
            <a:r>
              <a:rPr lang="en-US" sz="2400" dirty="0"/>
              <a:t>are multi-core large cells responsible for the resorption of bone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- </a:t>
            </a:r>
            <a:r>
              <a:rPr lang="en-US" sz="2400" dirty="0"/>
              <a:t>Often on the surface of the bone, known as </a:t>
            </a:r>
            <a:r>
              <a:rPr lang="en-US" sz="2400" dirty="0" err="1"/>
              <a:t>howship</a:t>
            </a:r>
            <a:r>
              <a:rPr lang="en-US" sz="2400" dirty="0"/>
              <a:t> is located in shallow sediments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– </a:t>
            </a:r>
            <a:r>
              <a:rPr lang="en-US" sz="2400" dirty="0"/>
              <a:t>It develops from the hematopoietic system.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01475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144" y="-27384"/>
            <a:ext cx="6228184" cy="683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50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" y="29890"/>
            <a:ext cx="8809722" cy="678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49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1268760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Three basic physiological functions of bone cells</a:t>
            </a:r>
            <a:r>
              <a:rPr lang="en-US" sz="3200" dirty="0" smtClean="0"/>
              <a:t>:</a:t>
            </a:r>
            <a:endParaRPr lang="tr-TR" sz="3200" dirty="0" smtClean="0"/>
          </a:p>
          <a:p>
            <a:pPr marL="457200" indent="-457200" algn="just">
              <a:buFontTx/>
              <a:buChar char="-"/>
            </a:pPr>
            <a:r>
              <a:rPr lang="tr-TR" sz="3200" dirty="0" err="1" smtClean="0"/>
              <a:t>Calcium</a:t>
            </a:r>
            <a:r>
              <a:rPr lang="tr-TR" sz="3200" dirty="0" smtClean="0"/>
              <a:t> transport.</a:t>
            </a:r>
            <a:endParaRPr lang="tr-TR" sz="3200" dirty="0"/>
          </a:p>
          <a:p>
            <a:pPr marL="457200" indent="-457200" algn="just">
              <a:buFontTx/>
              <a:buChar char="-"/>
            </a:pPr>
            <a:r>
              <a:rPr lang="en-US" sz="3200" dirty="0"/>
              <a:t>Protection of biophysical and bioelectrical properties</a:t>
            </a:r>
            <a:r>
              <a:rPr lang="en-US" sz="3200" dirty="0" smtClean="0"/>
              <a:t>.</a:t>
            </a:r>
            <a:endParaRPr lang="tr-TR" sz="3200" dirty="0" smtClean="0"/>
          </a:p>
          <a:p>
            <a:pPr algn="just"/>
            <a:r>
              <a:rPr lang="tr-TR" sz="3200" dirty="0" smtClean="0"/>
              <a:t>-  </a:t>
            </a:r>
            <a:r>
              <a:rPr lang="en-US" sz="3200" dirty="0" smtClean="0"/>
              <a:t> </a:t>
            </a:r>
            <a:r>
              <a:rPr lang="en-US" sz="3200" dirty="0"/>
              <a:t>Hormonal response.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619417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260648"/>
            <a:ext cx="763284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Bone </a:t>
            </a:r>
            <a:r>
              <a:rPr lang="en-US" sz="3200" dirty="0" smtClean="0">
                <a:solidFill>
                  <a:srgbClr val="FF0000"/>
                </a:solidFill>
              </a:rPr>
              <a:t>Formation</a:t>
            </a:r>
            <a:endParaRPr lang="tr-TR" sz="3200" dirty="0" smtClean="0">
              <a:solidFill>
                <a:srgbClr val="FF0000"/>
              </a:solidFill>
            </a:endParaRPr>
          </a:p>
          <a:p>
            <a:endParaRPr lang="tr-TR" dirty="0"/>
          </a:p>
          <a:p>
            <a:r>
              <a:rPr lang="en-US" sz="2400" dirty="0" smtClean="0"/>
              <a:t>in </a:t>
            </a:r>
            <a:r>
              <a:rPr lang="en-US" sz="2400" dirty="0"/>
              <a:t>two ways</a:t>
            </a:r>
            <a:r>
              <a:rPr lang="en-US" sz="2400" dirty="0" smtClean="0"/>
              <a:t>:</a:t>
            </a:r>
            <a:endParaRPr lang="tr-TR" sz="2400" dirty="0" smtClean="0"/>
          </a:p>
          <a:p>
            <a:endParaRPr lang="tr-TR" sz="2400" dirty="0" smtClean="0"/>
          </a:p>
          <a:p>
            <a:pPr marL="342900" indent="-342900" algn="just"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Intramembranous </a:t>
            </a:r>
            <a:r>
              <a:rPr lang="en-US" sz="2400" dirty="0">
                <a:solidFill>
                  <a:srgbClr val="FFFF00"/>
                </a:solidFill>
              </a:rPr>
              <a:t>ossification</a:t>
            </a:r>
            <a:r>
              <a:rPr lang="en-US" sz="2400" dirty="0" smtClean="0"/>
              <a:t>:</a:t>
            </a:r>
            <a:endParaRPr lang="tr-TR" sz="2400" dirty="0" smtClean="0"/>
          </a:p>
          <a:p>
            <a:pPr marL="342900" indent="-342900" algn="just">
              <a:buFontTx/>
              <a:buChar char="-"/>
            </a:pPr>
            <a:r>
              <a:rPr lang="en-US" sz="2400" dirty="0" smtClean="0"/>
              <a:t>Cartilage </a:t>
            </a:r>
            <a:r>
              <a:rPr lang="en-US" sz="2400" dirty="0"/>
              <a:t>formation is not visible</a:t>
            </a:r>
            <a:r>
              <a:rPr lang="en-US" sz="2400" dirty="0" smtClean="0"/>
              <a:t>.</a:t>
            </a:r>
            <a:endParaRPr lang="tr-TR" sz="2400" dirty="0"/>
          </a:p>
          <a:p>
            <a:pPr marL="342900" indent="-342900" algn="just">
              <a:buFontTx/>
              <a:buChar char="-"/>
            </a:pPr>
            <a:r>
              <a:rPr lang="en-US" sz="2400" dirty="0" smtClean="0"/>
              <a:t> </a:t>
            </a:r>
            <a:r>
              <a:rPr lang="en-US" sz="2400" dirty="0"/>
              <a:t>Vascularization and </a:t>
            </a:r>
            <a:r>
              <a:rPr lang="en-US" sz="2400" dirty="0" err="1"/>
              <a:t>osteoblastogenesis</a:t>
            </a:r>
            <a:r>
              <a:rPr lang="en-US" sz="2400" dirty="0"/>
              <a:t> are observed in connective </a:t>
            </a:r>
            <a:r>
              <a:rPr lang="en-US" sz="2400" dirty="0" smtClean="0"/>
              <a:t>tissue</a:t>
            </a:r>
            <a:endParaRPr lang="tr-TR" sz="2400" dirty="0" smtClean="0"/>
          </a:p>
          <a:p>
            <a:pPr marL="342900" indent="-342900" algn="just">
              <a:buFontTx/>
              <a:buChar char="-"/>
            </a:pPr>
            <a:r>
              <a:rPr lang="en-US" sz="2400" dirty="0" smtClean="0"/>
              <a:t> The </a:t>
            </a:r>
            <a:r>
              <a:rPr lang="en-US" sz="2400" dirty="0"/>
              <a:t>first bone formation occurs as a guide to the primary </a:t>
            </a:r>
            <a:r>
              <a:rPr lang="en-US" sz="2400" dirty="0" err="1"/>
              <a:t>spongiosus</a:t>
            </a:r>
            <a:r>
              <a:rPr lang="en-US" sz="2400" dirty="0"/>
              <a:t> bone, and is from the collagen fibers that show random arrhythmias </a:t>
            </a:r>
            <a:r>
              <a:rPr lang="en-US" sz="2400" dirty="0" smtClean="0"/>
              <a:t>it </a:t>
            </a:r>
            <a:r>
              <a:rPr lang="en-US" sz="2400" dirty="0"/>
              <a:t>is established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algn="just"/>
            <a:r>
              <a:rPr lang="en-US" sz="2400" dirty="0" smtClean="0"/>
              <a:t>–</a:t>
            </a:r>
            <a:r>
              <a:rPr lang="en-US" sz="2400" dirty="0"/>
              <a:t>Lamellar bone is formed after primary </a:t>
            </a:r>
            <a:r>
              <a:rPr lang="en-US" sz="2400" dirty="0" err="1"/>
              <a:t>spongiosus</a:t>
            </a:r>
            <a:r>
              <a:rPr lang="en-US" sz="2400" dirty="0"/>
              <a:t> bone, has been organized with </a:t>
            </a:r>
            <a:r>
              <a:rPr lang="en-US" sz="2400" dirty="0" err="1"/>
              <a:t>havers</a:t>
            </a:r>
            <a:r>
              <a:rPr lang="en-US" sz="2400" dirty="0"/>
              <a:t> systems and responds to mechanical stimuli from the environment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181831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99592" y="1628800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Endochondral ossification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  <a:endParaRPr lang="tr-TR" sz="2400" dirty="0" smtClean="0">
              <a:solidFill>
                <a:srgbClr val="FFFF00"/>
              </a:solidFill>
            </a:endParaRPr>
          </a:p>
          <a:p>
            <a:pPr algn="just"/>
            <a:endParaRPr lang="en-US" sz="2400" dirty="0">
              <a:solidFill>
                <a:srgbClr val="FFFF00"/>
              </a:solidFill>
            </a:endParaRPr>
          </a:p>
          <a:p>
            <a:pPr algn="just"/>
            <a:r>
              <a:rPr lang="en-US" sz="2400" dirty="0"/>
              <a:t>• In this formation, firstly, cartilage is observed as in </a:t>
            </a:r>
            <a:r>
              <a:rPr lang="en-US" sz="2400" dirty="0" err="1"/>
              <a:t>embryonik</a:t>
            </a:r>
            <a:r>
              <a:rPr lang="en-US" sz="2400" dirty="0"/>
              <a:t> period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algn="just"/>
            <a:r>
              <a:rPr lang="en-US" sz="2400" dirty="0" smtClean="0"/>
              <a:t>• </a:t>
            </a:r>
            <a:r>
              <a:rPr lang="en-US" sz="2400" dirty="0"/>
              <a:t>After vascular invasion, cartilage tissue is replaced by bone tissue.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801560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1052736"/>
            <a:ext cx="8532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BASIC FRACTURE </a:t>
            </a:r>
            <a:r>
              <a:rPr lang="tr-TR" sz="2800" dirty="0" smtClean="0">
                <a:solidFill>
                  <a:srgbClr val="FF0000"/>
                </a:solidFill>
              </a:rPr>
              <a:t>HEALING</a:t>
            </a:r>
          </a:p>
          <a:p>
            <a:endParaRPr lang="tr-TR" sz="2400" dirty="0" smtClean="0"/>
          </a:p>
          <a:p>
            <a:r>
              <a:rPr lang="en-US" sz="2400" dirty="0"/>
              <a:t>Fracture healing begins from the moment it is broken and consists of three stages:</a:t>
            </a:r>
            <a:endParaRPr lang="tr-TR" sz="2400" dirty="0"/>
          </a:p>
        </p:txBody>
      </p:sp>
      <p:sp>
        <p:nvSpPr>
          <p:cNvPr id="3" name="Dikdörtgen 2"/>
          <p:cNvSpPr/>
          <p:nvPr/>
        </p:nvSpPr>
        <p:spPr>
          <a:xfrm>
            <a:off x="2987824" y="29969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Inflammatory Phase</a:t>
            </a:r>
          </a:p>
          <a:p>
            <a:r>
              <a:rPr lang="en-US" sz="2400" dirty="0"/>
              <a:t>Reparative Phase</a:t>
            </a:r>
          </a:p>
          <a:p>
            <a:r>
              <a:rPr lang="en-US" sz="2400" dirty="0"/>
              <a:t>Remodeling Phase</a:t>
            </a:r>
            <a:endParaRPr lang="tr-TR" sz="2400" dirty="0"/>
          </a:p>
        </p:txBody>
      </p:sp>
      <p:sp>
        <p:nvSpPr>
          <p:cNvPr id="6" name="Dikdörtgen 5"/>
          <p:cNvSpPr/>
          <p:nvPr/>
        </p:nvSpPr>
        <p:spPr>
          <a:xfrm>
            <a:off x="283526" y="479715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These three periods start before the end of one of the other continues and the longest period is the period of </a:t>
            </a:r>
            <a:r>
              <a:rPr lang="en-US" sz="2400" dirty="0" err="1"/>
              <a:t>remodelization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0096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23528" y="692696"/>
            <a:ext cx="78488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1- </a:t>
            </a:r>
            <a:r>
              <a:rPr lang="en-US" sz="2800" dirty="0" smtClean="0">
                <a:solidFill>
                  <a:srgbClr val="FF0000"/>
                </a:solidFill>
              </a:rPr>
              <a:t>Inflammatory </a:t>
            </a:r>
            <a:r>
              <a:rPr lang="en-US" sz="2800" dirty="0">
                <a:solidFill>
                  <a:srgbClr val="FF0000"/>
                </a:solidFill>
              </a:rPr>
              <a:t>Period</a:t>
            </a:r>
            <a:r>
              <a:rPr lang="en-US" sz="2800" dirty="0" smtClean="0"/>
              <a:t>:</a:t>
            </a:r>
            <a:endParaRPr lang="tr-TR" sz="2800" dirty="0" smtClean="0"/>
          </a:p>
          <a:p>
            <a:endParaRPr lang="tr-TR" sz="2800" dirty="0"/>
          </a:p>
          <a:p>
            <a:pPr marL="342900" indent="-342900" algn="just">
              <a:buFontTx/>
              <a:buChar char="-"/>
            </a:pPr>
            <a:r>
              <a:rPr lang="en-US" sz="2400" dirty="0" smtClean="0"/>
              <a:t>Hematoma </a:t>
            </a:r>
            <a:r>
              <a:rPr lang="en-US" sz="2400" dirty="0"/>
              <a:t>is formed between the broken </a:t>
            </a:r>
            <a:r>
              <a:rPr lang="en-US" sz="2400" dirty="0" smtClean="0"/>
              <a:t>ends</a:t>
            </a:r>
            <a:r>
              <a:rPr lang="tr-TR" sz="2400" dirty="0" smtClean="0"/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/>
              <a:t>This </a:t>
            </a:r>
            <a:r>
              <a:rPr lang="en-US" sz="2400" dirty="0"/>
              <a:t>period covers the first 3-4 </a:t>
            </a:r>
            <a:r>
              <a:rPr lang="en-US" sz="2400" dirty="0" smtClean="0"/>
              <a:t>days.</a:t>
            </a:r>
            <a:endParaRPr lang="tr-TR" sz="2400" dirty="0" smtClean="0"/>
          </a:p>
          <a:p>
            <a:pPr marL="342900" indent="-342900" algn="just">
              <a:buFontTx/>
              <a:buChar char="-"/>
            </a:pPr>
            <a:r>
              <a:rPr lang="en-US" sz="2400" dirty="0" smtClean="0"/>
              <a:t>hematoma </a:t>
            </a:r>
            <a:r>
              <a:rPr lang="en-US" sz="2400" dirty="0"/>
              <a:t>is extremely important in terms of fracture healing and emptying of the broken hematoma can cause some problems.</a:t>
            </a:r>
            <a:endParaRPr lang="tr-TR" sz="2400" dirty="0"/>
          </a:p>
        </p:txBody>
      </p:sp>
      <p:sp>
        <p:nvSpPr>
          <p:cNvPr id="5" name="Dikdörtgen 4"/>
          <p:cNvSpPr/>
          <p:nvPr/>
        </p:nvSpPr>
        <p:spPr>
          <a:xfrm>
            <a:off x="611560" y="407707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broken hematoma is partly responsible for keeping the broken ends together with the tension it provides to the intramembranous.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81282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539552" y="1052736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err="1"/>
              <a:t>Necrosis</a:t>
            </a:r>
            <a:r>
              <a:rPr lang="tr-TR" sz="2800" dirty="0"/>
              <a:t> </a:t>
            </a:r>
            <a:r>
              <a:rPr lang="tr-TR" sz="2800" dirty="0" err="1"/>
              <a:t>develops</a:t>
            </a:r>
            <a:r>
              <a:rPr lang="tr-TR" sz="2800" dirty="0"/>
              <a:t> </a:t>
            </a:r>
            <a:r>
              <a:rPr lang="tr-TR" sz="2800" dirty="0" err="1"/>
              <a:t>between</a:t>
            </a:r>
            <a:r>
              <a:rPr lang="tr-TR" sz="2800" dirty="0"/>
              <a:t> 1-5 mm at </a:t>
            </a:r>
            <a:r>
              <a:rPr lang="tr-TR" sz="2800" dirty="0" err="1"/>
              <a:t>broken</a:t>
            </a:r>
            <a:r>
              <a:rPr lang="tr-TR" sz="2800" dirty="0"/>
              <a:t> </a:t>
            </a:r>
            <a:r>
              <a:rPr lang="tr-TR" sz="2800" dirty="0" err="1"/>
              <a:t>ends</a:t>
            </a:r>
            <a:r>
              <a:rPr lang="tr-TR" sz="2800" dirty="0"/>
              <a:t>.– </a:t>
            </a:r>
            <a:r>
              <a:rPr lang="tr-TR" sz="2800" dirty="0" err="1"/>
              <a:t>Inflammatory</a:t>
            </a:r>
            <a:r>
              <a:rPr lang="tr-TR" sz="2800" dirty="0"/>
              <a:t> </a:t>
            </a:r>
            <a:r>
              <a:rPr lang="tr-TR" sz="2800" dirty="0" err="1"/>
              <a:t>mediators</a:t>
            </a:r>
            <a:r>
              <a:rPr lang="tr-TR" sz="2800" dirty="0"/>
              <a:t> </a:t>
            </a:r>
            <a:r>
              <a:rPr lang="tr-TR" sz="2800" dirty="0" err="1"/>
              <a:t>released</a:t>
            </a:r>
            <a:r>
              <a:rPr lang="tr-TR" sz="2800" dirty="0"/>
              <a:t> </a:t>
            </a:r>
            <a:r>
              <a:rPr lang="tr-TR" sz="2800" dirty="0" err="1"/>
              <a:t>from</a:t>
            </a:r>
            <a:r>
              <a:rPr lang="tr-TR" sz="2800" dirty="0"/>
              <a:t> </a:t>
            </a:r>
            <a:r>
              <a:rPr lang="tr-TR" sz="2800" dirty="0" err="1"/>
              <a:t>dead</a:t>
            </a:r>
            <a:r>
              <a:rPr lang="tr-TR" sz="2800" dirty="0"/>
              <a:t> </a:t>
            </a:r>
            <a:r>
              <a:rPr lang="tr-TR" sz="2800" dirty="0" err="1"/>
              <a:t>cells</a:t>
            </a:r>
            <a:r>
              <a:rPr lang="tr-TR" sz="2800" dirty="0"/>
              <a:t> in </a:t>
            </a:r>
            <a:r>
              <a:rPr lang="tr-TR" sz="2800" dirty="0" err="1"/>
              <a:t>necrotic</a:t>
            </a:r>
            <a:r>
              <a:rPr lang="tr-TR" sz="2800" dirty="0"/>
              <a:t> bone </a:t>
            </a:r>
            <a:r>
              <a:rPr lang="tr-TR" sz="2800" dirty="0" err="1"/>
              <a:t>ends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broken</a:t>
            </a:r>
            <a:r>
              <a:rPr lang="tr-TR" sz="2800" dirty="0"/>
              <a:t> </a:t>
            </a:r>
            <a:r>
              <a:rPr lang="tr-TR" sz="2800" dirty="0" err="1"/>
              <a:t>haematomas</a:t>
            </a:r>
            <a:r>
              <a:rPr lang="tr-TR" sz="2800" dirty="0"/>
              <a:t> </a:t>
            </a:r>
            <a:r>
              <a:rPr lang="tr-TR" sz="2800" dirty="0" err="1"/>
              <a:t>increase</a:t>
            </a:r>
            <a:r>
              <a:rPr lang="tr-TR" sz="2800" dirty="0"/>
              <a:t> </a:t>
            </a:r>
            <a:r>
              <a:rPr lang="tr-TR" sz="2800" dirty="0" err="1"/>
              <a:t>capillary</a:t>
            </a:r>
            <a:r>
              <a:rPr lang="tr-TR" sz="2800" dirty="0"/>
              <a:t> </a:t>
            </a:r>
            <a:r>
              <a:rPr lang="tr-TR" sz="2800" dirty="0" err="1"/>
              <a:t>membrane</a:t>
            </a:r>
            <a:r>
              <a:rPr lang="tr-TR" sz="2800" dirty="0"/>
              <a:t> </a:t>
            </a:r>
            <a:r>
              <a:rPr lang="tr-TR" sz="2800" dirty="0" err="1"/>
              <a:t>permeability</a:t>
            </a:r>
            <a:r>
              <a:rPr lang="tr-TR" sz="2800" dirty="0"/>
              <a:t> </a:t>
            </a:r>
            <a:r>
              <a:rPr lang="tr-TR" sz="2800" dirty="0" err="1"/>
              <a:t>leading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inflammatory</a:t>
            </a:r>
            <a:r>
              <a:rPr lang="tr-TR" sz="2800" dirty="0"/>
              <a:t> </a:t>
            </a:r>
            <a:r>
              <a:rPr lang="tr-TR" sz="2800" dirty="0" err="1"/>
              <a:t>cells</a:t>
            </a:r>
            <a:r>
              <a:rPr lang="tr-TR" sz="2800" dirty="0"/>
              <a:t> in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region</a:t>
            </a:r>
            <a:r>
              <a:rPr lang="tr-TR" sz="2800" dirty="0"/>
              <a:t> of </a:t>
            </a:r>
            <a:r>
              <a:rPr lang="tr-TR" sz="2800" dirty="0" err="1"/>
              <a:t>red</a:t>
            </a:r>
            <a:r>
              <a:rPr lang="tr-TR" sz="2800" dirty="0"/>
              <a:t> </a:t>
            </a:r>
            <a:r>
              <a:rPr lang="tr-TR" sz="2800" dirty="0" err="1"/>
              <a:t>blood</a:t>
            </a:r>
            <a:r>
              <a:rPr lang="tr-TR" sz="2800" dirty="0"/>
              <a:t> </a:t>
            </a:r>
            <a:r>
              <a:rPr lang="tr-TR" sz="2800" dirty="0" err="1"/>
              <a:t>cells</a:t>
            </a:r>
            <a:r>
              <a:rPr lang="tr-TR" sz="2800" dirty="0"/>
              <a:t> </a:t>
            </a:r>
            <a:r>
              <a:rPr lang="tr-TR" sz="2400" dirty="0"/>
              <a:t>(</a:t>
            </a:r>
            <a:r>
              <a:rPr lang="tr-TR" sz="2400" dirty="0" err="1" smtClean="0"/>
              <a:t>polymorphous</a:t>
            </a:r>
            <a:r>
              <a:rPr lang="tr-TR" sz="2400" dirty="0" smtClean="0"/>
              <a:t> </a:t>
            </a:r>
            <a:r>
              <a:rPr lang="tr-TR" sz="2400" dirty="0" err="1" smtClean="0"/>
              <a:t>leukocytes</a:t>
            </a:r>
            <a:r>
              <a:rPr lang="tr-TR" sz="2400" dirty="0" smtClean="0"/>
              <a:t> </a:t>
            </a:r>
            <a:r>
              <a:rPr lang="tr-TR" sz="2400" dirty="0"/>
              <a:t>, </a:t>
            </a:r>
            <a:r>
              <a:rPr lang="tr-TR" sz="2400" dirty="0" err="1"/>
              <a:t>macrophage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lymphocytes</a:t>
            </a:r>
            <a:r>
              <a:rPr lang="tr-TR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72556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332656"/>
            <a:ext cx="820891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2- </a:t>
            </a:r>
            <a:r>
              <a:rPr lang="en-US" sz="2800" dirty="0" smtClean="0">
                <a:solidFill>
                  <a:srgbClr val="FF0000"/>
                </a:solidFill>
              </a:rPr>
              <a:t>Repair </a:t>
            </a:r>
            <a:r>
              <a:rPr lang="en-US" sz="2800" dirty="0">
                <a:solidFill>
                  <a:srgbClr val="FF0000"/>
                </a:solidFill>
              </a:rPr>
              <a:t>Period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endParaRPr lang="tr-TR" sz="2800" dirty="0" smtClean="0">
              <a:solidFill>
                <a:srgbClr val="FF0000"/>
              </a:solidFill>
            </a:endParaRPr>
          </a:p>
          <a:p>
            <a:endParaRPr lang="tr-TR" sz="24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 </a:t>
            </a:r>
            <a:r>
              <a:rPr lang="en-US" sz="2400" dirty="0"/>
              <a:t>In the first 48 hours of this period, cell proliferation starts from the layers of </a:t>
            </a:r>
            <a:r>
              <a:rPr lang="en-US" sz="2400" dirty="0" err="1"/>
              <a:t>periost</a:t>
            </a:r>
            <a:r>
              <a:rPr lang="en-US" sz="2400" dirty="0"/>
              <a:t>, </a:t>
            </a:r>
            <a:r>
              <a:rPr lang="en-US" sz="2400" dirty="0" err="1"/>
              <a:t>endost</a:t>
            </a:r>
            <a:r>
              <a:rPr lang="en-US" sz="2400" dirty="0"/>
              <a:t> and </a:t>
            </a:r>
            <a:r>
              <a:rPr lang="en-US" sz="2400" dirty="0" err="1"/>
              <a:t>Havers</a:t>
            </a:r>
            <a:r>
              <a:rPr lang="en-US" sz="2400" dirty="0"/>
              <a:t> channels near the fracture ; resorption continues along the broken line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endParaRPr lang="tr-TR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Cells </a:t>
            </a:r>
            <a:r>
              <a:rPr lang="en-US" sz="2400" dirty="0"/>
              <a:t>fill gaps in broken ends as a result of cell proliferation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342900" indent="-342900">
              <a:buFontTx/>
              <a:buChar char="-"/>
            </a:pPr>
            <a:endParaRPr lang="tr-TR" sz="2400" dirty="0" smtClean="0"/>
          </a:p>
          <a:p>
            <a:r>
              <a:rPr lang="en-US" sz="2400" dirty="0" smtClean="0"/>
              <a:t>– </a:t>
            </a:r>
            <a:r>
              <a:rPr lang="en-US" sz="2400" dirty="0"/>
              <a:t>Cells filled with broken lines help repair the cellular continuity of the bone.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87723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188640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>
                <a:solidFill>
                  <a:srgbClr val="FF0000"/>
                </a:solidFill>
              </a:rPr>
              <a:t>Bone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basic substance of bone, collagen fibers and organic consists of salts stored in the matrix</a:t>
            </a:r>
            <a:endParaRPr lang="tr-TR" sz="2400" dirty="0" smtClean="0">
              <a:solidFill>
                <a:schemeClr val="bg1"/>
              </a:solidFill>
            </a:endParaRPr>
          </a:p>
          <a:p>
            <a:endParaRPr lang="tr-TR" sz="2400" dirty="0" smtClean="0">
              <a:solidFill>
                <a:srgbClr val="FF0000"/>
              </a:solidFill>
            </a:endParaRPr>
          </a:p>
          <a:p>
            <a:pPr algn="just"/>
            <a:r>
              <a:rPr lang="en-US" sz="2400" dirty="0" smtClean="0">
                <a:solidFill>
                  <a:srgbClr val="FFFF00"/>
                </a:solidFill>
              </a:rPr>
              <a:t>– </a:t>
            </a:r>
            <a:r>
              <a:rPr lang="en-US" sz="2400" dirty="0">
                <a:solidFill>
                  <a:srgbClr val="FFFF00"/>
                </a:solidFill>
              </a:rPr>
              <a:t>Compact (cortical) bone</a:t>
            </a:r>
            <a:r>
              <a:rPr lang="en-US" sz="2400" dirty="0" smtClean="0">
                <a:solidFill>
                  <a:srgbClr val="FFFF00"/>
                </a:solidFill>
              </a:rPr>
              <a:t>;</a:t>
            </a:r>
            <a:endParaRPr lang="tr-TR" sz="2400" dirty="0" smtClean="0">
              <a:solidFill>
                <a:srgbClr val="FFFF00"/>
              </a:solidFill>
            </a:endParaRPr>
          </a:p>
          <a:p>
            <a:pPr algn="just"/>
            <a:endParaRPr lang="tr-TR" sz="2400" dirty="0" smtClean="0">
              <a:solidFill>
                <a:srgbClr val="FFFF00"/>
              </a:solidFill>
            </a:endParaRPr>
          </a:p>
          <a:p>
            <a:pPr algn="just"/>
            <a:r>
              <a:rPr lang="en-US" sz="2400" dirty="0" smtClean="0"/>
              <a:t>• </a:t>
            </a:r>
            <a:r>
              <a:rPr lang="en-US" sz="2400" dirty="0"/>
              <a:t>Cylindrical structures consists of concentric rings that are settled in the form of slats or </a:t>
            </a:r>
            <a:r>
              <a:rPr lang="en-US" sz="2400" dirty="0" smtClean="0"/>
              <a:t>plates</a:t>
            </a:r>
            <a:endParaRPr lang="tr-TR" sz="2400" dirty="0" smtClean="0"/>
          </a:p>
          <a:p>
            <a:pPr algn="just"/>
            <a:endParaRPr lang="tr-TR" sz="2400" dirty="0" smtClean="0"/>
          </a:p>
          <a:p>
            <a:pPr algn="just"/>
            <a:r>
              <a:rPr lang="en-US" sz="2400" dirty="0" smtClean="0"/>
              <a:t>• </a:t>
            </a:r>
            <a:r>
              <a:rPr lang="en-US" sz="2400" dirty="0"/>
              <a:t>Blood vessels are located in the center of each Haversian system and nutrition is through them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algn="just"/>
            <a:endParaRPr lang="tr-TR" sz="2400" dirty="0" smtClean="0"/>
          </a:p>
          <a:p>
            <a:pPr algn="just"/>
            <a:r>
              <a:rPr lang="en-US" sz="2400" dirty="0" smtClean="0">
                <a:solidFill>
                  <a:srgbClr val="FFFF00"/>
                </a:solidFill>
              </a:rPr>
              <a:t>– </a:t>
            </a:r>
            <a:r>
              <a:rPr lang="en-US" sz="2400" dirty="0">
                <a:solidFill>
                  <a:srgbClr val="FFFF00"/>
                </a:solidFill>
              </a:rPr>
              <a:t>Cancellous bone</a:t>
            </a:r>
            <a:r>
              <a:rPr lang="en-US" sz="2400" dirty="0" smtClean="0">
                <a:solidFill>
                  <a:srgbClr val="FFFF00"/>
                </a:solidFill>
              </a:rPr>
              <a:t>;</a:t>
            </a:r>
            <a:endParaRPr lang="tr-TR" sz="2400" dirty="0" smtClean="0">
              <a:solidFill>
                <a:srgbClr val="FFFF00"/>
              </a:solidFill>
            </a:endParaRPr>
          </a:p>
          <a:p>
            <a:pPr algn="just"/>
            <a:endParaRPr lang="tr-TR" sz="2400" dirty="0" smtClean="0">
              <a:solidFill>
                <a:srgbClr val="FFFF00"/>
              </a:solidFill>
            </a:endParaRPr>
          </a:p>
          <a:p>
            <a:pPr algn="just"/>
            <a:r>
              <a:rPr lang="en-US" sz="2400" dirty="0" smtClean="0"/>
              <a:t>• </a:t>
            </a:r>
            <a:r>
              <a:rPr lang="en-US" sz="2400" dirty="0"/>
              <a:t>The bone matrix consists of closed </a:t>
            </a:r>
            <a:r>
              <a:rPr lang="en-US" sz="2400" dirty="0" smtClean="0"/>
              <a:t>spaces</a:t>
            </a:r>
            <a:r>
              <a:rPr lang="tr-TR" sz="2400" dirty="0" smtClean="0"/>
              <a:t> </a:t>
            </a:r>
            <a:r>
              <a:rPr lang="tr-TR" sz="2400" dirty="0" err="1" smtClean="0"/>
              <a:t>by</a:t>
            </a:r>
            <a:r>
              <a:rPr lang="tr-TR" sz="2400" dirty="0" smtClean="0"/>
              <a:t> </a:t>
            </a:r>
            <a:r>
              <a:rPr lang="en-US" sz="2400" dirty="0" smtClean="0"/>
              <a:t> </a:t>
            </a:r>
            <a:r>
              <a:rPr lang="tr-TR" sz="2400" dirty="0" err="1" smtClean="0"/>
              <a:t>needle</a:t>
            </a:r>
            <a:r>
              <a:rPr lang="tr-TR" sz="2400" dirty="0" smtClean="0"/>
              <a:t> </a:t>
            </a:r>
            <a:r>
              <a:rPr lang="tr-TR" sz="2400" dirty="0" err="1" smtClean="0"/>
              <a:t>or</a:t>
            </a:r>
            <a:r>
              <a:rPr lang="en-US" sz="2400" dirty="0" smtClean="0"/>
              <a:t> </a:t>
            </a:r>
            <a:r>
              <a:rPr lang="en-US" sz="2400" dirty="0" err="1" smtClean="0"/>
              <a:t>trabeculular</a:t>
            </a:r>
            <a:r>
              <a:rPr lang="tr-TR" sz="2400" dirty="0" smtClean="0"/>
              <a:t> </a:t>
            </a:r>
            <a:r>
              <a:rPr lang="tr-TR" sz="2400" dirty="0" err="1" smtClean="0"/>
              <a:t>shaped</a:t>
            </a:r>
            <a:r>
              <a:rPr lang="en-US" sz="2400" dirty="0" smtClean="0"/>
              <a:t>. </a:t>
            </a:r>
            <a:r>
              <a:rPr lang="en-US" sz="2400" dirty="0"/>
              <a:t>Bone marrow fills the gaps between this</a:t>
            </a:r>
            <a:r>
              <a:rPr lang="en-US" sz="2400" dirty="0"/>
              <a:t>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886960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548680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 smtClean="0"/>
              <a:t>With </a:t>
            </a:r>
            <a:r>
              <a:rPr lang="en-US" sz="2400" dirty="0"/>
              <a:t>proliferation, </a:t>
            </a:r>
            <a:r>
              <a:rPr lang="en-US" sz="2400" dirty="0" err="1"/>
              <a:t>chondroblasts</a:t>
            </a:r>
            <a:r>
              <a:rPr lang="en-US" sz="2400" dirty="0"/>
              <a:t> and osteoblasts develop, resulting in cartilage and bone tissue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342900" indent="-342900" algn="just">
              <a:buFontTx/>
              <a:buChar char="-"/>
            </a:pPr>
            <a:endParaRPr lang="en-US" sz="2400" dirty="0"/>
          </a:p>
          <a:p>
            <a:pPr marL="342900" indent="-342900" algn="just">
              <a:buFontTx/>
              <a:buChar char="-"/>
            </a:pPr>
            <a:r>
              <a:rPr lang="en-US" sz="2400" dirty="0" smtClean="0"/>
              <a:t>Osteoblasts </a:t>
            </a:r>
            <a:r>
              <a:rPr lang="en-US" sz="2400" dirty="0"/>
              <a:t>are transformed into osteocytes (intramembranous) or </a:t>
            </a:r>
            <a:r>
              <a:rPr lang="en-US" sz="2400" dirty="0" err="1"/>
              <a:t>enchondral</a:t>
            </a:r>
            <a:r>
              <a:rPr lang="en-US" sz="2400" dirty="0"/>
              <a:t> ossification provides bone continuity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342900" indent="-342900" algn="just">
              <a:buFontTx/>
              <a:buChar char="-"/>
            </a:pPr>
            <a:endParaRPr lang="en-US" sz="2400" dirty="0"/>
          </a:p>
          <a:p>
            <a:pPr marL="342900" indent="-342900" algn="just">
              <a:buFontTx/>
              <a:buChar char="-"/>
            </a:pPr>
            <a:r>
              <a:rPr lang="en-US" sz="2400" dirty="0" smtClean="0"/>
              <a:t>Necrotic </a:t>
            </a:r>
            <a:r>
              <a:rPr lang="en-US" sz="2400" dirty="0"/>
              <a:t>bone resorbed and replaced with new bone tissue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342900" indent="-342900" algn="just">
              <a:buFontTx/>
              <a:buChar char="-"/>
            </a:pPr>
            <a:endParaRPr lang="en-US" sz="2400" dirty="0"/>
          </a:p>
          <a:p>
            <a:pPr algn="just"/>
            <a:r>
              <a:rPr lang="en-US" sz="2400" dirty="0"/>
              <a:t>- In summary, macrophages and osteoclasts spreading into the hematoma at the time of repair provide the elimination of dead bone and osteoblasts provide bone formation.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897930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8589"/>
            <a:ext cx="8895928" cy="635273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448" y="6413266"/>
            <a:ext cx="8999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/>
              <a:t>https://www.google.com/search?q=fracture+healing&amp;source=lnms&amp;tbm=isch&amp;sa=X&amp;ved=0ahUKEwjU3KzO_uvgAhX_wcQBHVAQBbcQ_AUIDigB&amp;biw=1517&amp;bih=694#imgrc=2KXjSbtY3mBf1M:</a:t>
            </a:r>
          </a:p>
        </p:txBody>
      </p:sp>
    </p:spTree>
    <p:extLst>
      <p:ext uri="{BB962C8B-B14F-4D97-AF65-F5344CB8AC3E}">
        <p14:creationId xmlns:p14="http://schemas.microsoft.com/office/powerpoint/2010/main" val="28814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980728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FF00"/>
                </a:solidFill>
              </a:rPr>
              <a:t>Fibrous callus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  <a:endParaRPr lang="tr-TR" sz="2400" dirty="0" smtClean="0">
              <a:solidFill>
                <a:srgbClr val="FFFF00"/>
              </a:solidFill>
            </a:endParaRPr>
          </a:p>
          <a:p>
            <a:pPr algn="just"/>
            <a:endParaRPr lang="en-US" sz="2400" dirty="0">
              <a:solidFill>
                <a:srgbClr val="FFFF00"/>
              </a:solidFill>
            </a:endParaRPr>
          </a:p>
          <a:p>
            <a:pPr algn="just"/>
            <a:r>
              <a:rPr lang="en-US" sz="2400" dirty="0"/>
              <a:t>• </a:t>
            </a:r>
            <a:r>
              <a:rPr lang="tr-TR" sz="2400" dirty="0" smtClean="0"/>
              <a:t>F</a:t>
            </a:r>
            <a:r>
              <a:rPr lang="en-US" sz="2400" dirty="0" err="1" smtClean="0"/>
              <a:t>ibrous</a:t>
            </a:r>
            <a:r>
              <a:rPr lang="en-US" sz="2400" dirty="0" smtClean="0"/>
              <a:t> </a:t>
            </a:r>
            <a:r>
              <a:rPr lang="en-US" sz="2400" dirty="0"/>
              <a:t>callus is formed by the arrival of osteoblasts and </a:t>
            </a:r>
            <a:r>
              <a:rPr lang="en-US" sz="2400" dirty="0" err="1"/>
              <a:t>chondroblasts</a:t>
            </a:r>
            <a:r>
              <a:rPr lang="en-US" sz="2400" dirty="0"/>
              <a:t> one week </a:t>
            </a:r>
            <a:r>
              <a:rPr lang="en-US" sz="2400" dirty="0" smtClean="0"/>
              <a:t>later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f</a:t>
            </a:r>
            <a:r>
              <a:rPr lang="en-US" sz="2400" dirty="0" err="1" smtClean="0"/>
              <a:t>ibrin</a:t>
            </a:r>
            <a:r>
              <a:rPr lang="en-US" sz="2400" dirty="0" smtClean="0"/>
              <a:t> </a:t>
            </a:r>
            <a:r>
              <a:rPr lang="en-US" sz="2400" dirty="0"/>
              <a:t>nets formed by clots in the fracture area and the young collagen produced by </a:t>
            </a:r>
            <a:r>
              <a:rPr lang="en-US" sz="2400" dirty="0" smtClean="0"/>
              <a:t>fibroblasts</a:t>
            </a:r>
            <a:r>
              <a:rPr lang="tr-TR" sz="2400" dirty="0" smtClean="0"/>
              <a:t> </a:t>
            </a:r>
            <a:r>
              <a:rPr lang="en-US" sz="2400" dirty="0" smtClean="0"/>
              <a:t>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r>
              <a:rPr lang="en-US" sz="2400" dirty="0" smtClean="0"/>
              <a:t>• </a:t>
            </a:r>
            <a:r>
              <a:rPr lang="en-US" sz="2400" dirty="0"/>
              <a:t>This callus initially formed is soft (not radiologically).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118660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260648"/>
            <a:ext cx="79208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Fibrocartilagenous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callus</a:t>
            </a:r>
            <a:endParaRPr lang="tr-TR" sz="2400" dirty="0" smtClean="0">
              <a:solidFill>
                <a:srgbClr val="FFFF00"/>
              </a:solidFill>
            </a:endParaRPr>
          </a:p>
          <a:p>
            <a:r>
              <a:rPr lang="tr-TR" sz="2400" dirty="0">
                <a:solidFill>
                  <a:srgbClr val="FFFF00"/>
                </a:solidFill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  <a:p>
            <a:pPr algn="just"/>
            <a:r>
              <a:rPr lang="en-US" sz="2400" dirty="0"/>
              <a:t>• osteoid is produced from osteoblasts and </a:t>
            </a:r>
            <a:r>
              <a:rPr lang="en-US" sz="2400" dirty="0" err="1"/>
              <a:t>chondroblasts</a:t>
            </a:r>
            <a:r>
              <a:rPr lang="en-US" sz="2400" dirty="0"/>
              <a:t> are converted to osteoblasts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• As a result of the collapse of calcium salts (hydroxyapatite) slowly, the front callus is formed. This process takes 2-3 weeks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• The resulting callus is hard but still unstable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• Thus, the stability between the ends of the fracture increases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• With increasing stability, blood vessels that play a primary role in the formation of </a:t>
            </a:r>
            <a:r>
              <a:rPr lang="en-US" sz="2400" dirty="0" err="1"/>
              <a:t>fibrocartilagenous</a:t>
            </a:r>
            <a:r>
              <a:rPr lang="en-US" sz="2400" dirty="0"/>
              <a:t> callus begin to reshape in the medulla.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681707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467544" y="1052736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Ossous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callus</a:t>
            </a:r>
            <a:endParaRPr lang="tr-TR" sz="2400" dirty="0" smtClean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/>
              <a:t>periosteum </a:t>
            </a:r>
            <a:r>
              <a:rPr lang="en-US" sz="2400" dirty="0"/>
              <a:t>and </a:t>
            </a:r>
            <a:r>
              <a:rPr lang="en-US" sz="2400" dirty="0" err="1"/>
              <a:t>endosteous</a:t>
            </a:r>
            <a:r>
              <a:rPr lang="en-US" sz="2400" dirty="0"/>
              <a:t> osteoblasts begin to produce osteoid which is the bone matrix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The </a:t>
            </a:r>
            <a:r>
              <a:rPr lang="en-US" sz="2400" dirty="0"/>
              <a:t>front callus is replaced by a bony callus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342900" indent="-342900">
              <a:buFontTx/>
              <a:buChar char="-"/>
            </a:pPr>
            <a:endParaRPr lang="en-US" sz="2400" dirty="0"/>
          </a:p>
          <a:p>
            <a:r>
              <a:rPr lang="en-US" sz="2400" dirty="0"/>
              <a:t>- This step is reached in 4-6 weeks. </a:t>
            </a:r>
            <a:r>
              <a:rPr lang="tr-TR" sz="2400" dirty="0" smtClean="0"/>
              <a:t>Bone </a:t>
            </a:r>
            <a:r>
              <a:rPr lang="tr-TR" sz="2400" dirty="0" err="1" smtClean="0"/>
              <a:t>healing</a:t>
            </a:r>
            <a:r>
              <a:rPr lang="tr-TR" sz="2400" dirty="0" smtClean="0"/>
              <a:t> </a:t>
            </a:r>
            <a:r>
              <a:rPr lang="tr-TR" sz="2400" dirty="0" err="1" smtClean="0"/>
              <a:t>completed</a:t>
            </a:r>
            <a:r>
              <a:rPr lang="tr-T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2000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65"/>
            <a:ext cx="9144000" cy="686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332656"/>
            <a:ext cx="727280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3- </a:t>
            </a:r>
            <a:r>
              <a:rPr lang="tr-TR" sz="2800" dirty="0" err="1" smtClean="0">
                <a:solidFill>
                  <a:srgbClr val="FF0000"/>
                </a:solidFill>
              </a:rPr>
              <a:t>Remodelling</a:t>
            </a:r>
            <a:endParaRPr lang="tr-TR" sz="2800" dirty="0" smtClean="0">
              <a:solidFill>
                <a:srgbClr val="FF0000"/>
              </a:solidFill>
            </a:endParaRPr>
          </a:p>
          <a:p>
            <a:endParaRPr lang="tr-TR" sz="2400" dirty="0" smtClean="0"/>
          </a:p>
          <a:p>
            <a:pPr marL="457200" indent="-457200">
              <a:buFontTx/>
              <a:buChar char="-"/>
            </a:pPr>
            <a:r>
              <a:rPr lang="en-US" sz="2400" dirty="0" smtClean="0"/>
              <a:t>Then </a:t>
            </a:r>
            <a:r>
              <a:rPr lang="en-US" sz="2400" dirty="0"/>
              <a:t>it becomes remodeling (6. after the month</a:t>
            </a:r>
            <a:r>
              <a:rPr lang="en-US" sz="2400" dirty="0" smtClean="0"/>
              <a:t>).</a:t>
            </a:r>
            <a:endParaRPr lang="tr-TR" sz="2400" dirty="0" smtClean="0"/>
          </a:p>
          <a:p>
            <a:pPr marL="457200" indent="-457200">
              <a:buFontTx/>
              <a:buChar char="-"/>
            </a:pPr>
            <a:endParaRPr lang="tr-TR" sz="2400" dirty="0" smtClean="0"/>
          </a:p>
          <a:p>
            <a:pPr marL="457200" indent="-457200">
              <a:buFontTx/>
              <a:buChar char="-"/>
            </a:pPr>
            <a:r>
              <a:rPr lang="en-US" sz="2400" dirty="0" smtClean="0"/>
              <a:t>- </a:t>
            </a:r>
            <a:r>
              <a:rPr lang="en-US" sz="2400" dirty="0"/>
              <a:t>The bone around the fractured area is resorbed, the medullary channels are opened and the normal bone structure is acquired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457200" indent="-457200">
              <a:buFontTx/>
              <a:buChar char="-"/>
            </a:pPr>
            <a:endParaRPr lang="tr-TR" sz="2400" dirty="0" smtClean="0"/>
          </a:p>
          <a:p>
            <a:pPr marL="457200" indent="-457200">
              <a:buFontTx/>
              <a:buChar char="-"/>
            </a:pPr>
            <a:r>
              <a:rPr lang="en-US" sz="2400" dirty="0" err="1"/>
              <a:t>Remodelization</a:t>
            </a:r>
            <a:r>
              <a:rPr lang="en-US" sz="2400" dirty="0"/>
              <a:t> occurs according to the laws of Wolff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457200" indent="-457200">
              <a:buFontTx/>
              <a:buChar char="-"/>
            </a:pPr>
            <a:endParaRPr lang="tr-TR" sz="2400" dirty="0"/>
          </a:p>
          <a:p>
            <a:pPr marL="457200" indent="-457200">
              <a:buFontTx/>
              <a:buChar char="-"/>
            </a:pPr>
            <a:r>
              <a:rPr lang="en-US" sz="2400" dirty="0"/>
              <a:t>Remodeling may start towards the end of the repair period and continue for many years after the fracture has </a:t>
            </a:r>
            <a:r>
              <a:rPr lang="tr-TR" sz="2400" dirty="0" err="1" smtClean="0"/>
              <a:t>healed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39779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" y="785441"/>
            <a:ext cx="9135616" cy="53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4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620688"/>
            <a:ext cx="8456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err="1"/>
              <a:t>Factors</a:t>
            </a:r>
            <a:r>
              <a:rPr lang="tr-TR" sz="2800" dirty="0"/>
              <a:t> </a:t>
            </a:r>
            <a:r>
              <a:rPr lang="tr-TR" sz="2800" dirty="0" err="1"/>
              <a:t>Affecting</a:t>
            </a:r>
            <a:r>
              <a:rPr lang="tr-TR" sz="2800" dirty="0"/>
              <a:t> </a:t>
            </a:r>
            <a:r>
              <a:rPr lang="tr-TR" sz="2800" dirty="0" err="1"/>
              <a:t>Fracture</a:t>
            </a:r>
            <a:r>
              <a:rPr lang="tr-TR" sz="2800" dirty="0"/>
              <a:t> </a:t>
            </a:r>
            <a:r>
              <a:rPr lang="tr-TR" sz="2800" dirty="0" err="1" smtClean="0"/>
              <a:t>Healing</a:t>
            </a:r>
            <a:r>
              <a:rPr lang="tr-TR" sz="2800" dirty="0" smtClean="0"/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unfavorable</a:t>
            </a:r>
            <a:r>
              <a:rPr lang="tr-TR" sz="2800" dirty="0" smtClean="0"/>
              <a:t>:</a:t>
            </a:r>
            <a:endParaRPr lang="tr-TR" sz="2800" dirty="0"/>
          </a:p>
        </p:txBody>
      </p:sp>
      <p:sp>
        <p:nvSpPr>
          <p:cNvPr id="3" name="Dikdörtgen 2"/>
          <p:cNvSpPr/>
          <p:nvPr/>
        </p:nvSpPr>
        <p:spPr>
          <a:xfrm>
            <a:off x="467544" y="1484784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-</a:t>
            </a:r>
            <a:r>
              <a:rPr lang="en-US" sz="2400" dirty="0" smtClean="0"/>
              <a:t>High-energy </a:t>
            </a:r>
            <a:r>
              <a:rPr lang="en-US" sz="2400" dirty="0"/>
              <a:t>traumas and extensive soft tissue damage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Separation </a:t>
            </a:r>
            <a:r>
              <a:rPr lang="en-US" sz="2400" dirty="0"/>
              <a:t>of broken ends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Interposition </a:t>
            </a:r>
            <a:r>
              <a:rPr lang="en-US" sz="2400" dirty="0"/>
              <a:t>of soft tissues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Damage </a:t>
            </a:r>
            <a:r>
              <a:rPr lang="en-US" sz="2400" dirty="0"/>
              <a:t>to the </a:t>
            </a:r>
            <a:r>
              <a:rPr lang="en-US" sz="2400" dirty="0" smtClean="0"/>
              <a:t>vessels.</a:t>
            </a:r>
            <a:endParaRPr lang="tr-TR" sz="2400" dirty="0" smtClean="0"/>
          </a:p>
          <a:p>
            <a:pPr marL="342900" indent="-342900">
              <a:buFontTx/>
              <a:buChar char="-"/>
            </a:pPr>
            <a:endParaRPr lang="en-US" sz="2400" dirty="0"/>
          </a:p>
          <a:p>
            <a:r>
              <a:rPr lang="en-US" sz="2400" dirty="0"/>
              <a:t>- Excessive dissection and soft tissue damage during surgical reduction.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62574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836712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400" dirty="0" smtClean="0"/>
              <a:t>The </a:t>
            </a:r>
            <a:r>
              <a:rPr lang="en-US" sz="2400" dirty="0"/>
              <a:t>fracture is transverse, segmental or segmental (spiral and oblique fractures </a:t>
            </a:r>
            <a:r>
              <a:rPr lang="tr-TR" sz="2400" dirty="0" err="1" smtClean="0"/>
              <a:t>healed</a:t>
            </a:r>
            <a:r>
              <a:rPr lang="tr-TR" sz="2400" dirty="0" smtClean="0"/>
              <a:t> </a:t>
            </a:r>
            <a:r>
              <a:rPr lang="en-US" sz="2400" dirty="0" smtClean="0"/>
              <a:t>more </a:t>
            </a:r>
            <a:r>
              <a:rPr lang="en-US" sz="2400" dirty="0"/>
              <a:t>quickly), open fracture (hematoma discharge, contamination and infection due to the possibility of and excessive soft tissue damage</a:t>
            </a:r>
            <a:r>
              <a:rPr lang="en-US" sz="2400" dirty="0" smtClean="0"/>
              <a:t>).</a:t>
            </a:r>
            <a:endParaRPr lang="tr-TR" sz="2400" dirty="0" smtClean="0"/>
          </a:p>
          <a:p>
            <a:pPr marL="285750" indent="-285750" algn="just">
              <a:buFontTx/>
              <a:buChar char="-"/>
            </a:pPr>
            <a:endParaRPr lang="tr-TR" sz="2400" dirty="0" smtClean="0"/>
          </a:p>
          <a:p>
            <a:pPr marL="285750" indent="-285750" algn="just">
              <a:buFontTx/>
              <a:buChar char="-"/>
            </a:pPr>
            <a:r>
              <a:rPr lang="en-US" sz="2400" dirty="0" smtClean="0"/>
              <a:t>The </a:t>
            </a:r>
            <a:r>
              <a:rPr lang="en-US" sz="2400" dirty="0"/>
              <a:t>failure of reduction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285750" indent="-285750" algn="just">
              <a:buFontTx/>
              <a:buChar char="-"/>
            </a:pPr>
            <a:endParaRPr lang="tr-TR" sz="2400" dirty="0" smtClean="0"/>
          </a:p>
          <a:p>
            <a:pPr algn="just"/>
            <a:r>
              <a:rPr lang="en-US" sz="2400" dirty="0" smtClean="0"/>
              <a:t>− </a:t>
            </a:r>
            <a:r>
              <a:rPr lang="en-US" sz="2400" dirty="0"/>
              <a:t>No good stabilization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algn="just"/>
            <a:endParaRPr lang="tr-TR" sz="2400" dirty="0" smtClean="0"/>
          </a:p>
          <a:p>
            <a:pPr algn="just"/>
            <a:r>
              <a:rPr lang="en-US" sz="2400" dirty="0" smtClean="0"/>
              <a:t>− </a:t>
            </a:r>
            <a:r>
              <a:rPr lang="en-US" sz="2400" dirty="0"/>
              <a:t>Insufficient immobilization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algn="just"/>
            <a:endParaRPr lang="tr-TR" sz="2400" dirty="0" smtClean="0"/>
          </a:p>
          <a:p>
            <a:pPr algn="just"/>
            <a:r>
              <a:rPr lang="en-US" sz="2400" dirty="0" smtClean="0"/>
              <a:t>− broken-site </a:t>
            </a:r>
            <a:r>
              <a:rPr lang="en-US" sz="2400" dirty="0"/>
              <a:t>infection.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544507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8640"/>
            <a:ext cx="7826648" cy="65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13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1560" y="404664"/>
            <a:ext cx="75608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−</a:t>
            </a:r>
            <a:r>
              <a:rPr lang="tr-TR" sz="2400" dirty="0" err="1" smtClean="0"/>
              <a:t>older</a:t>
            </a:r>
            <a:r>
              <a:rPr lang="tr-TR" sz="2400" dirty="0" smtClean="0"/>
              <a:t> </a:t>
            </a:r>
            <a:r>
              <a:rPr lang="tr-TR" sz="2400" dirty="0" err="1" smtClean="0"/>
              <a:t>age</a:t>
            </a:r>
            <a:endParaRPr lang="tr-TR" sz="2400" dirty="0" smtClean="0"/>
          </a:p>
          <a:p>
            <a:endParaRPr lang="tr-TR" sz="2400" dirty="0"/>
          </a:p>
          <a:p>
            <a:pPr algn="just"/>
            <a:r>
              <a:rPr lang="en-US" sz="2400" dirty="0" smtClean="0"/>
              <a:t>−</a:t>
            </a:r>
            <a:r>
              <a:rPr lang="en-US" sz="2400" dirty="0"/>
              <a:t>Fracture of the joint (synovial fluid due to the disruptive effect of fracture healing</a:t>
            </a:r>
            <a:r>
              <a:rPr lang="en-US" sz="2400" dirty="0" smtClean="0"/>
              <a:t>).</a:t>
            </a:r>
            <a:endParaRPr lang="tr-TR" sz="2400" dirty="0" smtClean="0"/>
          </a:p>
          <a:p>
            <a:pPr algn="just"/>
            <a:endParaRPr lang="tr-TR" sz="2400" dirty="0"/>
          </a:p>
          <a:p>
            <a:pPr marL="285750" indent="-285750" algn="just">
              <a:buFontTx/>
              <a:buChar char="-"/>
            </a:pPr>
            <a:r>
              <a:rPr lang="en-US" sz="2400" dirty="0" smtClean="0"/>
              <a:t>A </a:t>
            </a:r>
            <a:r>
              <a:rPr lang="en-US" sz="2400" dirty="0"/>
              <a:t>pathological condition that existed in the bone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285750" indent="-285750" algn="just">
              <a:buFontTx/>
              <a:buChar char="-"/>
            </a:pPr>
            <a:endParaRPr lang="tr-TR" sz="2400" dirty="0"/>
          </a:p>
          <a:p>
            <a:pPr marL="285750" indent="-285750" algn="just">
              <a:buFontTx/>
              <a:buChar char="-"/>
            </a:pPr>
            <a:r>
              <a:rPr lang="en-US" sz="2400" dirty="0" smtClean="0"/>
              <a:t>does </a:t>
            </a:r>
            <a:r>
              <a:rPr lang="en-US" sz="2400" dirty="0"/>
              <a:t>not </a:t>
            </a:r>
            <a:r>
              <a:rPr lang="en-US" sz="2400" dirty="0" smtClean="0"/>
              <a:t>contain</a:t>
            </a:r>
            <a:r>
              <a:rPr lang="tr-TR" sz="2400" dirty="0" smtClean="0"/>
              <a:t> </a:t>
            </a:r>
            <a:r>
              <a:rPr lang="tr-TR" sz="2400" dirty="0" err="1" smtClean="0"/>
              <a:t>spongiosa</a:t>
            </a:r>
            <a:r>
              <a:rPr lang="en-US" sz="2400" dirty="0" smtClean="0"/>
              <a:t> </a:t>
            </a:r>
            <a:r>
              <a:rPr lang="en-US" sz="2400" dirty="0"/>
              <a:t>or have high fracture of cortical bone content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285750" indent="-285750" algn="just">
              <a:buFontTx/>
              <a:buChar char="-"/>
            </a:pPr>
            <a:endParaRPr lang="tr-TR" sz="2400" dirty="0"/>
          </a:p>
          <a:p>
            <a:pPr marL="285750" indent="-285750" algn="just">
              <a:buFontTx/>
              <a:buChar char="-"/>
            </a:pPr>
            <a:r>
              <a:rPr lang="en-US" sz="2400" dirty="0" smtClean="0"/>
              <a:t>- </a:t>
            </a:r>
            <a:r>
              <a:rPr lang="en-US" sz="2400" dirty="0"/>
              <a:t>All kinds of systemic diseases affecting nutrition and healthy metabolism (diabetes, malignancies, systemic infections, anemia, etc.), chemotherapy, radiotherapy and corticosteroids.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55568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1560" y="1052736"/>
            <a:ext cx="68407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In addition to the positive effects of negative factors on the opposite situation</a:t>
            </a:r>
            <a:r>
              <a:rPr lang="en-US" sz="2000" dirty="0" smtClean="0"/>
              <a:t>,</a:t>
            </a:r>
            <a:endParaRPr lang="tr-TR" sz="2000" dirty="0" smtClean="0"/>
          </a:p>
          <a:p>
            <a:pPr algn="just"/>
            <a:r>
              <a:rPr lang="en-US" sz="2000" dirty="0" smtClean="0"/>
              <a:t>– </a:t>
            </a:r>
            <a:r>
              <a:rPr lang="en-US" sz="2000" dirty="0"/>
              <a:t>Electrical currents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algn="just"/>
            <a:r>
              <a:rPr lang="en-US" sz="2000" dirty="0" smtClean="0"/>
              <a:t>– </a:t>
            </a:r>
            <a:r>
              <a:rPr lang="en-US" sz="2000" dirty="0"/>
              <a:t>Magnetic field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algn="just"/>
            <a:r>
              <a:rPr lang="en-US" sz="2000" dirty="0" smtClean="0"/>
              <a:t>– </a:t>
            </a:r>
            <a:r>
              <a:rPr lang="en-US" sz="2000" dirty="0"/>
              <a:t>Ultrasound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marL="342900" indent="-342900" algn="just">
              <a:buFontTx/>
              <a:buChar char="-"/>
            </a:pPr>
            <a:r>
              <a:rPr lang="en-US" sz="2000" dirty="0" smtClean="0"/>
              <a:t>Hyperbaric </a:t>
            </a:r>
            <a:r>
              <a:rPr lang="en-US" sz="2000" dirty="0"/>
              <a:t>oxygen applications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algn="just"/>
            <a:r>
              <a:rPr lang="en-US" sz="2000" dirty="0" smtClean="0"/>
              <a:t>Low </a:t>
            </a:r>
            <a:r>
              <a:rPr lang="en-US" sz="2000" dirty="0"/>
              <a:t>power laser application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algn="just"/>
            <a:r>
              <a:rPr lang="tr-TR" sz="2000" dirty="0"/>
              <a:t>- </a:t>
            </a:r>
            <a:r>
              <a:rPr lang="tr-TR" sz="2000" dirty="0" err="1"/>
              <a:t>Anabolic</a:t>
            </a:r>
            <a:r>
              <a:rPr lang="tr-TR" sz="2000" dirty="0"/>
              <a:t> </a:t>
            </a:r>
            <a:r>
              <a:rPr lang="tr-TR" sz="2000" dirty="0" err="1"/>
              <a:t>steroids</a:t>
            </a:r>
            <a:r>
              <a:rPr lang="tr-TR" sz="2000" dirty="0"/>
              <a:t>.</a:t>
            </a:r>
          </a:p>
          <a:p>
            <a:pPr algn="just"/>
            <a:r>
              <a:rPr lang="tr-TR" sz="2000" dirty="0"/>
              <a:t>- Vitamin D.</a:t>
            </a:r>
          </a:p>
          <a:p>
            <a:pPr algn="just"/>
            <a:r>
              <a:rPr lang="tr-TR" sz="2000" dirty="0" smtClean="0"/>
              <a:t>-</a:t>
            </a:r>
            <a:r>
              <a:rPr lang="tr-TR" sz="2000" dirty="0" err="1" smtClean="0"/>
              <a:t>Calcitonin,parathormone</a:t>
            </a:r>
            <a:r>
              <a:rPr lang="tr-TR" sz="2000" dirty="0"/>
              <a:t>, </a:t>
            </a:r>
            <a:r>
              <a:rPr lang="tr-TR" sz="2000" dirty="0" err="1"/>
              <a:t>prostaglandins</a:t>
            </a:r>
            <a:r>
              <a:rPr lang="tr-TR" sz="2000" dirty="0"/>
              <a:t>, BMP (Bone </a:t>
            </a:r>
            <a:r>
              <a:rPr lang="tr-TR" sz="2000" dirty="0" err="1"/>
              <a:t>Morphogenetic</a:t>
            </a:r>
            <a:r>
              <a:rPr lang="tr-TR" sz="2000" dirty="0"/>
              <a:t> protein), </a:t>
            </a:r>
            <a:r>
              <a:rPr lang="tr-TR" sz="2000" dirty="0" err="1"/>
              <a:t>growth</a:t>
            </a:r>
            <a:r>
              <a:rPr lang="tr-TR" sz="2000" dirty="0"/>
              <a:t> </a:t>
            </a:r>
            <a:r>
              <a:rPr lang="tr-TR" sz="2000" dirty="0" err="1"/>
              <a:t>hormone</a:t>
            </a:r>
            <a:r>
              <a:rPr lang="tr-TR" sz="2000" dirty="0"/>
              <a:t>, </a:t>
            </a:r>
            <a:r>
              <a:rPr lang="tr-TR" sz="2000" dirty="0" err="1"/>
              <a:t>growth</a:t>
            </a:r>
            <a:r>
              <a:rPr lang="tr-TR" sz="2000" dirty="0"/>
              <a:t> </a:t>
            </a:r>
            <a:r>
              <a:rPr lang="tr-TR" sz="2000" dirty="0" err="1"/>
              <a:t>factors</a:t>
            </a:r>
            <a:r>
              <a:rPr lang="tr-TR" sz="2000" dirty="0"/>
              <a:t>.</a:t>
            </a:r>
          </a:p>
          <a:p>
            <a:pPr algn="just"/>
            <a:r>
              <a:rPr lang="tr-TR" sz="2000" dirty="0"/>
              <a:t>- </a:t>
            </a:r>
            <a:r>
              <a:rPr lang="tr-TR" sz="2000" dirty="0" err="1"/>
              <a:t>Surgical</a:t>
            </a:r>
            <a:r>
              <a:rPr lang="tr-TR" sz="2000" dirty="0"/>
              <a:t> bone </a:t>
            </a:r>
            <a:r>
              <a:rPr lang="tr-TR" sz="2000" dirty="0" err="1"/>
              <a:t>grafting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 smtClean="0"/>
              <a:t>demineralization</a:t>
            </a:r>
            <a:r>
              <a:rPr lang="tr-TR" sz="2000" dirty="0" smtClean="0"/>
              <a:t> bone </a:t>
            </a:r>
            <a:r>
              <a:rPr lang="tr-TR" sz="2000" dirty="0" err="1"/>
              <a:t>matrix</a:t>
            </a:r>
            <a:r>
              <a:rPr lang="tr-TR" sz="2000" dirty="0"/>
              <a:t>.</a:t>
            </a:r>
          </a:p>
          <a:p>
            <a:pPr algn="just"/>
            <a:r>
              <a:rPr lang="tr-TR" sz="2000" dirty="0"/>
              <a:t>- Gene </a:t>
            </a:r>
            <a:r>
              <a:rPr lang="tr-TR" sz="2000" dirty="0" err="1"/>
              <a:t>therapy</a:t>
            </a:r>
            <a:r>
              <a:rPr lang="tr-TR" sz="2000" dirty="0"/>
              <a:t>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23528" y="332656"/>
            <a:ext cx="8018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err="1"/>
              <a:t>Factors</a:t>
            </a:r>
            <a:r>
              <a:rPr lang="tr-TR" sz="2800" dirty="0"/>
              <a:t> </a:t>
            </a:r>
            <a:r>
              <a:rPr lang="tr-TR" sz="2800" dirty="0" err="1"/>
              <a:t>Affecting</a:t>
            </a:r>
            <a:r>
              <a:rPr lang="tr-TR" sz="2800" dirty="0"/>
              <a:t> </a:t>
            </a:r>
            <a:r>
              <a:rPr lang="tr-TR" sz="2800" dirty="0" err="1"/>
              <a:t>Fracture</a:t>
            </a:r>
            <a:r>
              <a:rPr lang="tr-TR" sz="2800" dirty="0"/>
              <a:t> </a:t>
            </a:r>
            <a:r>
              <a:rPr lang="tr-TR" sz="2800" dirty="0" err="1" smtClean="0"/>
              <a:t>Healing</a:t>
            </a:r>
            <a:r>
              <a:rPr lang="tr-TR" sz="2800" dirty="0" smtClean="0"/>
              <a:t> </a:t>
            </a:r>
            <a:r>
              <a:rPr lang="tr-TR" sz="2800" dirty="0" err="1">
                <a:solidFill>
                  <a:srgbClr val="FF0000"/>
                </a:solidFill>
              </a:rPr>
              <a:t>F</a:t>
            </a:r>
            <a:r>
              <a:rPr lang="tr-TR" sz="2800" dirty="0" err="1" smtClean="0">
                <a:solidFill>
                  <a:srgbClr val="FF0000"/>
                </a:solidFill>
              </a:rPr>
              <a:t>avorable</a:t>
            </a:r>
            <a:r>
              <a:rPr lang="tr-TR" sz="2800" dirty="0" smtClean="0"/>
              <a:t>: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536869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404664"/>
            <a:ext cx="68996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err="1" smtClean="0">
                <a:solidFill>
                  <a:srgbClr val="FF0000"/>
                </a:solidFill>
              </a:rPr>
              <a:t>Complications</a:t>
            </a:r>
            <a:r>
              <a:rPr lang="tr-TR" sz="3200" dirty="0" smtClean="0">
                <a:solidFill>
                  <a:srgbClr val="FF0000"/>
                </a:solidFill>
              </a:rPr>
              <a:t> in </a:t>
            </a:r>
            <a:r>
              <a:rPr lang="tr-TR" sz="3200" dirty="0" err="1" smtClean="0">
                <a:solidFill>
                  <a:srgbClr val="FF0000"/>
                </a:solidFill>
              </a:rPr>
              <a:t>Fracture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</a:rPr>
              <a:t>Healing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51520" y="2132856"/>
            <a:ext cx="813690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FF00"/>
                </a:solidFill>
              </a:rPr>
              <a:t>1- </a:t>
            </a:r>
            <a:r>
              <a:rPr lang="en-US" sz="2400" dirty="0" smtClean="0">
                <a:solidFill>
                  <a:srgbClr val="FFFF00"/>
                </a:solidFill>
              </a:rPr>
              <a:t>De-</a:t>
            </a:r>
            <a:r>
              <a:rPr lang="en-US" sz="2400" dirty="0" err="1" smtClean="0">
                <a:solidFill>
                  <a:srgbClr val="FFFF00"/>
                </a:solidFill>
              </a:rPr>
              <a:t>layed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union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tr-TR" sz="2000" dirty="0" err="1" smtClean="0"/>
              <a:t>Fractures</a:t>
            </a:r>
            <a:r>
              <a:rPr lang="tr-TR" sz="2000" dirty="0" smtClean="0"/>
              <a:t> </a:t>
            </a:r>
            <a:r>
              <a:rPr lang="tr-TR" sz="2000" dirty="0" err="1" smtClean="0"/>
              <a:t>that</a:t>
            </a:r>
            <a:r>
              <a:rPr lang="tr-TR" sz="2000" dirty="0" smtClean="0"/>
              <a:t> </a:t>
            </a:r>
            <a:r>
              <a:rPr lang="tr-TR" sz="2000" dirty="0" err="1" smtClean="0"/>
              <a:t>heal</a:t>
            </a:r>
            <a:r>
              <a:rPr lang="tr-TR" sz="2000" dirty="0" smtClean="0"/>
              <a:t> </a:t>
            </a:r>
            <a:r>
              <a:rPr lang="tr-TR" sz="2000" dirty="0" err="1" smtClean="0"/>
              <a:t>more</a:t>
            </a:r>
            <a:r>
              <a:rPr lang="tr-TR" sz="2000" dirty="0" smtClean="0"/>
              <a:t> </a:t>
            </a:r>
            <a:r>
              <a:rPr lang="tr-TR" sz="2000" dirty="0" err="1" smtClean="0"/>
              <a:t>slowly</a:t>
            </a:r>
            <a:r>
              <a:rPr lang="tr-TR" sz="2000" dirty="0" smtClean="0"/>
              <a:t> </a:t>
            </a:r>
            <a:r>
              <a:rPr lang="tr-TR" sz="2000" dirty="0" err="1" smtClean="0"/>
              <a:t>than</a:t>
            </a:r>
            <a:r>
              <a:rPr lang="tr-TR" sz="2000" dirty="0" smtClean="0"/>
              <a:t> </a:t>
            </a:r>
            <a:r>
              <a:rPr lang="tr-TR" sz="2000" dirty="0" err="1" smtClean="0"/>
              <a:t>anticipated</a:t>
            </a:r>
            <a:r>
              <a:rPr lang="tr-TR" sz="2000" dirty="0" smtClean="0"/>
              <a:t>.</a:t>
            </a:r>
          </a:p>
          <a:p>
            <a:endParaRPr lang="tr-TR" sz="2000" dirty="0" smtClean="0"/>
          </a:p>
          <a:p>
            <a:r>
              <a:rPr lang="tr-TR" sz="2000" dirty="0" err="1" smtClean="0"/>
              <a:t>Most</a:t>
            </a:r>
            <a:r>
              <a:rPr lang="tr-TR" sz="2000" dirty="0" smtClean="0"/>
              <a:t> </a:t>
            </a:r>
            <a:r>
              <a:rPr lang="tr-TR" sz="2000" dirty="0" err="1" smtClean="0"/>
              <a:t>long</a:t>
            </a:r>
            <a:r>
              <a:rPr lang="tr-TR" sz="2000" dirty="0" smtClean="0"/>
              <a:t> bone </a:t>
            </a:r>
            <a:r>
              <a:rPr lang="tr-TR" sz="2000" dirty="0" err="1" smtClean="0"/>
              <a:t>frsctures</a:t>
            </a:r>
            <a:r>
              <a:rPr lang="tr-TR" sz="2000" dirty="0" smtClean="0"/>
              <a:t> </a:t>
            </a:r>
            <a:r>
              <a:rPr lang="tr-TR" sz="2000" dirty="0" err="1" smtClean="0"/>
              <a:t>have</a:t>
            </a:r>
            <a:r>
              <a:rPr lang="tr-TR" sz="2000" dirty="0" smtClean="0"/>
              <a:t> </a:t>
            </a:r>
            <a:r>
              <a:rPr lang="tr-TR" sz="2000" dirty="0" err="1" smtClean="0"/>
              <a:t>ragiographic</a:t>
            </a:r>
            <a:r>
              <a:rPr lang="tr-TR" sz="2000" dirty="0" smtClean="0"/>
              <a:t> </a:t>
            </a:r>
            <a:r>
              <a:rPr lang="tr-TR" sz="2000" dirty="0" err="1" smtClean="0"/>
              <a:t>evidence</a:t>
            </a:r>
            <a:r>
              <a:rPr lang="tr-TR" sz="2000" dirty="0" smtClean="0"/>
              <a:t> of bone </a:t>
            </a:r>
            <a:r>
              <a:rPr lang="tr-TR" sz="2000" dirty="0" err="1" smtClean="0"/>
              <a:t>bridging</a:t>
            </a: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fracture</a:t>
            </a:r>
            <a:r>
              <a:rPr lang="tr-TR" sz="2000" dirty="0" smtClean="0"/>
              <a:t> </a:t>
            </a:r>
            <a:r>
              <a:rPr lang="tr-TR" sz="2000" dirty="0" err="1" smtClean="0"/>
              <a:t>lines</a:t>
            </a:r>
            <a:r>
              <a:rPr lang="tr-TR" sz="2000" dirty="0" smtClean="0"/>
              <a:t> </a:t>
            </a:r>
            <a:r>
              <a:rPr lang="tr-TR" sz="2000" dirty="0" err="1" smtClean="0"/>
              <a:t>by</a:t>
            </a:r>
            <a:r>
              <a:rPr lang="tr-TR" sz="2000" dirty="0" smtClean="0"/>
              <a:t> 12 </a:t>
            </a:r>
            <a:r>
              <a:rPr lang="tr-TR" sz="2000" dirty="0" err="1" smtClean="0"/>
              <a:t>weeks</a:t>
            </a:r>
            <a:endParaRPr lang="tr-TR" sz="2000" dirty="0" smtClean="0"/>
          </a:p>
          <a:p>
            <a:endParaRPr lang="tr-TR" sz="2000" dirty="0" smtClean="0"/>
          </a:p>
          <a:p>
            <a:r>
              <a:rPr lang="en-US" sz="2000" dirty="0" smtClean="0"/>
              <a:t>- </a:t>
            </a:r>
            <a:r>
              <a:rPr lang="en-US" sz="2000" dirty="0"/>
              <a:t>This bone healing anomaly is observed more frequently in high-energy traumas and in blood-limited limited bones.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993093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79" y="404664"/>
            <a:ext cx="2731245" cy="75597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87572" y="1190520"/>
            <a:ext cx="8267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Fracture</a:t>
            </a:r>
            <a:r>
              <a:rPr lang="tr-TR" dirty="0" smtClean="0"/>
              <a:t> </a:t>
            </a:r>
            <a:r>
              <a:rPr lang="tr-TR" dirty="0" err="1" smtClean="0"/>
              <a:t>nonunion</a:t>
            </a:r>
            <a:r>
              <a:rPr lang="tr-TR" dirty="0" smtClean="0"/>
              <a:t> is </a:t>
            </a:r>
            <a:r>
              <a:rPr lang="tr-TR" dirty="0" err="1" smtClean="0"/>
              <a:t>defined</a:t>
            </a:r>
            <a:r>
              <a:rPr lang="tr-TR" dirty="0" smtClean="0"/>
              <a:t> as an </a:t>
            </a:r>
            <a:r>
              <a:rPr lang="tr-TR" dirty="0" err="1" smtClean="0"/>
              <a:t>arrested</a:t>
            </a:r>
            <a:r>
              <a:rPr lang="tr-TR" dirty="0" smtClean="0"/>
              <a:t> </a:t>
            </a:r>
            <a:r>
              <a:rPr lang="tr-TR" dirty="0" err="1" smtClean="0"/>
              <a:t>fracture</a:t>
            </a:r>
            <a:r>
              <a:rPr lang="tr-TR" dirty="0" smtClean="0"/>
              <a:t> </a:t>
            </a:r>
            <a:r>
              <a:rPr lang="tr-TR" dirty="0" err="1" smtClean="0"/>
              <a:t>repair</a:t>
            </a:r>
            <a:r>
              <a:rPr lang="tr-TR" dirty="0" smtClean="0"/>
              <a:t> </a:t>
            </a:r>
            <a:r>
              <a:rPr lang="tr-TR" dirty="0" err="1" smtClean="0"/>
              <a:t>process</a:t>
            </a:r>
            <a:r>
              <a:rPr lang="tr-TR" dirty="0" smtClean="0"/>
              <a:t>, </a:t>
            </a:r>
          </a:p>
          <a:p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requires</a:t>
            </a:r>
            <a:r>
              <a:rPr lang="tr-TR" dirty="0" smtClean="0"/>
              <a:t> </a:t>
            </a:r>
            <a:r>
              <a:rPr lang="tr-TR" dirty="0" err="1" smtClean="0"/>
              <a:t>surgical</a:t>
            </a:r>
            <a:r>
              <a:rPr lang="tr-TR" dirty="0" smtClean="0"/>
              <a:t> </a:t>
            </a:r>
            <a:r>
              <a:rPr lang="tr-TR" dirty="0" err="1" smtClean="0"/>
              <a:t>intervention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create</a:t>
            </a:r>
            <a:r>
              <a:rPr lang="tr-TR" dirty="0" smtClean="0"/>
              <a:t> an </a:t>
            </a:r>
            <a:r>
              <a:rPr lang="tr-TR" dirty="0" err="1" smtClean="0"/>
              <a:t>enviroment</a:t>
            </a:r>
            <a:r>
              <a:rPr lang="tr-TR" dirty="0" smtClean="0"/>
              <a:t> </a:t>
            </a:r>
            <a:r>
              <a:rPr lang="tr-TR" dirty="0" err="1" smtClean="0"/>
              <a:t>conductive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bone </a:t>
            </a:r>
            <a:r>
              <a:rPr lang="tr-TR" dirty="0" err="1" smtClean="0"/>
              <a:t>healing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334184"/>
            <a:ext cx="2440070" cy="397442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2326085"/>
            <a:ext cx="2586085" cy="39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35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79512" y="764704"/>
            <a:ext cx="763284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rgbClr val="FFFF00"/>
                </a:solidFill>
              </a:rPr>
              <a:t>3</a:t>
            </a:r>
            <a:r>
              <a:rPr lang="tr-TR" sz="2800" dirty="0" smtClean="0">
                <a:solidFill>
                  <a:srgbClr val="FFFF00"/>
                </a:solidFill>
              </a:rPr>
              <a:t>-</a:t>
            </a:r>
            <a:r>
              <a:rPr lang="en-US" sz="2800" dirty="0" smtClean="0">
                <a:solidFill>
                  <a:srgbClr val="FFFF00"/>
                </a:solidFill>
              </a:rPr>
              <a:t>Mal-union</a:t>
            </a:r>
            <a:r>
              <a:rPr lang="en-US" sz="2800" dirty="0">
                <a:solidFill>
                  <a:srgbClr val="FFFF00"/>
                </a:solidFill>
              </a:rPr>
              <a:t>: </a:t>
            </a:r>
            <a:endParaRPr lang="tr-TR" sz="2800" dirty="0" smtClean="0">
              <a:solidFill>
                <a:srgbClr val="FFFF00"/>
              </a:solidFill>
            </a:endParaRPr>
          </a:p>
          <a:p>
            <a:pPr algn="just"/>
            <a:endParaRPr lang="tr-TR" sz="2800" dirty="0" smtClean="0">
              <a:solidFill>
                <a:srgbClr val="FFFF00"/>
              </a:solidFill>
            </a:endParaRPr>
          </a:p>
          <a:p>
            <a:pPr algn="just"/>
            <a:r>
              <a:rPr lang="tr-TR" sz="2000" dirty="0" err="1" smtClean="0"/>
              <a:t>Malunions</a:t>
            </a:r>
            <a:r>
              <a:rPr lang="tr-TR" sz="2000" dirty="0" smtClean="0"/>
              <a:t> </a:t>
            </a:r>
            <a:r>
              <a:rPr lang="tr-TR" sz="2000" dirty="0" err="1" smtClean="0"/>
              <a:t>are</a:t>
            </a:r>
            <a:r>
              <a:rPr lang="tr-TR" sz="2000" dirty="0" smtClean="0"/>
              <a:t> </a:t>
            </a:r>
            <a:r>
              <a:rPr lang="tr-TR" sz="2000" dirty="0" err="1" smtClean="0"/>
              <a:t>healed</a:t>
            </a:r>
            <a:r>
              <a:rPr lang="tr-TR" sz="2000" dirty="0" smtClean="0"/>
              <a:t> </a:t>
            </a:r>
            <a:r>
              <a:rPr lang="tr-TR" sz="2000" dirty="0" err="1" smtClean="0"/>
              <a:t>fractures</a:t>
            </a:r>
            <a:r>
              <a:rPr lang="tr-TR" sz="2000" dirty="0" smtClean="0"/>
              <a:t> in </a:t>
            </a:r>
            <a:r>
              <a:rPr lang="tr-TR" sz="2000" dirty="0" err="1" smtClean="0"/>
              <a:t>which</a:t>
            </a:r>
            <a:r>
              <a:rPr lang="tr-TR" sz="2000" dirty="0" smtClean="0"/>
              <a:t> </a:t>
            </a:r>
            <a:r>
              <a:rPr lang="tr-TR" sz="2000" dirty="0" err="1" smtClean="0"/>
              <a:t>anatomic</a:t>
            </a:r>
            <a:r>
              <a:rPr lang="tr-TR" sz="2000" dirty="0" smtClean="0"/>
              <a:t> bone </a:t>
            </a:r>
            <a:r>
              <a:rPr lang="tr-TR" sz="2000" dirty="0" err="1" smtClean="0"/>
              <a:t>alignment</a:t>
            </a:r>
            <a:r>
              <a:rPr lang="tr-TR" sz="2000" dirty="0" smtClean="0"/>
              <a:t> </a:t>
            </a:r>
            <a:r>
              <a:rPr lang="tr-TR" sz="2000" dirty="0" err="1" smtClean="0"/>
              <a:t>was</a:t>
            </a:r>
            <a:r>
              <a:rPr lang="tr-TR" sz="2000" dirty="0" smtClean="0"/>
              <a:t> not </a:t>
            </a:r>
            <a:r>
              <a:rPr lang="tr-TR" sz="2000" dirty="0" err="1" smtClean="0"/>
              <a:t>achived</a:t>
            </a:r>
            <a:r>
              <a:rPr lang="tr-TR" sz="2000" dirty="0" smtClean="0"/>
              <a:t> </a:t>
            </a:r>
            <a:r>
              <a:rPr lang="tr-TR" sz="2000" dirty="0" err="1" smtClean="0"/>
              <a:t>or</a:t>
            </a:r>
            <a:r>
              <a:rPr lang="tr-TR" sz="2000" dirty="0" smtClean="0"/>
              <a:t> </a:t>
            </a:r>
            <a:r>
              <a:rPr lang="tr-TR" sz="2000" dirty="0" err="1" smtClean="0"/>
              <a:t>maintained</a:t>
            </a:r>
            <a:r>
              <a:rPr lang="tr-TR" sz="2000" dirty="0" smtClean="0"/>
              <a:t> </a:t>
            </a:r>
            <a:r>
              <a:rPr lang="tr-TR" sz="2000" dirty="0" err="1" smtClean="0"/>
              <a:t>during</a:t>
            </a:r>
            <a:r>
              <a:rPr lang="tr-TR" sz="2000" dirty="0" smtClean="0"/>
              <a:t> </a:t>
            </a:r>
            <a:r>
              <a:rPr lang="tr-TR" sz="2000" dirty="0" err="1" smtClean="0"/>
              <a:t>healing</a:t>
            </a:r>
            <a:r>
              <a:rPr lang="tr-TR" sz="2000" dirty="0" smtClean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• Mal-union; can be in the form of angulation, shortening, rotation </a:t>
            </a:r>
            <a:r>
              <a:rPr lang="en-US" sz="2000" dirty="0" smtClean="0"/>
              <a:t>or</a:t>
            </a:r>
            <a:r>
              <a:rPr lang="tr-TR" sz="2000" dirty="0" smtClean="0"/>
              <a:t> </a:t>
            </a:r>
            <a:r>
              <a:rPr lang="en-US" sz="2000" dirty="0" smtClean="0"/>
              <a:t>combinations.</a:t>
            </a:r>
            <a:endParaRPr lang="tr-TR" sz="2000" dirty="0" smtClean="0"/>
          </a:p>
          <a:p>
            <a:pPr algn="just"/>
            <a:endParaRPr lang="tr-TR" sz="2000" dirty="0" smtClean="0"/>
          </a:p>
          <a:p>
            <a:pPr algn="just"/>
            <a:r>
              <a:rPr lang="en-US" sz="2000" dirty="0"/>
              <a:t>The most important mal-union is the mal-union of </a:t>
            </a:r>
            <a:r>
              <a:rPr lang="tr-TR" sz="2000" dirty="0" err="1" smtClean="0"/>
              <a:t>joint</a:t>
            </a:r>
            <a:r>
              <a:rPr lang="en-US" sz="2000" dirty="0" smtClean="0"/>
              <a:t> </a:t>
            </a:r>
            <a:r>
              <a:rPr lang="en-US" sz="2000" dirty="0"/>
              <a:t>fractures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algn="just"/>
            <a:endParaRPr lang="tr-TR" sz="2000" dirty="0" smtClean="0"/>
          </a:p>
          <a:p>
            <a:pPr algn="just"/>
            <a:r>
              <a:rPr lang="tr-TR" sz="2000" dirty="0" err="1" smtClean="0"/>
              <a:t>Deformities</a:t>
            </a:r>
            <a:r>
              <a:rPr lang="tr-TR" sz="2000" dirty="0" smtClean="0"/>
              <a:t> </a:t>
            </a:r>
            <a:r>
              <a:rPr lang="tr-TR" sz="2000" dirty="0" err="1" smtClean="0"/>
              <a:t>may</a:t>
            </a:r>
            <a:r>
              <a:rPr lang="tr-TR" sz="2000" dirty="0" smtClean="0"/>
              <a:t> be </a:t>
            </a:r>
            <a:r>
              <a:rPr lang="tr-TR" sz="2000" dirty="0" err="1" smtClean="0"/>
              <a:t>classied</a:t>
            </a:r>
            <a:r>
              <a:rPr lang="tr-TR" sz="2000" dirty="0" smtClean="0"/>
              <a:t> as </a:t>
            </a:r>
            <a:r>
              <a:rPr lang="tr-TR" sz="2000" dirty="0" err="1" smtClean="0"/>
              <a:t>valgus</a:t>
            </a:r>
            <a:r>
              <a:rPr lang="tr-TR" sz="2000" dirty="0" smtClean="0"/>
              <a:t>, </a:t>
            </a:r>
            <a:r>
              <a:rPr lang="tr-TR" sz="2000" dirty="0" err="1" smtClean="0"/>
              <a:t>varus</a:t>
            </a:r>
            <a:r>
              <a:rPr lang="tr-TR" sz="2000" dirty="0" smtClean="0"/>
              <a:t>, </a:t>
            </a:r>
            <a:r>
              <a:rPr lang="tr-TR" sz="2000" dirty="0" err="1" smtClean="0"/>
              <a:t>antecurvatum</a:t>
            </a:r>
            <a:r>
              <a:rPr lang="tr-TR" sz="2000" dirty="0"/>
              <a:t> </a:t>
            </a:r>
            <a:r>
              <a:rPr lang="tr-TR" sz="2000" dirty="0" err="1" smtClean="0"/>
              <a:t>or</a:t>
            </a:r>
            <a:r>
              <a:rPr lang="tr-TR" sz="2000" dirty="0" smtClean="0"/>
              <a:t> </a:t>
            </a:r>
            <a:r>
              <a:rPr lang="tr-TR" sz="2000" dirty="0" err="1" smtClean="0"/>
              <a:t>recurvatum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443759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541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41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908720"/>
            <a:ext cx="8065028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solidFill>
                  <a:srgbClr val="FFFF00"/>
                </a:solidFill>
              </a:rPr>
              <a:t>4- </a:t>
            </a:r>
            <a:r>
              <a:rPr lang="tr-TR" sz="2800" dirty="0" err="1" smtClean="0">
                <a:solidFill>
                  <a:srgbClr val="FFFF00"/>
                </a:solidFill>
              </a:rPr>
              <a:t>Osteomyelitis</a:t>
            </a:r>
            <a:endParaRPr lang="tr-TR" sz="2800" dirty="0" smtClean="0">
              <a:solidFill>
                <a:srgbClr val="FFFF00"/>
              </a:solidFill>
            </a:endParaRPr>
          </a:p>
          <a:p>
            <a:endParaRPr lang="tr-TR" sz="2800" dirty="0" smtClean="0">
              <a:solidFill>
                <a:srgbClr val="FFFF00"/>
              </a:solidFill>
            </a:endParaRPr>
          </a:p>
          <a:p>
            <a:pPr algn="just"/>
            <a:r>
              <a:rPr lang="en-US" sz="2000" dirty="0" smtClean="0"/>
              <a:t>İnflammation</a:t>
            </a:r>
            <a:r>
              <a:rPr lang="tr-TR" sz="2000" dirty="0" smtClean="0"/>
              <a:t> of</a:t>
            </a:r>
            <a:r>
              <a:rPr lang="tr-TR" sz="2000" dirty="0"/>
              <a:t> </a:t>
            </a:r>
            <a:r>
              <a:rPr lang="tr-TR" sz="2000" dirty="0" smtClean="0"/>
              <a:t>b</a:t>
            </a:r>
            <a:r>
              <a:rPr lang="en-US" sz="2000" dirty="0" smtClean="0"/>
              <a:t>one </a:t>
            </a:r>
            <a:r>
              <a:rPr lang="en-US" sz="2000" dirty="0"/>
              <a:t>and bone </a:t>
            </a:r>
            <a:r>
              <a:rPr lang="en-US" sz="2000" dirty="0" smtClean="0"/>
              <a:t>marrow</a:t>
            </a:r>
            <a:r>
              <a:rPr lang="tr-TR" sz="2000" dirty="0" smtClean="0"/>
              <a:t> </a:t>
            </a:r>
            <a:r>
              <a:rPr lang="tr-TR" sz="2000" dirty="0" err="1" smtClean="0"/>
              <a:t>due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en-US" sz="2000" dirty="0" smtClean="0"/>
              <a:t> </a:t>
            </a:r>
            <a:r>
              <a:rPr lang="en-US" sz="2000" dirty="0"/>
              <a:t>bacteria </a:t>
            </a:r>
            <a:endParaRPr lang="tr-TR" sz="2000" dirty="0" smtClean="0"/>
          </a:p>
          <a:p>
            <a:pPr algn="just"/>
            <a:r>
              <a:rPr lang="en-US" sz="2000" dirty="0" smtClean="0"/>
              <a:t>(</a:t>
            </a:r>
            <a:r>
              <a:rPr lang="en-US" sz="2000" dirty="0"/>
              <a:t>staphylococcus, salmonella, </a:t>
            </a:r>
            <a:r>
              <a:rPr lang="en-US" sz="2000" dirty="0" err="1"/>
              <a:t>brucella</a:t>
            </a:r>
            <a:r>
              <a:rPr lang="en-US" sz="2000" dirty="0"/>
              <a:t> etc</a:t>
            </a:r>
            <a:r>
              <a:rPr lang="en-US" sz="2000" dirty="0" smtClean="0"/>
              <a:t>.)</a:t>
            </a:r>
            <a:endParaRPr lang="tr-TR" sz="2000" dirty="0" smtClean="0"/>
          </a:p>
          <a:p>
            <a:pPr algn="just"/>
            <a:endParaRPr lang="tr-TR" sz="2000" dirty="0" smtClean="0"/>
          </a:p>
          <a:p>
            <a:pPr algn="just"/>
            <a:r>
              <a:rPr lang="tr-TR" sz="2000" dirty="0" smtClean="0"/>
              <a:t>-</a:t>
            </a:r>
            <a:r>
              <a:rPr lang="tr-TR" sz="2000" dirty="0"/>
              <a:t>o</a:t>
            </a:r>
            <a:r>
              <a:rPr lang="en-US" sz="2000" dirty="0" err="1" smtClean="0"/>
              <a:t>steomyelitis</a:t>
            </a:r>
            <a:r>
              <a:rPr lang="en-US" sz="2000" dirty="0" smtClean="0"/>
              <a:t> </a:t>
            </a:r>
            <a:r>
              <a:rPr lang="en-US" sz="2000" dirty="0"/>
              <a:t>occurs when bacteria reach the bone directly </a:t>
            </a:r>
            <a:r>
              <a:rPr lang="en-US" sz="2000" dirty="0" smtClean="0"/>
              <a:t>or</a:t>
            </a:r>
            <a:endParaRPr lang="tr-TR" sz="2000" dirty="0" smtClean="0"/>
          </a:p>
          <a:p>
            <a:pPr algn="just"/>
            <a:r>
              <a:rPr lang="en-US" sz="2000" dirty="0" smtClean="0"/>
              <a:t> </a:t>
            </a:r>
            <a:r>
              <a:rPr lang="en-US" sz="2000" dirty="0"/>
              <a:t>through blood circulation from the skin wound associated with </a:t>
            </a:r>
            <a:endParaRPr lang="tr-TR" sz="2000" dirty="0" smtClean="0"/>
          </a:p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bone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algn="just"/>
            <a:endParaRPr lang="tr-TR" sz="2000" dirty="0" smtClean="0"/>
          </a:p>
          <a:p>
            <a:pPr algn="just"/>
            <a:r>
              <a:rPr lang="tr-TR" sz="2000" dirty="0" smtClean="0"/>
              <a:t>-</a:t>
            </a:r>
            <a:r>
              <a:rPr lang="en-US" sz="2000" dirty="0" smtClean="0"/>
              <a:t>may </a:t>
            </a:r>
            <a:r>
              <a:rPr lang="en-US" sz="2000" dirty="0"/>
              <a:t>be acute or </a:t>
            </a:r>
            <a:r>
              <a:rPr lang="en-US" sz="2000" dirty="0" smtClean="0"/>
              <a:t>chronic</a:t>
            </a:r>
            <a:r>
              <a:rPr lang="tr-T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503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340768"/>
            <a:ext cx="3876675" cy="41529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76672"/>
            <a:ext cx="3310415" cy="75597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755576" y="6309320"/>
            <a:ext cx="58326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/>
              <a:t>https://vtsonline.com/wp-content/uploads/2015/04/pre-operative-no-external-fixator.jpg</a:t>
            </a:r>
          </a:p>
        </p:txBody>
      </p:sp>
    </p:spTree>
    <p:extLst>
      <p:ext uri="{BB962C8B-B14F-4D97-AF65-F5344CB8AC3E}">
        <p14:creationId xmlns:p14="http://schemas.microsoft.com/office/powerpoint/2010/main" val="433419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49109"/>
            <a:ext cx="8407113" cy="49991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611560" y="74606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REFERENCES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356992"/>
            <a:ext cx="5029636" cy="2645893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7544" y="2204864"/>
            <a:ext cx="7638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Ankara Üniversitesi Açık Ders Malzemeleri Ortopedi ve Travmatoloji </a:t>
            </a:r>
          </a:p>
          <a:p>
            <a:r>
              <a:rPr lang="tr-TR" dirty="0" smtClean="0"/>
              <a:t>Prof. Dr. Hasan Bilgili Ders notu.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1683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65"/>
            <a:ext cx="9144000" cy="686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44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476672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.</a:t>
            </a:r>
            <a:endParaRPr lang="tr-TR" sz="3200" dirty="0"/>
          </a:p>
        </p:txBody>
      </p:sp>
      <p:sp>
        <p:nvSpPr>
          <p:cNvPr id="3" name="Dikdörtgen 2"/>
          <p:cNvSpPr/>
          <p:nvPr/>
        </p:nvSpPr>
        <p:spPr>
          <a:xfrm>
            <a:off x="384371" y="739770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/>
              <a:t>        </a:t>
            </a:r>
            <a:r>
              <a:rPr lang="tr-TR" sz="3200" dirty="0" err="1" smtClean="0">
                <a:solidFill>
                  <a:srgbClr val="FF0000"/>
                </a:solidFill>
              </a:rPr>
              <a:t>Epiphysis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</a:p>
          <a:p>
            <a:endParaRPr lang="tr-TR" sz="3200" dirty="0" smtClean="0"/>
          </a:p>
          <a:p>
            <a:r>
              <a:rPr lang="en-US" sz="3200" dirty="0" smtClean="0"/>
              <a:t>• </a:t>
            </a:r>
            <a:r>
              <a:rPr lang="tr-TR" sz="3200" dirty="0" err="1" smtClean="0"/>
              <a:t>Epiphysis</a:t>
            </a:r>
            <a:r>
              <a:rPr lang="en-US" sz="3200" dirty="0" smtClean="0"/>
              <a:t> </a:t>
            </a:r>
            <a:r>
              <a:rPr lang="en-US" sz="3200" dirty="0"/>
              <a:t>line is the area of longitudinal growth in the bone</a:t>
            </a:r>
            <a:r>
              <a:rPr lang="en-US" sz="3200" dirty="0" smtClean="0"/>
              <a:t>.</a:t>
            </a:r>
            <a:endParaRPr lang="tr-TR" sz="3200" dirty="0" smtClean="0"/>
          </a:p>
          <a:p>
            <a:endParaRPr lang="en-US" sz="3200" dirty="0"/>
          </a:p>
          <a:p>
            <a:r>
              <a:rPr lang="en-US" sz="3200" dirty="0"/>
              <a:t>• It is the end of the cartilage of the growing long bone</a:t>
            </a:r>
            <a:r>
              <a:rPr lang="en-US" sz="3200" dirty="0" smtClean="0"/>
              <a:t>.</a:t>
            </a:r>
            <a:endParaRPr lang="tr-TR" sz="3200" dirty="0" smtClean="0"/>
          </a:p>
          <a:p>
            <a:endParaRPr lang="en-US" sz="3200" dirty="0"/>
          </a:p>
          <a:p>
            <a:r>
              <a:rPr lang="en-US" sz="3200" dirty="0"/>
              <a:t>• A cartilaginous disc is located around the fibrous tissue.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964807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51520" y="332656"/>
            <a:ext cx="813690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 smtClean="0">
                <a:solidFill>
                  <a:srgbClr val="FF0000"/>
                </a:solidFill>
              </a:rPr>
              <a:t>                     </a:t>
            </a:r>
            <a:r>
              <a:rPr lang="en-US" sz="3200" dirty="0" smtClean="0">
                <a:solidFill>
                  <a:srgbClr val="FF0000"/>
                </a:solidFill>
              </a:rPr>
              <a:t>Periosteum</a:t>
            </a:r>
            <a:endParaRPr lang="tr-TR" sz="3200" dirty="0" smtClean="0">
              <a:solidFill>
                <a:srgbClr val="FF0000"/>
              </a:solidFill>
            </a:endParaRPr>
          </a:p>
          <a:p>
            <a:pPr algn="just"/>
            <a:endParaRPr lang="tr-TR" sz="3200" dirty="0" smtClean="0">
              <a:solidFill>
                <a:srgbClr val="FF0000"/>
              </a:solidFill>
            </a:endParaRPr>
          </a:p>
          <a:p>
            <a:pPr algn="just"/>
            <a:r>
              <a:rPr lang="en-US" sz="3200" dirty="0" smtClean="0"/>
              <a:t> </a:t>
            </a:r>
            <a:r>
              <a:rPr lang="en-US" sz="2800" dirty="0"/>
              <a:t>Completely surrounds the bone except the joint face</a:t>
            </a:r>
            <a:r>
              <a:rPr lang="en-US" sz="2800" dirty="0" smtClean="0"/>
              <a:t>.</a:t>
            </a:r>
            <a:r>
              <a:rPr lang="tr-TR" sz="2800" dirty="0" smtClean="0"/>
              <a:t> </a:t>
            </a:r>
          </a:p>
          <a:p>
            <a:pPr algn="just"/>
            <a:r>
              <a:rPr lang="en-US" sz="2800" dirty="0" smtClean="0"/>
              <a:t>• </a:t>
            </a:r>
            <a:r>
              <a:rPr lang="en-US" sz="2800" dirty="0"/>
              <a:t>When the elastic limit of bone is forced or broken, it contributes to the formation of new bone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pPr algn="just"/>
            <a:endParaRPr lang="tr-TR" sz="2800" dirty="0"/>
          </a:p>
          <a:p>
            <a:pPr algn="just"/>
            <a:r>
              <a:rPr lang="tr-TR" sz="2800" dirty="0" smtClean="0"/>
              <a:t> </a:t>
            </a:r>
            <a:r>
              <a:rPr lang="en-US" sz="2800" dirty="0" smtClean="0"/>
              <a:t>•Healing </a:t>
            </a:r>
            <a:r>
              <a:rPr lang="en-US" sz="2800" dirty="0"/>
              <a:t>and growth is an integral part of the remodeling of the bone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pPr algn="just"/>
            <a:endParaRPr lang="tr-TR" sz="2800" dirty="0" smtClean="0"/>
          </a:p>
          <a:p>
            <a:pPr algn="just"/>
            <a:r>
              <a:rPr lang="en-US" sz="2800" dirty="0" smtClean="0"/>
              <a:t>• </a:t>
            </a:r>
            <a:r>
              <a:rPr lang="en-US" sz="2800" dirty="0"/>
              <a:t>At the level of epiphyseal growth plate, it takes the name of the </a:t>
            </a:r>
            <a:r>
              <a:rPr lang="en-US" sz="2800" dirty="0" err="1"/>
              <a:t>pericondral</a:t>
            </a:r>
            <a:r>
              <a:rPr lang="en-US" sz="2800" dirty="0"/>
              <a:t> ring.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3933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" y="-7166"/>
            <a:ext cx="9140196" cy="685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73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32" y="57067"/>
            <a:ext cx="8280920" cy="621069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79512" y="6309320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/>
              <a:t>https://stefaanverbruggen.com/publications/are-all-osteocytes-equal-multiscale-modelling-of-cortical-bone-to-characterise-the-mechanical-stimulation-of-osteocytes/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32" y="116632"/>
            <a:ext cx="8280920" cy="62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12968" cy="644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33001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234</TotalTime>
  <Words>1401</Words>
  <Application>Microsoft Office PowerPoint</Application>
  <PresentationFormat>Ekran Gösterisi (4:3)</PresentationFormat>
  <Paragraphs>192</Paragraphs>
  <Slides>38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2" baseType="lpstr">
      <vt:lpstr>Calibri</vt:lpstr>
      <vt:lpstr>Century Gothic</vt:lpstr>
      <vt:lpstr>Wingdings 3</vt:lpstr>
      <vt:lpstr>Dilim</vt:lpstr>
      <vt:lpstr>Anatomy, Basic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Anatomy, Basic</dc:title>
  <dc:creator>çalışkan</dc:creator>
  <cp:lastModifiedBy>murat calıskan</cp:lastModifiedBy>
  <cp:revision>62</cp:revision>
  <dcterms:created xsi:type="dcterms:W3CDTF">2019-03-05T21:12:00Z</dcterms:created>
  <dcterms:modified xsi:type="dcterms:W3CDTF">2019-03-06T11:04:43Z</dcterms:modified>
</cp:coreProperties>
</file>