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6" r:id="rId3"/>
    <p:sldId id="257" r:id="rId4"/>
    <p:sldId id="259" r:id="rId5"/>
    <p:sldId id="258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4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4"/>
  </p:normalViewPr>
  <p:slideViewPr>
    <p:cSldViewPr>
      <p:cViewPr varScale="1">
        <p:scale>
          <a:sx n="106" d="100"/>
          <a:sy n="106" d="100"/>
        </p:scale>
        <p:origin x="1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94" l="20563" r="79975">
                        <a14:foregroundMark x1="33306" y1="10918" x2="33306" y2="10918"/>
                        <a14:foregroundMark x1="33306" y1="10918" x2="33306" y2="10918"/>
                        <a14:foregroundMark x1="38726" y1="13666" x2="38726" y2="13666"/>
                        <a14:foregroundMark x1="38726" y1="13666" x2="38726" y2="13666"/>
                        <a14:foregroundMark x1="38726" y1="13666" x2="38726" y2="13666"/>
                        <a14:foregroundMark x1="38726" y1="5423" x2="38726" y2="5423"/>
                        <a14:foregroundMark x1="67646" y1="9544" x2="67646" y2="9544"/>
                        <a14:foregroundMark x1="66570" y1="13160" x2="66570" y2="13160"/>
                        <a14:foregroundMark x1="73066" y1="28633" x2="73066" y2="28633"/>
                        <a14:foregroundMark x1="74514" y1="45481" x2="74514" y2="45481"/>
                        <a14:foregroundMark x1="69466" y1="73174" x2="69466" y2="73174"/>
                        <a14:foregroundMark x1="68018" y1="80477" x2="68018" y2="80477"/>
                        <a14:foregroundMark x1="51014" y1="90022" x2="51014" y2="90022"/>
                        <a14:foregroundMark x1="30037" y1="74548" x2="30037" y2="74548"/>
                        <a14:foregroundMark x1="32189" y1="23210" x2="32189" y2="23210"/>
                        <a14:foregroundMark x1="29293" y1="33189" x2="29293" y2="33189"/>
                        <a14:foregroundMark x1="27141" y1="42733" x2="27141" y2="42733"/>
                        <a14:foregroundMark x1="26769" y1="44541" x2="26769" y2="44541"/>
                        <a14:foregroundMark x1="25693" y1="39118" x2="25693" y2="39118"/>
                        <a14:foregroundMark x1="26769" y1="50036" x2="26769" y2="50036"/>
                        <a14:foregroundMark x1="24948" y1="50036" x2="24948" y2="50036"/>
                        <a14:foregroundMark x1="27844" y1="53651" x2="27844" y2="53651"/>
                        <a14:foregroundMark x1="27844" y1="60014" x2="27844" y2="60014"/>
                        <a14:foregroundMark x1="29293" y1="64064" x2="29293" y2="64064"/>
                        <a14:foregroundMark x1="29665" y1="66811" x2="29665" y2="66811"/>
                        <a14:foregroundMark x1="32189" y1="77296" x2="32189" y2="77296"/>
                        <a14:foregroundMark x1="39801" y1="83225" x2="39801" y2="83225"/>
                        <a14:foregroundMark x1="42325" y1="89588" x2="42325" y2="89588"/>
                        <a14:foregroundMark x1="42325" y1="89588" x2="42325" y2="89588"/>
                        <a14:foregroundMark x1="48118" y1="90022" x2="48118" y2="90022"/>
                        <a14:foregroundMark x1="54986" y1="90889" x2="54986" y2="90889"/>
                        <a14:foregroundMark x1="61523" y1="87274" x2="61523" y2="87274"/>
                        <a14:foregroundMark x1="72362" y1="60882" x2="72362" y2="60882"/>
                        <a14:foregroundMark x1="75631" y1="61822" x2="75631" y2="61822"/>
                        <a14:foregroundMark x1="74514" y1="53218" x2="74514" y2="53218"/>
                        <a14:foregroundMark x1="72735" y1="36804" x2="72735" y2="36804"/>
                        <a14:foregroundMark x1="71618" y1="29573" x2="71618" y2="29573"/>
                        <a14:foregroundMark x1="55358" y1="9978" x2="55358" y2="9978"/>
                        <a14:foregroundMark x1="52462" y1="6797" x2="52462" y2="6797"/>
                        <a14:foregroundMark x1="48118" y1="8171" x2="48118" y2="8171"/>
                        <a14:foregroundMark x1="43070" y1="10484" x2="43070" y2="10484"/>
                        <a14:foregroundMark x1="37609" y1="17715" x2="37609" y2="17715"/>
                        <a14:foregroundMark x1="36161" y1="18655" x2="36161" y2="18655"/>
                        <a14:foregroundMark x1="60778" y1="13160" x2="60778" y2="13160"/>
                        <a14:foregroundMark x1="64750" y1="19089" x2="64750" y2="19089"/>
                        <a14:foregroundMark x1="68763" y1="24078" x2="68763" y2="24078"/>
                        <a14:foregroundMark x1="41249" y1="13160" x2="41249" y2="13160"/>
                        <a14:foregroundMark x1="41249" y1="5929" x2="41249" y2="5929"/>
                        <a14:foregroundMark x1="73438" y1="66377" x2="73438" y2="66377"/>
                        <a14:foregroundMark x1="69839" y1="70427" x2="69839" y2="70427"/>
                        <a14:foregroundMark x1="36533" y1="82285" x2="36533" y2="82285"/>
                        <a14:foregroundMark x1="31485" y1="18655" x2="31485" y2="18655"/>
                        <a14:foregroundMark x1="47042" y1="3181" x2="47042" y2="3181"/>
                        <a14:foregroundMark x1="47042" y1="3615" x2="47042" y2="3615"/>
                        <a14:foregroundMark x1="47042" y1="3615" x2="47042" y2="3615"/>
                        <a14:foregroundMark x1="55358" y1="7737" x2="55358" y2="7737"/>
                        <a14:foregroundMark x1="70542" y1="64570" x2="70542" y2="64570"/>
                        <a14:foregroundMark x1="65867" y1="78670" x2="65867" y2="78670"/>
                        <a14:foregroundMark x1="65867" y1="78670" x2="65867" y2="78670"/>
                        <a14:foregroundMark x1="64750" y1="80911" x2="64750" y2="80911"/>
                        <a14:foregroundMark x1="64046" y1="84093" x2="64046" y2="84093"/>
                        <a14:foregroundMark x1="62598" y1="92263" x2="62598" y2="92263"/>
                        <a14:foregroundMark x1="61150" y1="94577" x2="61150" y2="94577"/>
                        <a14:foregroundMark x1="52089" y1="96819" x2="52089" y2="96819"/>
                        <a14:foregroundMark x1="43070" y1="92769" x2="43070" y2="92769"/>
                        <a14:foregroundMark x1="58254" y1="13160" x2="58254" y2="13160"/>
                        <a14:foregroundMark x1="56434" y1="23210" x2="56434" y2="23210"/>
                        <a14:foregroundMark x1="49566" y1="40926" x2="49566" y2="40926"/>
                        <a14:foregroundMark x1="42325" y1="80477" x2="42325" y2="80477"/>
                        <a14:foregroundMark x1="32933" y1="74114" x2="32933" y2="74114"/>
                        <a14:foregroundMark x1="73811" y1="38178" x2="73811" y2="38178"/>
                        <a14:foregroundMark x1="73811" y1="44107" x2="73811" y2="44107"/>
                        <a14:foregroundMark x1="73811" y1="39118" x2="73811" y2="39118"/>
                        <a14:foregroundMark x1="69839" y1="19089" x2="69839" y2="19089"/>
                        <a14:foregroundMark x1="60074" y1="7303" x2="60074" y2="7303"/>
                        <a14:foregroundMark x1="26396" y1="27260" x2="26396" y2="27260"/>
                        <a14:foregroundMark x1="44849" y1="14100" x2="44849" y2="14100"/>
                        <a14:foregroundMark x1="48862" y1="11352" x2="48862" y2="11352"/>
                        <a14:foregroundMark x1="46669" y1="11786" x2="46669" y2="11786"/>
                        <a14:foregroundMark x1="46669" y1="11786" x2="46669" y2="11786"/>
                        <a14:foregroundMark x1="64750" y1="87274" x2="64750" y2="87274"/>
                        <a14:foregroundMark x1="66570" y1="82285" x2="66570" y2="82285"/>
                        <a14:foregroundMark x1="71990" y1="72307" x2="71990" y2="72307"/>
                        <a14:foregroundMark x1="59702" y1="84093" x2="59702" y2="84093"/>
                        <a14:foregroundMark x1="59702" y1="84093" x2="59702" y2="84093"/>
                        <a14:foregroundMark x1="35085" y1="79103" x2="35085" y2="79103"/>
                        <a14:foregroundMark x1="32933" y1="82719" x2="32933" y2="82719"/>
                        <a14:foregroundMark x1="26769" y1="66377" x2="26769" y2="66377"/>
                        <a14:foregroundMark x1="24948" y1="57701" x2="24948" y2="57701"/>
                        <a14:foregroundMark x1="26065" y1="39552" x2="26065" y2="39552"/>
                        <a14:foregroundMark x1="30037" y1="29573" x2="30037" y2="29573"/>
                        <a14:foregroundMark x1="36533" y1="13666" x2="36533" y2="13666"/>
                        <a14:foregroundMark x1="29293" y1="73608" x2="29293" y2="73608"/>
                        <a14:foregroundMark x1="26769" y1="69125" x2="26769" y2="69125"/>
                        <a14:foregroundMark x1="27513" y1="74982" x2="27513" y2="74982"/>
                        <a14:foregroundMark x1="36905" y1="87274" x2="36905" y2="87274"/>
                        <a14:foregroundMark x1="45594" y1="86406" x2="45594" y2="86406"/>
                        <a14:foregroundMark x1="49938" y1="94071" x2="49938" y2="94071"/>
                        <a14:foregroundMark x1="59330" y1="87274" x2="59330" y2="87274"/>
                        <a14:foregroundMark x1="54613" y1="4989" x2="54613" y2="4989"/>
                        <a14:foregroundMark x1="53537" y1="13160" x2="53537" y2="13160"/>
                        <a14:foregroundMark x1="30741" y1="22704" x2="30741" y2="22704"/>
                        <a14:foregroundMark x1="27141" y1="33189" x2="27141" y2="33189"/>
                        <a14:foregroundMark x1="27844" y1="37744" x2="27844" y2="37744"/>
                        <a14:foregroundMark x1="23873" y1="48662" x2="23873" y2="48662"/>
                        <a14:foregroundMark x1="24948" y1="58641" x2="24948" y2="58641"/>
                        <a14:foregroundMark x1="24948" y1="58641" x2="24948" y2="58641"/>
                        <a14:foregroundMark x1="27513" y1="47289" x2="27513" y2="47289"/>
                        <a14:foregroundMark x1="27513" y1="47289" x2="27513" y2="47289"/>
                        <a14:foregroundMark x1="28217" y1="24512" x2="28217" y2="24512"/>
                        <a14:foregroundMark x1="63674" y1="14100" x2="63674" y2="14100"/>
                        <a14:foregroundMark x1="68391" y1="21837" x2="68391" y2="21837"/>
                        <a14:foregroundMark x1="70914" y1="25018" x2="70914" y2="25018"/>
                        <a14:foregroundMark x1="73811" y1="32249" x2="73811" y2="32249"/>
                        <a14:foregroundMark x1="73811" y1="51844" x2="73811" y2="51844"/>
                        <a14:foregroundMark x1="76334" y1="59074" x2="76334" y2="59074"/>
                        <a14:foregroundMark x1="75962" y1="50470" x2="75962" y2="50470"/>
                        <a14:foregroundMark x1="67646" y1="30947" x2="67646" y2="30947"/>
                        <a14:foregroundMark x1="71287" y1="35430" x2="71287" y2="35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188640"/>
            <a:ext cx="3168352" cy="1440160"/>
          </a:xfrm>
          <a:prstGeom prst="rect">
            <a:avLst/>
          </a:prstGeom>
        </p:spPr>
      </p:pic>
      <p:pic>
        <p:nvPicPr>
          <p:cNvPr id="11" name="Resim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52" b="94972" l="1897" r="94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"/>
            <a:ext cx="2051720" cy="1700808"/>
          </a:xfrm>
          <a:prstGeom prst="rect">
            <a:avLst/>
          </a:prstGeom>
        </p:spPr>
      </p:pic>
      <p:sp>
        <p:nvSpPr>
          <p:cNvPr id="12" name="Dikdörtgen 16"/>
          <p:cNvSpPr/>
          <p:nvPr/>
        </p:nvSpPr>
        <p:spPr>
          <a:xfrm>
            <a:off x="0" y="3573016"/>
            <a:ext cx="899303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600" b="1" dirty="0">
                <a:latin typeface="Arial Rounded MT Bold" pitchFamily="34" charset="0"/>
              </a:rPr>
              <a:t>Sağlık Bilimleri Fakültesi </a:t>
            </a:r>
          </a:p>
          <a:p>
            <a:pPr algn="ctr"/>
            <a:r>
              <a:rPr lang="tr-TR" sz="3600" b="1" dirty="0">
                <a:latin typeface="Arial Rounded MT Bold" pitchFamily="34" charset="0"/>
              </a:rPr>
              <a:t>Çocuk Gelişimi Bölümü</a:t>
            </a:r>
          </a:p>
        </p:txBody>
      </p:sp>
      <p:sp>
        <p:nvSpPr>
          <p:cNvPr id="13" name="Akış Çizelgesi: Delikli Teyp 5"/>
          <p:cNvSpPr/>
          <p:nvPr/>
        </p:nvSpPr>
        <p:spPr>
          <a:xfrm>
            <a:off x="1547664" y="1268760"/>
            <a:ext cx="5904656" cy="1872208"/>
          </a:xfrm>
          <a:prstGeom prst="flowChartPunchedTap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>
                <a:solidFill>
                  <a:schemeClr val="tx1"/>
                </a:solidFill>
                <a:latin typeface="Arial Rounded MT Bold" pitchFamily="34" charset="0"/>
              </a:rPr>
              <a:t>ERGENLİK PSİKOLOJİSİ</a:t>
            </a:r>
          </a:p>
        </p:txBody>
      </p:sp>
    </p:spTree>
    <p:extLst>
      <p:ext uri="{BB962C8B-B14F-4D97-AF65-F5344CB8AC3E}">
        <p14:creationId xmlns:p14="http://schemas.microsoft.com/office/powerpoint/2010/main" val="2498684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312494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Bağımsız davranışların gelişmemesi ve sosyal izolasyonun artması, engelli gencin kişisel yaşantısında kendine saygı ve güven eksikliğini artırırken gencin sosyal yeteneklerini zayıflatmaktadır.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Bu durum gencin sosyal dünyasında ise, ilişki kuramama, geliştirememe ve sürdürememe gibi önemli sıkıntılara yol açmaktadır.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052737"/>
            <a:ext cx="8686800" cy="316835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Okul arkadaşlığı gençler için önemlidir. Samimi arkadaşlıklar edinmede ve bir arkadaş grubuna dahil olmada özellikle okula başlanan ilk yıllarda sorunlar yaşanmaktadır.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 Gençlerin geniş arkadaş çevreleri bulunmamaktadır. Arkadaşları daha çok kendi bölümünden olup, ders zamanlarında ilişkiler yoğunlaşmakta diğer zamanlarda ise bu yoğunluk azalmaktadır.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Gençler ders hocalarıyla genel anlamda önemli problemler yaşamamaktadırlar. Ancak zaman zaman özellikle dersi kayıt etme isteği ve sınavların yapılması hususunda sıkıntılar yaşanmaktadır.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Gençlerin sınavlardaki en önemli sorunları ise,  yardımcı insan bulmak ve sınav süresidir.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Gençlere uygun çalışma ortamlarının bulunmaması ya da yeterli olmaması önemli bir sorundur.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Okul ortamındaki sorunlar arasında engelli öğrencilere ait özel bölümlerin, özel kaynakların (kabartma yazılı, sesli kaynaklar gibi), onlara yardım için özel olarak görevlendirilmiş elemanın ve yeterli bilgisayar donanımının olmaması gösterilebilir.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Genelde tüm öğrencilere özelde de engelli öğrencilere yönelik hoş zaman değerlendirme imkanlarının oluşturulmaması  yine  yer alan sorunlar arasındadır</a:t>
            </a:r>
            <a:r>
              <a:rPr lang="tr-TR" sz="2400" dirty="0"/>
              <a:t>.</a:t>
            </a:r>
            <a:endParaRPr lang="tr-TR" sz="2400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052736"/>
            <a:ext cx="8676456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Engelli gençlerin okuldaki  en önemli sıkıntıları fiziksel konum ile ilgilidir.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Yolların bozuk olması, merdivenlerin çokluğu ve yapısındaki bozukluk, tuvaletlerin dar olması, sınıf sandalyelerinin öğrencilerin </a:t>
            </a:r>
            <a:r>
              <a:rPr lang="tr-TR" sz="2400">
                <a:latin typeface="Arial Rounded MT Bold" pitchFamily="34" charset="0"/>
              </a:rPr>
              <a:t>kendi malzemelerini </a:t>
            </a:r>
            <a:r>
              <a:rPr lang="tr-TR" sz="2400" dirty="0">
                <a:latin typeface="Arial Rounded MT Bold" pitchFamily="34" charset="0"/>
              </a:rPr>
              <a:t>kullanabilecek ya da not alabilecek kadar geniş ve rahat olmaması, bazı sınıfların ısı problemi gençlerin problemleri olarak tespit edilmiştir.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AC7BC3-470D-4D40-BDB2-07E75201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680B4736-5B79-E843-9BF6-BA563C8F6382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2628741"/>
          <a:ext cx="8229600" cy="2468880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val="3454016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Bee, H. And Boyd, D. 2010. The Developing Child. Pearson Education, Boston.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78534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Bilgin, M. , İnanç, B.Y. Ve Atıcı, M.K. 2008. Çocuk ve Ergen Gelişimi. Pegem Aakademi Yayınıcılık,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5168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Mertens, B.S. , Anfara, N.A. And Caskey,M.M. 2006. The Young Adolescent and The Middle School. Information Publishing, North Carolina.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28076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Onur, B. 1987. Ergenlik Psikolojisi. Hacettepe Taş,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19992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Onur,B. 2008. Gelişim Psikolojisi. İmge Kitabevi,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6289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Schab, L,M. The Anxiety Workbook For Teens.Instant Help Bokks, Oakland.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207582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 err="1">
                          <a:effectLst/>
                        </a:rPr>
                        <a:t>Weis</a:t>
                      </a:r>
                      <a:r>
                        <a:rPr lang="tr-TR" dirty="0">
                          <a:effectLst/>
                        </a:rPr>
                        <a:t>, R. 2008. </a:t>
                      </a:r>
                      <a:r>
                        <a:rPr lang="tr-TR" dirty="0" err="1">
                          <a:effectLst/>
                        </a:rPr>
                        <a:t>Abnormal</a:t>
                      </a:r>
                      <a:r>
                        <a:rPr lang="tr-TR" dirty="0">
                          <a:effectLst/>
                        </a:rPr>
                        <a:t> Child </a:t>
                      </a:r>
                      <a:r>
                        <a:rPr lang="tr-TR" dirty="0" err="1">
                          <a:effectLst/>
                        </a:rPr>
                        <a:t>and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Adoslescent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Psychology</a:t>
                      </a:r>
                      <a:r>
                        <a:rPr lang="tr-TR" dirty="0">
                          <a:effectLst/>
                        </a:rPr>
                        <a:t>. </a:t>
                      </a:r>
                      <a:r>
                        <a:rPr lang="tr-TR" dirty="0" err="1">
                          <a:effectLst/>
                        </a:rPr>
                        <a:t>Sage</a:t>
                      </a:r>
                      <a:r>
                        <a:rPr lang="tr-TR" dirty="0">
                          <a:effectLst/>
                        </a:rPr>
                        <a:t> Publications, California.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9706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0776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Oval"/>
          <p:cNvSpPr/>
          <p:nvPr/>
        </p:nvSpPr>
        <p:spPr>
          <a:xfrm>
            <a:off x="1763688" y="1484784"/>
            <a:ext cx="5832648" cy="338437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400" b="1" dirty="0">
                <a:solidFill>
                  <a:schemeClr val="tx1"/>
                </a:solidFill>
                <a:latin typeface="Arial Rounded MT Bold" pitchFamily="34" charset="0"/>
              </a:rPr>
              <a:t>ENGELLİ ERGENLER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İçerik Yer Tutucusu"/>
          <p:cNvSpPr>
            <a:spLocks noGrp="1"/>
          </p:cNvSpPr>
          <p:nvPr>
            <p:ph idx="1"/>
          </p:nvPr>
        </p:nvSpPr>
        <p:spPr>
          <a:xfrm>
            <a:off x="323528" y="1628800"/>
            <a:ext cx="8229600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Çok uzun yıllar, devlet okulları ergenleri çok az eğitmiştir.Bununla birlikte son 20-30 yıldır, federal yasalar engelli tüm çocukların ve gençlerin ücretsiz ve uygun eğitimi almasını zorunlu tutmuştur ve bu öğrenciler normal sınıflarda öğrenim görmeleri giderek artmaktadır.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Eğitim İstatistikleri Ulusal Merkeze göre federal program tarafından hizmet verilen dört büyük engelli öğrenci grubu gösterilmiştir.</a:t>
            </a:r>
          </a:p>
          <a:p>
            <a:pPr algn="just">
              <a:buFont typeface="Wingdings" pitchFamily="2" charset="2"/>
              <a:buChar char="Ø"/>
            </a:pPr>
            <a:endParaRPr lang="tr-TR" sz="2400" dirty="0">
              <a:latin typeface="Arial Rounded MT Bold" pitchFamily="34" charset="0"/>
            </a:endParaRPr>
          </a:p>
        </p:txBody>
      </p:sp>
      <p:sp>
        <p:nvSpPr>
          <p:cNvPr id="5" name="4 Yuvarlatılmış Dikdörtgen"/>
          <p:cNvSpPr/>
          <p:nvPr/>
        </p:nvSpPr>
        <p:spPr>
          <a:xfrm>
            <a:off x="1907704" y="620688"/>
            <a:ext cx="5400600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600" b="1" dirty="0">
                <a:solidFill>
                  <a:schemeClr val="tx1"/>
                </a:solidFill>
                <a:latin typeface="Arial Rounded MT Bold" pitchFamily="34" charset="0"/>
              </a:rPr>
              <a:t>ENGELLİ ERGENLER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2620888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Öğrenme güçlükleri, özel eğitim verilen en büyük grubu oluşturmaktadır.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Bunu konuşma ve dil bozuklukları, zihinsel gelişim geriliği ve duygusal rahatsızlıklar izlemektedir.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Yuvarlatılmış Dikdörtgen"/>
          <p:cNvSpPr/>
          <p:nvPr/>
        </p:nvSpPr>
        <p:spPr>
          <a:xfrm>
            <a:off x="827584" y="620688"/>
            <a:ext cx="7488832" cy="10081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>
                <a:solidFill>
                  <a:schemeClr val="tx1"/>
                </a:solidFill>
                <a:latin typeface="Arial Rounded MT Bold" pitchFamily="34" charset="0"/>
              </a:rPr>
              <a:t>ÖZEL  EĞİTİME GEREKSİNİM DUYAN ERGENLER</a:t>
            </a:r>
          </a:p>
        </p:txBody>
      </p:sp>
      <p:sp>
        <p:nvSpPr>
          <p:cNvPr id="6" name="5 Aşağı Ok"/>
          <p:cNvSpPr/>
          <p:nvPr/>
        </p:nvSpPr>
        <p:spPr>
          <a:xfrm>
            <a:off x="1475656" y="1844824"/>
            <a:ext cx="720080" cy="792088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Aşağı Ok"/>
          <p:cNvSpPr/>
          <p:nvPr/>
        </p:nvSpPr>
        <p:spPr>
          <a:xfrm>
            <a:off x="4139952" y="2132856"/>
            <a:ext cx="720080" cy="792088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1600"/>
          </a:p>
        </p:txBody>
      </p:sp>
      <p:sp>
        <p:nvSpPr>
          <p:cNvPr id="8" name="7 Aşağı Ok"/>
          <p:cNvSpPr/>
          <p:nvPr/>
        </p:nvSpPr>
        <p:spPr>
          <a:xfrm>
            <a:off x="6804248" y="1844824"/>
            <a:ext cx="720080" cy="792088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Yuvarlatılmış Dikdörtgen"/>
          <p:cNvSpPr/>
          <p:nvPr/>
        </p:nvSpPr>
        <p:spPr>
          <a:xfrm>
            <a:off x="395536" y="3140968"/>
            <a:ext cx="3419872" cy="115212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chemeClr val="tx1"/>
                </a:solidFill>
                <a:latin typeface="Arial Rounded MT Bold" pitchFamily="34" charset="0"/>
              </a:rPr>
              <a:t>Dikkat Eksikliği ve Hiperaktivite Bozukluğu</a:t>
            </a:r>
          </a:p>
        </p:txBody>
      </p:sp>
      <p:sp>
        <p:nvSpPr>
          <p:cNvPr id="10" name="9 Yuvarlatılmış Dikdörtgen"/>
          <p:cNvSpPr/>
          <p:nvPr/>
        </p:nvSpPr>
        <p:spPr>
          <a:xfrm>
            <a:off x="5220072" y="3068960"/>
            <a:ext cx="3419872" cy="122413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chemeClr val="tx1"/>
                </a:solidFill>
                <a:latin typeface="Arial Rounded MT Bold" pitchFamily="34" charset="0"/>
              </a:rPr>
              <a:t>Üstün Yetenekli Ergenler</a:t>
            </a:r>
          </a:p>
        </p:txBody>
      </p:sp>
      <p:sp>
        <p:nvSpPr>
          <p:cNvPr id="11" name="10 Yuvarlatılmış Dikdörtgen"/>
          <p:cNvSpPr/>
          <p:nvPr/>
        </p:nvSpPr>
        <p:spPr>
          <a:xfrm>
            <a:off x="2915816" y="4797152"/>
            <a:ext cx="3419872" cy="122413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chemeClr val="tx1"/>
                </a:solidFill>
                <a:latin typeface="Arial Rounded MT Bold" pitchFamily="34" charset="0"/>
              </a:rPr>
              <a:t>Öğrenme Güçlükleri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316835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Engelli Öğrencilerin Eğitimi Yasası her türlü engelli çocuğa sunulacak hizmetler için kapsamlı talimatlar içermektedir.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Bu hizmetler, değerlendirme ve uygunluk tespiti, uygun eğitim, Bireyselleştirilmiş Eğitim Programı ve en az sınırlayıcı çevrede eğitim ortamını kapsar.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Engelli öğrencilere yönelik çoğu yasal düzenleme son derece olumludur.</a:t>
            </a:r>
          </a:p>
        </p:txBody>
      </p:sp>
      <p:sp>
        <p:nvSpPr>
          <p:cNvPr id="4" name="3 Yuvarlatılmış Dikdörtgen"/>
          <p:cNvSpPr/>
          <p:nvPr/>
        </p:nvSpPr>
        <p:spPr>
          <a:xfrm>
            <a:off x="1043608" y="692696"/>
            <a:ext cx="7200800" cy="100811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>
                <a:solidFill>
                  <a:schemeClr val="tx1"/>
                </a:solidFill>
                <a:latin typeface="Arial Rounded MT Bold" pitchFamily="34" charset="0"/>
              </a:rPr>
              <a:t>ENGELLİ ERGENLERİN EĞİTSEL SORUNLARI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628801"/>
            <a:ext cx="8676456" cy="446449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Engellilik ergenlik döneminde sosyal izolasyonu artırmaktadır.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Bu dönemde genç, kişisel bağımsızlığının gelişmesi, cinselliğin keşfedilmesi gibi değişimleri yaşarken, özürlü genç diğerleri gibi bu benzer duyguları-istekleri yaşamakta ancak sık sık bu duygu ve istekleri tatmin etme fırsatlarını yakalayamamaktadır.</a:t>
            </a:r>
          </a:p>
        </p:txBody>
      </p:sp>
      <p:sp>
        <p:nvSpPr>
          <p:cNvPr id="5" name="4 Yuvarlatılmış Dikdörtgen"/>
          <p:cNvSpPr/>
          <p:nvPr/>
        </p:nvSpPr>
        <p:spPr>
          <a:xfrm>
            <a:off x="1331640" y="404664"/>
            <a:ext cx="6984776" cy="93610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ENGELLİ ERGENLERİN YAŞADIĞI PROBLEMLER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908720"/>
            <a:ext cx="8697144" cy="4525963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Engelli gençler, günlük aktivitelerini yerine getirmede bile anne-babalarına ya da bir başkasına aşırı bağlılık geliştirmektedirler.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Engelli gençlerin toplumla etkileşim boyutundaki problemleri çoğu zaman gözlemlenebilir düzeydedir. 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Engelli gencin sosyal ilişkilerinde karsılaştığı güçlükler "potansiyel izolasyon" problemini desteklemektedir. </a:t>
            </a:r>
            <a:r>
              <a:rPr lang="tr-TR" sz="2400" b="1" dirty="0">
                <a:latin typeface="Arial Rounded MT Bold" pitchFamily="34" charset="0"/>
              </a:rPr>
              <a:t>Potansiyel izolasyon, </a:t>
            </a:r>
            <a:r>
              <a:rPr lang="tr-TR" sz="2400" dirty="0">
                <a:latin typeface="Arial Rounded MT Bold" pitchFamily="34" charset="0"/>
              </a:rPr>
              <a:t>özürlü gencin kendi dünyasında yer alan giderek çözümlenmesi güçleşen yalnızlık ve çevreden uzaklaşma problemidir.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340768"/>
            <a:ext cx="8686800" cy="290892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Engelli çocuk ve gençlerin sosyal ilişkilerinin zayıf olduğu daha çok yalnız başlarına kalmayı tercih ettikleri, diğerlerini seyretme ve dinleme gibi pasif aktiviteleri geliştirdikleri ifade edilmiştir.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Sosyal izolasyon ve bununla ilişkili olarak bağımsız davranışlar geliştirememe engelli  gencin en önemli sorunları arasında yer almaktadır.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707</Words>
  <Application>Microsoft Macintosh PowerPoint</Application>
  <PresentationFormat>Ekran Gösterisi (4:3)</PresentationFormat>
  <Paragraphs>44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Arial Rounded MT Bold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Engelli Ergenler </dc:title>
  <dc:creator>CASPER</dc:creator>
  <cp:lastModifiedBy>Taşkın TAŞTEPE</cp:lastModifiedBy>
  <cp:revision>33</cp:revision>
  <dcterms:created xsi:type="dcterms:W3CDTF">2017-10-21T19:15:20Z</dcterms:created>
  <dcterms:modified xsi:type="dcterms:W3CDTF">2020-05-04T20:45:11Z</dcterms:modified>
</cp:coreProperties>
</file>